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ppt/charts/chart14.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notesSlides/notesSlide19.xml" ContentType="application/vnd.openxmlformats-officedocument.presentationml.notesSlide+xml"/>
  <Override PartName="/ppt/charts/chart15.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drawings/drawing5.xml" ContentType="application/vnd.openxmlformats-officedocument.drawingml.chartshapes+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drawings/drawing6.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media/image60.jpg" ContentType="image/jpeg"/>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7.xml" ContentType="application/vnd.openxmlformats-officedocument.presentationml.notesSlid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8.xml" ContentType="application/vnd.openxmlformats-officedocument.presentationml.notesSlid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3.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4.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1.xml" ContentType="application/vnd.openxmlformats-officedocument.presentationml.notesSlide+xml"/>
  <Override PartName="/ppt/charts/chart25.xml" ContentType="application/vnd.openxmlformats-officedocument.drawingml.chart+xml"/>
  <Override PartName="/ppt/drawings/drawing7.xml" ContentType="application/vnd.openxmlformats-officedocument.drawingml.chartshapes+xml"/>
  <Override PartName="/ppt/notesSlides/notesSlide42.xml" ContentType="application/vnd.openxmlformats-officedocument.presentationml.notesSlide+xml"/>
  <Override PartName="/ppt/charts/chart2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3.xml" ContentType="application/vnd.openxmlformats-officedocument.presentationml.notesSlide+xml"/>
  <Override PartName="/ppt/charts/chart2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4.xml" ContentType="application/vnd.openxmlformats-officedocument.presentationml.notesSlide+xml"/>
  <Override PartName="/ppt/charts/chart2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5.xml" ContentType="application/vnd.openxmlformats-officedocument.presentationml.notesSlide+xml"/>
  <Override PartName="/ppt/charts/chart29.xml" ContentType="application/vnd.openxmlformats-officedocument.drawingml.chart+xml"/>
  <Override PartName="/ppt/theme/themeOverride4.xml" ContentType="application/vnd.openxmlformats-officedocument.themeOverride+xml"/>
  <Override PartName="/ppt/notesSlides/notesSlide46.xml" ContentType="application/vnd.openxmlformats-officedocument.presentationml.notesSlide+xml"/>
  <Override PartName="/ppt/charts/chart3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theme/themeOverride5.xml" ContentType="application/vnd.openxmlformats-officedocument.themeOverride+xml"/>
  <Override PartName="/ppt/charts/chart3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4.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49.xml" ContentType="application/vnd.openxmlformats-officedocument.presentationml.notesSlide+xml"/>
  <Override PartName="/ppt/charts/chart35.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6.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6.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37.xml" ContentType="application/vnd.openxmlformats-officedocument.drawingml.chart+xml"/>
  <Override PartName="/ppt/notesSlides/notesSlide52.xml" ContentType="application/vnd.openxmlformats-officedocument.presentationml.notesSlide+xml"/>
  <Override PartName="/ppt/charts/chart3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9.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7.xml" ContentType="application/vnd.openxmlformats-officedocument.themeOverride+xml"/>
  <Override PartName="/ppt/notesSlides/notesSlide53.xml" ContentType="application/vnd.openxmlformats-officedocument.presentationml.notesSlide+xml"/>
  <Override PartName="/ppt/charts/chart40.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8.xml" ContentType="application/vnd.openxmlformats-officedocument.themeOverr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41.xml" ContentType="application/vnd.openxmlformats-officedocument.drawingml.chart+xml"/>
  <Override PartName="/ppt/notesSlides/notesSlide56.xml" ContentType="application/vnd.openxmlformats-officedocument.presentationml.notesSlide+xml"/>
  <Override PartName="/ppt/charts/chart42.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3.xml" ContentType="application/vnd.openxmlformats-officedocument.drawingml.chart+xml"/>
  <Override PartName="/ppt/theme/themeOverride9.xml" ContentType="application/vnd.openxmlformats-officedocument.themeOverride+xml"/>
  <Override PartName="/ppt/charts/chart44.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8.xml" ContentType="application/vnd.openxmlformats-officedocument.drawingml.chartshapes+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1"/>
  </p:notesMasterIdLst>
  <p:handoutMasterIdLst>
    <p:handoutMasterId r:id="rId112"/>
  </p:handoutMasterIdLst>
  <p:sldIdLst>
    <p:sldId id="285" r:id="rId2"/>
    <p:sldId id="257" r:id="rId3"/>
    <p:sldId id="427" r:id="rId4"/>
    <p:sldId id="428" r:id="rId5"/>
    <p:sldId id="429" r:id="rId6"/>
    <p:sldId id="430" r:id="rId7"/>
    <p:sldId id="426" r:id="rId8"/>
    <p:sldId id="431" r:id="rId9"/>
    <p:sldId id="286" r:id="rId10"/>
    <p:sldId id="433" r:id="rId11"/>
    <p:sldId id="434" r:id="rId12"/>
    <p:sldId id="432" r:id="rId13"/>
    <p:sldId id="435" r:id="rId14"/>
    <p:sldId id="278" r:id="rId15"/>
    <p:sldId id="282" r:id="rId16"/>
    <p:sldId id="283" r:id="rId17"/>
    <p:sldId id="287" r:id="rId18"/>
    <p:sldId id="279" r:id="rId19"/>
    <p:sldId id="280" r:id="rId20"/>
    <p:sldId id="284" r:id="rId21"/>
    <p:sldId id="423" r:id="rId22"/>
    <p:sldId id="281" r:id="rId23"/>
    <p:sldId id="262" r:id="rId24"/>
    <p:sldId id="272" r:id="rId25"/>
    <p:sldId id="274" r:id="rId26"/>
    <p:sldId id="275" r:id="rId27"/>
    <p:sldId id="266" r:id="rId28"/>
    <p:sldId id="365" r:id="rId29"/>
    <p:sldId id="366" r:id="rId30"/>
    <p:sldId id="367" r:id="rId31"/>
    <p:sldId id="368" r:id="rId32"/>
    <p:sldId id="369" r:id="rId33"/>
    <p:sldId id="370" r:id="rId34"/>
    <p:sldId id="371" r:id="rId35"/>
    <p:sldId id="372" r:id="rId36"/>
    <p:sldId id="373" r:id="rId37"/>
    <p:sldId id="374" r:id="rId38"/>
    <p:sldId id="375" r:id="rId39"/>
    <p:sldId id="376" r:id="rId40"/>
    <p:sldId id="436" r:id="rId41"/>
    <p:sldId id="437" r:id="rId42"/>
    <p:sldId id="438" r:id="rId43"/>
    <p:sldId id="439" r:id="rId44"/>
    <p:sldId id="441" r:id="rId45"/>
    <p:sldId id="440" r:id="rId46"/>
    <p:sldId id="259" r:id="rId47"/>
    <p:sldId id="442" r:id="rId48"/>
    <p:sldId id="378" r:id="rId49"/>
    <p:sldId id="443" r:id="rId50"/>
    <p:sldId id="444" r:id="rId51"/>
    <p:sldId id="445" r:id="rId52"/>
    <p:sldId id="446" r:id="rId53"/>
    <p:sldId id="380" r:id="rId54"/>
    <p:sldId id="447" r:id="rId55"/>
    <p:sldId id="448" r:id="rId56"/>
    <p:sldId id="260" r:id="rId57"/>
    <p:sldId id="385" r:id="rId58"/>
    <p:sldId id="386" r:id="rId59"/>
    <p:sldId id="450" r:id="rId60"/>
    <p:sldId id="387" r:id="rId61"/>
    <p:sldId id="467" r:id="rId62"/>
    <p:sldId id="449" r:id="rId63"/>
    <p:sldId id="388" r:id="rId64"/>
    <p:sldId id="389" r:id="rId65"/>
    <p:sldId id="390" r:id="rId66"/>
    <p:sldId id="394" r:id="rId67"/>
    <p:sldId id="411" r:id="rId68"/>
    <p:sldId id="412" r:id="rId69"/>
    <p:sldId id="413" r:id="rId70"/>
    <p:sldId id="414" r:id="rId71"/>
    <p:sldId id="415" r:id="rId72"/>
    <p:sldId id="416" r:id="rId73"/>
    <p:sldId id="395" r:id="rId74"/>
    <p:sldId id="418" r:id="rId75"/>
    <p:sldId id="419" r:id="rId76"/>
    <p:sldId id="420" r:id="rId77"/>
    <p:sldId id="421" r:id="rId78"/>
    <p:sldId id="396" r:id="rId79"/>
    <p:sldId id="397" r:id="rId80"/>
    <p:sldId id="398" r:id="rId81"/>
    <p:sldId id="417" r:id="rId82"/>
    <p:sldId id="404" r:id="rId83"/>
    <p:sldId id="405" r:id="rId84"/>
    <p:sldId id="406" r:id="rId85"/>
    <p:sldId id="407" r:id="rId86"/>
    <p:sldId id="408" r:id="rId87"/>
    <p:sldId id="409" r:id="rId88"/>
    <p:sldId id="410" r:id="rId89"/>
    <p:sldId id="289" r:id="rId90"/>
    <p:sldId id="317" r:id="rId91"/>
    <p:sldId id="318" r:id="rId92"/>
    <p:sldId id="319" r:id="rId93"/>
    <p:sldId id="323" r:id="rId94"/>
    <p:sldId id="331" r:id="rId95"/>
    <p:sldId id="338" r:id="rId96"/>
    <p:sldId id="335" r:id="rId97"/>
    <p:sldId id="452" r:id="rId98"/>
    <p:sldId id="453" r:id="rId99"/>
    <p:sldId id="458" r:id="rId100"/>
    <p:sldId id="463" r:id="rId101"/>
    <p:sldId id="461" r:id="rId102"/>
    <p:sldId id="464" r:id="rId103"/>
    <p:sldId id="455" r:id="rId104"/>
    <p:sldId id="454" r:id="rId105"/>
    <p:sldId id="456" r:id="rId106"/>
    <p:sldId id="465" r:id="rId107"/>
    <p:sldId id="457" r:id="rId108"/>
    <p:sldId id="466" r:id="rId109"/>
    <p:sldId id="468" r:id="rId1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ach Hacker" initials="NH" lastIdx="3" clrIdx="0">
    <p:extLst>
      <p:ext uri="{19B8F6BF-5375-455C-9EA6-DF929625EA0E}">
        <p15:presenceInfo xmlns:p15="http://schemas.microsoft.com/office/powerpoint/2012/main" userId="S-1-5-21-1275210071-1647877149-839522115-115073" providerId="AD"/>
      </p:ext>
    </p:extLst>
  </p:cmAuthor>
  <p:cmAuthor id="2" name="Laila" initials="L" lastIdx="1" clrIdx="1">
    <p:extLst>
      <p:ext uri="{19B8F6BF-5375-455C-9EA6-DF929625EA0E}">
        <p15:presenceInfo xmlns:p15="http://schemas.microsoft.com/office/powerpoint/2012/main" userId="Lai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9396"/>
    <a:srgbClr val="20477E"/>
    <a:srgbClr val="829D4C"/>
    <a:srgbClr val="705A8C"/>
    <a:srgbClr val="4595AB"/>
    <a:srgbClr val="D78644"/>
    <a:srgbClr val="A69ABA"/>
    <a:srgbClr val="A24442"/>
    <a:srgbClr val="446E9E"/>
    <a:srgbClr val="4962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6" autoAdjust="0"/>
    <p:restoredTop sz="94868" autoAdjust="0"/>
  </p:normalViewPr>
  <p:slideViewPr>
    <p:cSldViewPr snapToGrid="0">
      <p:cViewPr>
        <p:scale>
          <a:sx n="50" d="100"/>
          <a:sy n="50" d="100"/>
        </p:scale>
        <p:origin x="300" y="224"/>
      </p:cViewPr>
      <p:guideLst/>
    </p:cSldViewPr>
  </p:slideViewPr>
  <p:outlineViewPr>
    <p:cViewPr>
      <p:scale>
        <a:sx n="33" d="100"/>
        <a:sy n="33" d="100"/>
      </p:scale>
      <p:origin x="0" y="-6714"/>
    </p:cViewPr>
  </p:outlineViewPr>
  <p:notesTextViewPr>
    <p:cViewPr>
      <p:scale>
        <a:sx n="1" d="1"/>
        <a:sy n="1" d="1"/>
      </p:scale>
      <p:origin x="0" y="0"/>
    </p:cViewPr>
  </p:notesTextViewPr>
  <p:sorterViewPr>
    <p:cViewPr>
      <p:scale>
        <a:sx n="100" d="100"/>
        <a:sy n="100" d="100"/>
      </p:scale>
      <p:origin x="0" y="-7434"/>
    </p:cViewPr>
  </p:sorterViewPr>
  <p:notesViewPr>
    <p:cSldViewPr snapToGrid="0">
      <p:cViewPr varScale="1">
        <p:scale>
          <a:sx n="89" d="100"/>
          <a:sy n="89" d="100"/>
        </p:scale>
        <p:origin x="3798"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commentAuthors" Target="commentAuthor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Avihai\Dropbox\&#1513;&#1493;&#1500;&#1495;&#1503;%20&#1506;&#1490;&#1493;&#1500;%20&#1492;&#1493;&#1503;%20&#1493;&#1508;&#1512;&#1497;&#1493;&#1503;\With_IMF_gov.xlsx" TargetMode="External"/><Relationship Id="rId1" Type="http://schemas.openxmlformats.org/officeDocument/2006/relationships/themeOverride" Target="../theme/themeOverride1.xml"/></Relationships>
</file>

<file path=ppt/charts/_rels/chart11.xml.rels><?xml version="1.0" encoding="UTF-8" standalone="yes"?>
<Relationships xmlns="http://schemas.openxmlformats.org/package/2006/relationships"><Relationship Id="rId3" Type="http://schemas.openxmlformats.org/officeDocument/2006/relationships/oleObject" Target="file:///\\netapp\workgrps\SMKLKALA\&#1510;&#1493;&#1493;&#1514;%20&#1494;&#1488;&#1489;&#1497;&#1511;\doing%20business\CustomQuery%20&#1506;&#1501;%20&#1504;&#1514;&#1493;&#1504;&#1497;&#1501;%20&#1506;&#1491;&#1499;&#1504;&#1497;&#1497;&#1501;%20EDB%20&#1500;&#1500;&#1488;%20&#1488;&#1508;&#1505;&#1497;&#1501;%20&#1493;&#1506;&#1512;&#1499;&#1497;&#1501;%20&#1495;&#1505;&#1512;&#1497;&#150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krzeev\Downloads\872016011p1t002%20(1).xls" TargetMode="External"/><Relationship Id="rId2" Type="http://schemas.microsoft.com/office/2011/relationships/chartColorStyle" Target="colors4.xml"/><Relationship Id="rId1" Type="http://schemas.microsoft.com/office/2011/relationships/chartStyle" Target="style4.xml"/></Relationships>
</file>

<file path=ppt/charts/_rels/chart14.xml.rels><?xml version="1.0" encoding="UTF-8" standalone="yes"?>
<Relationships xmlns="http://schemas.openxmlformats.org/package/2006/relationships"><Relationship Id="rId3" Type="http://schemas.openxmlformats.org/officeDocument/2006/relationships/oleObject" Target="file:///\\netapp\workgrps\SMKLKALA\&#1510;&#1493;&#1493;&#1514;%20&#1494;&#1488;&#1489;&#1497;&#1511;\&#1502;&#1510;&#1490;&#1514;%20&#1510;&#1493;&#1493;&#1514;&#1497;&#1514;\&#1502;&#1510;&#1490;&#1514;%20&#1510;&#1493;&#1493;&#1514;&#1497;&#1514;\BL2013_MF_v2.1.xls"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5.xml"/><Relationship Id="rId4" Type="http://schemas.openxmlformats.org/officeDocument/2006/relationships/package" Target="../embeddings/Microsoft_Excel_Worksheet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6.xml"/><Relationship Id="rId4" Type="http://schemas.openxmlformats.org/officeDocument/2006/relationships/package" Target="../embeddings/Microsoft_Excel_Worksheet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1" Type="http://schemas.openxmlformats.org/officeDocument/2006/relationships/oleObject" Target="file:///D:\5%20b%20Planning%20Main\C%20Main%20Water%20data\2%20Consumption%20Time%20Series\Data\A%20Main%20Data%20Miki%20Version\Main%20Data%20Time%20Series%201958%20to%202050.xlsx" TargetMode="Externa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netapp3\users\Tkiliya\&#1513;&#1493;&#1496;&#1507;\&#1504;&#1514;&#1493;&#1504;&#1497;%20sipri.xlsx" TargetMode="Externa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4.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4%20b%20Planning%20Main\C%20Main%20Water%20data\2%20Consumption%20Time%20Series\Data\A%20Main%20Data%20Miki%20Version\Main%20Data%20Time%20Series%201958%20to%202050%20MZ.xlsx" TargetMode="Externa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5.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Tkdvir\Downloads\Fiscal-balances-and-Public-Indebteness%20(7).xls" TargetMode="External"/><Relationship Id="rId2" Type="http://schemas.microsoft.com/office/2011/relationships/chartColorStyle" Target="colors21.xml"/><Relationship Id="rId1" Type="http://schemas.microsoft.com/office/2011/relationships/chartStyle" Target="style21.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3.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6.xlsx"/></Relationships>
</file>

<file path=ppt/charts/_rels/chart4.xml.rels><?xml version="1.0" encoding="UTF-8" standalone="yes"?>
<Relationships xmlns="http://schemas.openxmlformats.org/package/2006/relationships"><Relationship Id="rId1" Type="http://schemas.openxmlformats.org/officeDocument/2006/relationships/oleObject" Target="file:///D:\5%20b%20Planning%20Main\C%20Main%20Water%20data\2%20Consumption%20Time%20Series\Data\A%20Main%20Data%20Miki%20Version\Main%20Data%20Time%20Series%201958%20to%202050.xlsx" TargetMode="Externa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7.xlsx"/></Relationships>
</file>

<file path=ppt/charts/_rels/chart41.xml.rels><?xml version="1.0" encoding="UTF-8" standalone="yes"?>
<Relationships xmlns="http://schemas.openxmlformats.org/package/2006/relationships"><Relationship Id="rId1" Type="http://schemas.openxmlformats.org/officeDocument/2006/relationships/oleObject" Target="file:///\\netapp\users\Tktamir\&#1514;&#1502;&#1497;&#1512;%20-%20&#1513;&#1493;&#1496;&#1507;\&#1502;&#1488;&#1511;&#1512;&#1493;%20&#1493;&#1514;&#1511;&#1510;&#1497;&#1489;\&#1504;&#1514;&#1493;&#1504;&#1497;%20&#1514;&#1512;&#1513;&#1497;&#1502;&#1497;&#1501;\&#1500;&#1502;&#1510;&#1490;&#1514;%20&#1502;&#1502;&#1513;&#1500;&#1492;%2011.08\&#1504;&#1514;&#1493;&#1504;&#1497;&#1501;%20&#1500;&#1497;&#1513;&#1497;&#1489;&#1514;%20&#1502;&#1502;&#1513;&#1500;&#1492;%20&#1488;&#1497;&#1513;&#1493;&#1512;%20&#1514;&#1511;&#1510;&#1497;&#1489;.xlsx" TargetMode="Externa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8.xml"/><Relationship Id="rId1" Type="http://schemas.microsoft.com/office/2011/relationships/chartStyle" Target="style2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9.xml"/></Relationships>
</file>

<file path=ppt/charts/_rels/chart44.xml.rels><?xml version="1.0" encoding="UTF-8" standalone="yes"?>
<Relationships xmlns="http://schemas.openxmlformats.org/package/2006/relationships"><Relationship Id="rId3" Type="http://schemas.openxmlformats.org/officeDocument/2006/relationships/oleObject" Target="file:///\\fileserver\shares\11&#1499;&#1500;&#1499;&#1500;&#1492;-&#1490;&#1494;%20&#1496;&#1489;&#1506;&#1497;\&#1514;&#1495;&#1494;&#1497;&#1514;%20&#1489;&#1497;&#1511;&#1493;&#1513;%20&#1495;&#1513;&#1502;&#1500;,%20&#1514;&#1495;&#1489;&#1493;&#1512;&#1492;,%20&#1514;&#1506;&#1513;&#1497;&#1492;,%20&#1493;&#1514;&#1506;&#1513;&#1497;&#1497;&#1492;%20&#1508;&#1496;&#1512;&#1493;&#1499;&#1497;&#1502;&#1497;&#1514;\&#1514;&#1495;&#1494;&#1497;&#1493;&#1514;%20&#1489;&#1497;&#1511;&#1493;&#1513;%20&#1490;&#1494;%20&#1496;&#1489;&#1506;&#1497;\&#1514;&#1495;&#1494;&#1497;&#1514;%20&#1489;&#1497;&#1511;&#1493;&#1513;%20&#1490;&#1494;%20&#1496;&#1489;&#1506;&#1497;%202018\&#1514;&#1495;&#1494;&#1497;&#1493;&#1514;%20&#1500;&#1493;&#1506;&#1491;&#1514;%20&#1510;&#1502;&#1495;%202\&#1511;&#1489;&#1493;&#1510;&#1514;%20&#1514;&#1512;&#1495;&#1497;&#1513;&#1497;&#1501;\&#1514;&#1495;&#1494;&#1497;&#1514;%20&#1505;&#1493;&#1508;&#1497;&#1514;-%20&#1492;&#1495;&#1500;&#1508;&#1514;%20&#1497;&#1495;&#1497;&#1491;&#1493;&#1514;%20&#1508;&#1495;&#1502;&#1497;&#1493;&#1514;\&#1499;&#1488;&#1497;&#1500;&#1493;%20&#1502;&#1514;&#1493;&#1511;&#1504;&#1514;%20&#1489;&#1495;&#1494;&#1512;&#1492;.xlsx" TargetMode="Externa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8.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1" Type="http://schemas.openxmlformats.org/officeDocument/2006/relationships/oleObject" Target="file:///\\netapp\workgrps\SMKLKALA\Zeevik\&#1508;&#1497;&#1512;&#1493;&#1511;%20&#1492;&#1506;&#1500;&#1497;&#1497;&#1492;%20&#1489;&#1492;&#1513;&#1514;&#1514;&#1508;&#1493;&#1514;%20&#1500;&#1502;&#1490;&#1494;&#1512;&#1497;&#1501;%20-%20&#1514;&#1497;&#1511;&#1493;&#1503;%20&#1513;&#1512;&#1513;&#1493;&#1512;.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LAUFER\Desktop\&#1504;&#1514;&#1493;&#1504;&#1497;&#1501;%20&#1490;&#1497;&#1512;&#1506;&#1493;&#150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1495;&#1493;&#1489;&#1512;&#1514;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52576066880527"/>
          <c:y val="3.1122176773964075E-2"/>
          <c:w val="0.86549893068921924"/>
          <c:h val="0.80267155785369393"/>
        </c:manualLayout>
      </c:layout>
      <c:barChart>
        <c:barDir val="col"/>
        <c:grouping val="clustered"/>
        <c:varyColors val="0"/>
        <c:ser>
          <c:idx val="0"/>
          <c:order val="0"/>
          <c:tx>
            <c:strRef>
              <c:f>גיליון1!$B$1</c:f>
              <c:strCache>
                <c:ptCount val="1"/>
                <c:pt idx="0">
                  <c:v>2018</c:v>
                </c:pt>
              </c:strCache>
            </c:strRef>
          </c:tx>
          <c:spPr>
            <a:solidFill>
              <a:schemeClr val="bg1">
                <a:lumMod val="50000"/>
              </a:schemeClr>
            </a:solidFill>
            <a:ln>
              <a:noFill/>
            </a:ln>
            <a:effectLst/>
          </c:spPr>
          <c:invertIfNegative val="0"/>
          <c:dPt>
            <c:idx val="4"/>
            <c:invertIfNegative val="0"/>
            <c:bubble3D val="0"/>
            <c:spPr>
              <a:solidFill>
                <a:srgbClr val="C00000"/>
              </a:solidFill>
              <a:ln>
                <a:noFill/>
              </a:ln>
              <a:effectLst/>
            </c:spPr>
            <c:extLst>
              <c:ext xmlns:c16="http://schemas.microsoft.com/office/drawing/2014/chart" uri="{C3380CC4-5D6E-409C-BE32-E72D297353CC}">
                <c16:uniqueId val="{00000005-290B-4ACB-A96A-AD4E5996388E}"/>
              </c:ext>
            </c:extLst>
          </c:dPt>
          <c:dPt>
            <c:idx val="15"/>
            <c:invertIfNegative val="0"/>
            <c:bubble3D val="0"/>
            <c:spPr>
              <a:solidFill>
                <a:srgbClr val="7030A0"/>
              </a:solidFill>
              <a:ln>
                <a:noFill/>
              </a:ln>
              <a:effectLst/>
            </c:spPr>
            <c:extLst>
              <c:ext xmlns:c16="http://schemas.microsoft.com/office/drawing/2014/chart" uri="{C3380CC4-5D6E-409C-BE32-E72D297353CC}">
                <c16:uniqueId val="{00000003-290B-4ACB-A96A-AD4E5996388E}"/>
              </c:ext>
            </c:extLst>
          </c:dPt>
          <c:dPt>
            <c:idx val="23"/>
            <c:invertIfNegative val="0"/>
            <c:bubble3D val="0"/>
            <c:spPr>
              <a:solidFill>
                <a:schemeClr val="accent1"/>
              </a:solidFill>
              <a:ln>
                <a:noFill/>
              </a:ln>
              <a:effectLst/>
            </c:spPr>
            <c:extLst>
              <c:ext xmlns:c16="http://schemas.microsoft.com/office/drawing/2014/chart" uri="{C3380CC4-5D6E-409C-BE32-E72D297353CC}">
                <c16:uniqueId val="{00000004-290B-4ACB-A96A-AD4E5996388E}"/>
              </c:ext>
            </c:extLst>
          </c:dPt>
          <c:cat>
            <c:strRef>
              <c:f>גיליון1!$A$2:$A$38</c:f>
              <c:strCache>
                <c:ptCount val="37"/>
                <c:pt idx="0">
                  <c:v>Luxamburg</c:v>
                </c:pt>
                <c:pt idx="1">
                  <c:v>Ireland</c:v>
                </c:pt>
                <c:pt idx="2">
                  <c:v>Norway</c:v>
                </c:pt>
                <c:pt idx="3">
                  <c:v>Switzerland</c:v>
                </c:pt>
                <c:pt idx="4">
                  <c:v>USA</c:v>
                </c:pt>
                <c:pt idx="5">
                  <c:v>The Netherlands</c:v>
                </c:pt>
                <c:pt idx="6">
                  <c:v>Iceland</c:v>
                </c:pt>
                <c:pt idx="7">
                  <c:v>Germany</c:v>
                </c:pt>
                <c:pt idx="8">
                  <c:v>Sweden</c:v>
                </c:pt>
                <c:pt idx="9">
                  <c:v>Australia</c:v>
                </c:pt>
                <c:pt idx="10">
                  <c:v>Austria</c:v>
                </c:pt>
                <c:pt idx="11">
                  <c:v>Denmark</c:v>
                </c:pt>
                <c:pt idx="12">
                  <c:v>Canada</c:v>
                </c:pt>
                <c:pt idx="13">
                  <c:v>Belgium</c:v>
                </c:pt>
                <c:pt idx="14">
                  <c:v>Finland</c:v>
                </c:pt>
                <c:pt idx="15">
                  <c:v>OECD</c:v>
                </c:pt>
                <c:pt idx="16">
                  <c:v>UK</c:v>
                </c:pt>
                <c:pt idx="17">
                  <c:v>France</c:v>
                </c:pt>
                <c:pt idx="18">
                  <c:v>Japan</c:v>
                </c:pt>
                <c:pt idx="19">
                  <c:v>S. Korea</c:v>
                </c:pt>
                <c:pt idx="20">
                  <c:v>Spain</c:v>
                </c:pt>
                <c:pt idx="21">
                  <c:v>New Zealand</c:v>
                </c:pt>
                <c:pt idx="22">
                  <c:v>Italy</c:v>
                </c:pt>
                <c:pt idx="23">
                  <c:v>Israel</c:v>
                </c:pt>
                <c:pt idx="24">
                  <c:v>Czech Republic</c:v>
                </c:pt>
                <c:pt idx="25">
                  <c:v>Slovania</c:v>
                </c:pt>
                <c:pt idx="26">
                  <c:v>Slovakia</c:v>
                </c:pt>
                <c:pt idx="27">
                  <c:v>Lithuania</c:v>
                </c:pt>
                <c:pt idx="28">
                  <c:v>Estonia</c:v>
                </c:pt>
                <c:pt idx="29">
                  <c:v>Portugal</c:v>
                </c:pt>
                <c:pt idx="30">
                  <c:v>Poland</c:v>
                </c:pt>
                <c:pt idx="31">
                  <c:v>Hungary</c:v>
                </c:pt>
                <c:pt idx="32">
                  <c:v>Latvia</c:v>
                </c:pt>
                <c:pt idx="33">
                  <c:v>Greece</c:v>
                </c:pt>
                <c:pt idx="34">
                  <c:v>Turkey</c:v>
                </c:pt>
                <c:pt idx="35">
                  <c:v>Chile</c:v>
                </c:pt>
                <c:pt idx="36">
                  <c:v>Mexico</c:v>
                </c:pt>
              </c:strCache>
            </c:strRef>
          </c:cat>
          <c:val>
            <c:numRef>
              <c:f>גיליון1!$B$2:$B$38</c:f>
              <c:numCache>
                <c:formatCode>#,##0.00</c:formatCode>
                <c:ptCount val="37"/>
                <c:pt idx="0">
                  <c:v>109198.66899999999</c:v>
                </c:pt>
                <c:pt idx="1">
                  <c:v>77669.86</c:v>
                </c:pt>
                <c:pt idx="2">
                  <c:v>74318.304999999993</c:v>
                </c:pt>
                <c:pt idx="3">
                  <c:v>64987.663</c:v>
                </c:pt>
                <c:pt idx="4">
                  <c:v>62517.53</c:v>
                </c:pt>
                <c:pt idx="5">
                  <c:v>56570.809000000001</c:v>
                </c:pt>
                <c:pt idx="6">
                  <c:v>54752.853000000003</c:v>
                </c:pt>
                <c:pt idx="7">
                  <c:v>52896.612999999998</c:v>
                </c:pt>
                <c:pt idx="8">
                  <c:v>52718.760999999999</c:v>
                </c:pt>
                <c:pt idx="9">
                  <c:v>52362.968000000001</c:v>
                </c:pt>
                <c:pt idx="10">
                  <c:v>52224.497000000003</c:v>
                </c:pt>
                <c:pt idx="11">
                  <c:v>51840.648999999998</c:v>
                </c:pt>
                <c:pt idx="12">
                  <c:v>49935.563000000002</c:v>
                </c:pt>
                <c:pt idx="13">
                  <c:v>48178.741999999998</c:v>
                </c:pt>
                <c:pt idx="14">
                  <c:v>46559.203999999998</c:v>
                </c:pt>
                <c:pt idx="15">
                  <c:v>45785.432277777778</c:v>
                </c:pt>
                <c:pt idx="16">
                  <c:v>45642.762999999999</c:v>
                </c:pt>
                <c:pt idx="17">
                  <c:v>45601.101999999999</c:v>
                </c:pt>
                <c:pt idx="18">
                  <c:v>44549.688999999998</c:v>
                </c:pt>
                <c:pt idx="19">
                  <c:v>41415.735000000001</c:v>
                </c:pt>
                <c:pt idx="20">
                  <c:v>40371.224000000002</c:v>
                </c:pt>
                <c:pt idx="21">
                  <c:v>40266.453000000001</c:v>
                </c:pt>
                <c:pt idx="22">
                  <c:v>39472.396999999997</c:v>
                </c:pt>
                <c:pt idx="23">
                  <c:v>37855.724999999999</c:v>
                </c:pt>
                <c:pt idx="24">
                  <c:v>37423.31</c:v>
                </c:pt>
                <c:pt idx="25">
                  <c:v>36825.722999999998</c:v>
                </c:pt>
                <c:pt idx="26">
                  <c:v>35098.796000000002</c:v>
                </c:pt>
                <c:pt idx="27">
                  <c:v>34829.478000000003</c:v>
                </c:pt>
                <c:pt idx="28">
                  <c:v>33553.47</c:v>
                </c:pt>
                <c:pt idx="29">
                  <c:v>32023.441999999999</c:v>
                </c:pt>
                <c:pt idx="30">
                  <c:v>31647.343000000001</c:v>
                </c:pt>
                <c:pt idx="31">
                  <c:v>31560.732</c:v>
                </c:pt>
                <c:pt idx="32">
                  <c:v>29487.668000000001</c:v>
                </c:pt>
                <c:pt idx="33">
                  <c:v>29111.52</c:v>
                </c:pt>
                <c:pt idx="34">
                  <c:v>28270.225999999999</c:v>
                </c:pt>
                <c:pt idx="35">
                  <c:v>25891.128000000001</c:v>
                </c:pt>
                <c:pt idx="36">
                  <c:v>20644.952000000001</c:v>
                </c:pt>
              </c:numCache>
            </c:numRef>
          </c:val>
          <c:extLst>
            <c:ext xmlns:c16="http://schemas.microsoft.com/office/drawing/2014/chart" uri="{C3380CC4-5D6E-409C-BE32-E72D297353CC}">
              <c16:uniqueId val="{00000000-290B-4ACB-A96A-AD4E5996388E}"/>
            </c:ext>
          </c:extLst>
        </c:ser>
        <c:dLbls>
          <c:showLegendKey val="0"/>
          <c:showVal val="0"/>
          <c:showCatName val="0"/>
          <c:showSerName val="0"/>
          <c:showPercent val="0"/>
          <c:showBubbleSize val="0"/>
        </c:dLbls>
        <c:gapWidth val="48"/>
        <c:overlap val="-27"/>
        <c:axId val="-626776208"/>
        <c:axId val="-626771856"/>
      </c:barChart>
      <c:catAx>
        <c:axId val="-626776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6771856"/>
        <c:crosses val="autoZero"/>
        <c:auto val="1"/>
        <c:lblAlgn val="ctr"/>
        <c:lblOffset val="100"/>
        <c:noMultiLvlLbl val="0"/>
      </c:catAx>
      <c:valAx>
        <c:axId val="-626771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6776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b="0">
                <a:latin typeface="David" panose="020E0502060401010101" pitchFamily="34" charset="-79"/>
                <a:cs typeface="David" panose="020E0502060401010101" pitchFamily="34" charset="-79"/>
              </a:defRPr>
            </a:pPr>
            <a:r>
              <a:rPr lang="he-IL" b="0" dirty="0">
                <a:latin typeface="David" panose="020E0502060401010101" pitchFamily="34" charset="-79"/>
                <a:cs typeface="David" panose="020E0502060401010101" pitchFamily="34" charset="-79"/>
              </a:rPr>
              <a:t>רמת ההון הנקי הכולל (פרטי + ציבורי ללא דיור) לשעת עבודה</a:t>
            </a:r>
          </a:p>
          <a:p>
            <a:pPr>
              <a:defRPr b="0">
                <a:latin typeface="David" panose="020E0502060401010101" pitchFamily="34" charset="-79"/>
                <a:cs typeface="David" panose="020E0502060401010101" pitchFamily="34" charset="-79"/>
              </a:defRPr>
            </a:pPr>
            <a:r>
              <a:rPr lang="he-IL" b="0" dirty="0">
                <a:latin typeface="David" panose="020E0502060401010101" pitchFamily="34" charset="-79"/>
                <a:cs typeface="David" panose="020E0502060401010101" pitchFamily="34" charset="-79"/>
              </a:rPr>
              <a:t>2013 </a:t>
            </a:r>
            <a:r>
              <a:rPr lang="en-US" b="0" dirty="0">
                <a:latin typeface="David" panose="020E0502060401010101" pitchFamily="34" charset="-79"/>
                <a:cs typeface="David" panose="020E0502060401010101" pitchFamily="34" charset="-79"/>
              </a:rPr>
              <a:t>PPP, </a:t>
            </a:r>
            <a:r>
              <a:rPr lang="he-IL" b="0" dirty="0">
                <a:latin typeface="David" panose="020E0502060401010101" pitchFamily="34" charset="-79"/>
                <a:cs typeface="David" panose="020E0502060401010101" pitchFamily="34" charset="-79"/>
              </a:rPr>
              <a:t>, מחירי 2010</a:t>
            </a:r>
          </a:p>
        </c:rich>
      </c:tx>
      <c:overlay val="0"/>
    </c:title>
    <c:autoTitleDeleted val="0"/>
    <c:plotArea>
      <c:layout/>
      <c:barChart>
        <c:barDir val="col"/>
        <c:grouping val="clustered"/>
        <c:varyColors val="0"/>
        <c:ser>
          <c:idx val="0"/>
          <c:order val="0"/>
          <c:spPr>
            <a:solidFill>
              <a:sysClr val="window" lastClr="FFFFFF">
                <a:lumMod val="65000"/>
              </a:sysClr>
            </a:solidFill>
          </c:spPr>
          <c:invertIfNegative val="0"/>
          <c:dPt>
            <c:idx val="0"/>
            <c:invertIfNegative val="0"/>
            <c:bubble3D val="0"/>
            <c:spPr>
              <a:solidFill>
                <a:srgbClr val="5B9BD5"/>
              </a:solidFill>
            </c:spPr>
            <c:extLst>
              <c:ext xmlns:c16="http://schemas.microsoft.com/office/drawing/2014/chart" uri="{C3380CC4-5D6E-409C-BE32-E72D297353CC}">
                <c16:uniqueId val="{00000001-099C-4B0F-8651-1C489259DDDE}"/>
              </c:ext>
            </c:extLst>
          </c:dPt>
          <c:dPt>
            <c:idx val="1"/>
            <c:invertIfNegative val="0"/>
            <c:bubble3D val="0"/>
            <c:extLst>
              <c:ext xmlns:c16="http://schemas.microsoft.com/office/drawing/2014/chart" uri="{C3380CC4-5D6E-409C-BE32-E72D297353CC}">
                <c16:uniqueId val="{00000002-099C-4B0F-8651-1C489259DDDE}"/>
              </c:ext>
            </c:extLst>
          </c:dPt>
          <c:dPt>
            <c:idx val="12"/>
            <c:invertIfNegative val="0"/>
            <c:bubble3D val="0"/>
            <c:extLst>
              <c:ext xmlns:c16="http://schemas.microsoft.com/office/drawing/2014/chart" uri="{C3380CC4-5D6E-409C-BE32-E72D297353CC}">
                <c16:uniqueId val="{00000003-099C-4B0F-8651-1C489259DDDE}"/>
              </c:ext>
            </c:extLst>
          </c:dPt>
          <c:dPt>
            <c:idx val="14"/>
            <c:invertIfNegative val="0"/>
            <c:bubble3D val="0"/>
            <c:extLst>
              <c:ext xmlns:c16="http://schemas.microsoft.com/office/drawing/2014/chart" uri="{C3380CC4-5D6E-409C-BE32-E72D297353CC}">
                <c16:uniqueId val="{00000004-099C-4B0F-8651-1C489259DDDE}"/>
              </c:ext>
            </c:extLst>
          </c:dPt>
          <c:dPt>
            <c:idx val="15"/>
            <c:invertIfNegative val="0"/>
            <c:bubble3D val="0"/>
            <c:spPr>
              <a:solidFill>
                <a:srgbClr val="F2635F"/>
              </a:solidFill>
              <a:ln>
                <a:solidFill>
                  <a:srgbClr val="F2635F"/>
                </a:solidFill>
              </a:ln>
            </c:spPr>
            <c:extLst>
              <c:ext xmlns:c16="http://schemas.microsoft.com/office/drawing/2014/chart" uri="{C3380CC4-5D6E-409C-BE32-E72D297353CC}">
                <c16:uniqueId val="{00000006-099C-4B0F-8651-1C489259DDDE}"/>
              </c:ext>
            </c:extLst>
          </c:dPt>
          <c:dPt>
            <c:idx val="20"/>
            <c:invertIfNegative val="0"/>
            <c:bubble3D val="0"/>
            <c:spPr>
              <a:solidFill>
                <a:sysClr val="windowText" lastClr="000000">
                  <a:lumMod val="95000"/>
                  <a:lumOff val="5000"/>
                </a:sysClr>
              </a:solidFill>
            </c:spPr>
            <c:extLst>
              <c:ext xmlns:c16="http://schemas.microsoft.com/office/drawing/2014/chart" uri="{C3380CC4-5D6E-409C-BE32-E72D297353CC}">
                <c16:uniqueId val="{00000008-099C-4B0F-8651-1C489259DDDE}"/>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9C-4B0F-8651-1C489259DDDE}"/>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9C-4B0F-8651-1C489259DDDE}"/>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9C-4B0F-8651-1C489259DDDE}"/>
                </c:ext>
              </c:extLst>
            </c:dLbl>
            <c:dLbl>
              <c:idx val="2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9C-4B0F-8651-1C489259DDDE}"/>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cap_hour_graph!$A$2:$A$29</c:f>
              <c:strCache>
                <c:ptCount val="28"/>
                <c:pt idx="0">
                  <c:v>Israel</c:v>
                </c:pt>
                <c:pt idx="1">
                  <c:v>Canada</c:v>
                </c:pt>
                <c:pt idx="2">
                  <c:v>Greece</c:v>
                </c:pt>
                <c:pt idx="3">
                  <c:v>Estonia</c:v>
                </c:pt>
                <c:pt idx="4">
                  <c:v>Portugal</c:v>
                </c:pt>
                <c:pt idx="5">
                  <c:v>United Kingdom</c:v>
                </c:pt>
                <c:pt idx="6">
                  <c:v>Ireland</c:v>
                </c:pt>
                <c:pt idx="7">
                  <c:v>Korea</c:v>
                </c:pt>
                <c:pt idx="8">
                  <c:v>France</c:v>
                </c:pt>
                <c:pt idx="9">
                  <c:v>Slovenia</c:v>
                </c:pt>
                <c:pt idx="10">
                  <c:v>Italy</c:v>
                </c:pt>
                <c:pt idx="11">
                  <c:v>Finland</c:v>
                </c:pt>
                <c:pt idx="12">
                  <c:v>Hungary</c:v>
                </c:pt>
                <c:pt idx="13">
                  <c:v>Japan</c:v>
                </c:pt>
                <c:pt idx="14">
                  <c:v>Germany</c:v>
                </c:pt>
                <c:pt idx="15">
                  <c:v>OECD Average</c:v>
                </c:pt>
                <c:pt idx="16">
                  <c:v>Belgium</c:v>
                </c:pt>
                <c:pt idx="17">
                  <c:v>Czech Republic</c:v>
                </c:pt>
                <c:pt idx="18">
                  <c:v>Netherlands</c:v>
                </c:pt>
                <c:pt idx="19">
                  <c:v>Sweden</c:v>
                </c:pt>
                <c:pt idx="20">
                  <c:v>Benchmark Average</c:v>
                </c:pt>
                <c:pt idx="21">
                  <c:v>Denmark</c:v>
                </c:pt>
                <c:pt idx="22">
                  <c:v>Australia</c:v>
                </c:pt>
                <c:pt idx="23">
                  <c:v>United States</c:v>
                </c:pt>
                <c:pt idx="24">
                  <c:v>Slovak Republic</c:v>
                </c:pt>
                <c:pt idx="25">
                  <c:v>Luxembourg</c:v>
                </c:pt>
                <c:pt idx="26">
                  <c:v>Austria</c:v>
                </c:pt>
                <c:pt idx="27">
                  <c:v>Norway</c:v>
                </c:pt>
              </c:strCache>
            </c:strRef>
          </c:cat>
          <c:val>
            <c:numRef>
              <c:f>cap_hour_graph!$B$2:$B$29</c:f>
              <c:numCache>
                <c:formatCode>General</c:formatCode>
                <c:ptCount val="28"/>
                <c:pt idx="0">
                  <c:v>37.410756256939123</c:v>
                </c:pt>
                <c:pt idx="1">
                  <c:v>53.574808275582896</c:v>
                </c:pt>
                <c:pt idx="2">
                  <c:v>54.335310157949763</c:v>
                </c:pt>
                <c:pt idx="3">
                  <c:v>56.237761647756798</c:v>
                </c:pt>
                <c:pt idx="4">
                  <c:v>65.884763425815265</c:v>
                </c:pt>
                <c:pt idx="5">
                  <c:v>65.891288650065576</c:v>
                </c:pt>
                <c:pt idx="6">
                  <c:v>75.937702714927894</c:v>
                </c:pt>
                <c:pt idx="7">
                  <c:v>81.064606764043958</c:v>
                </c:pt>
                <c:pt idx="8">
                  <c:v>84.649790430054338</c:v>
                </c:pt>
                <c:pt idx="9">
                  <c:v>85.06563972582282</c:v>
                </c:pt>
                <c:pt idx="10">
                  <c:v>89.866554147860427</c:v>
                </c:pt>
                <c:pt idx="11">
                  <c:v>90.623652965825372</c:v>
                </c:pt>
                <c:pt idx="12">
                  <c:v>94.011617708813347</c:v>
                </c:pt>
                <c:pt idx="13">
                  <c:v>97.290099254009263</c:v>
                </c:pt>
                <c:pt idx="14">
                  <c:v>98.380101758492899</c:v>
                </c:pt>
                <c:pt idx="15">
                  <c:v>98.412097634771953</c:v>
                </c:pt>
                <c:pt idx="16">
                  <c:v>98.716177247805035</c:v>
                </c:pt>
                <c:pt idx="17">
                  <c:v>99.539884621655787</c:v>
                </c:pt>
                <c:pt idx="18">
                  <c:v>104.09477509261797</c:v>
                </c:pt>
                <c:pt idx="19">
                  <c:v>106.78181431205157</c:v>
                </c:pt>
                <c:pt idx="20">
                  <c:v>106.99870084115096</c:v>
                </c:pt>
                <c:pt idx="21">
                  <c:v>108.15424092840098</c:v>
                </c:pt>
                <c:pt idx="22">
                  <c:v>109.42732417077606</c:v>
                </c:pt>
                <c:pt idx="23">
                  <c:v>124.35533695090264</c:v>
                </c:pt>
                <c:pt idx="24">
                  <c:v>126.09226119971059</c:v>
                </c:pt>
                <c:pt idx="25">
                  <c:v>129.29420953619757</c:v>
                </c:pt>
                <c:pt idx="26">
                  <c:v>136.28362649341656</c:v>
                </c:pt>
                <c:pt idx="27">
                  <c:v>143.52034614469508</c:v>
                </c:pt>
              </c:numCache>
            </c:numRef>
          </c:val>
          <c:extLst>
            <c:ext xmlns:c16="http://schemas.microsoft.com/office/drawing/2014/chart" uri="{C3380CC4-5D6E-409C-BE32-E72D297353CC}">
              <c16:uniqueId val="{0000000A-099C-4B0F-8651-1C489259DDDE}"/>
            </c:ext>
          </c:extLst>
        </c:ser>
        <c:dLbls>
          <c:showLegendKey val="0"/>
          <c:showVal val="0"/>
          <c:showCatName val="0"/>
          <c:showSerName val="0"/>
          <c:showPercent val="0"/>
          <c:showBubbleSize val="0"/>
        </c:dLbls>
        <c:gapWidth val="150"/>
        <c:axId val="-754174144"/>
        <c:axId val="-754187200"/>
      </c:barChart>
      <c:catAx>
        <c:axId val="-754174144"/>
        <c:scaling>
          <c:orientation val="minMax"/>
        </c:scaling>
        <c:delete val="0"/>
        <c:axPos val="b"/>
        <c:numFmt formatCode="General" sourceLinked="0"/>
        <c:majorTickMark val="out"/>
        <c:minorTickMark val="none"/>
        <c:tickLblPos val="nextTo"/>
        <c:crossAx val="-754187200"/>
        <c:crosses val="autoZero"/>
        <c:auto val="1"/>
        <c:lblAlgn val="ctr"/>
        <c:lblOffset val="100"/>
        <c:noMultiLvlLbl val="0"/>
      </c:catAx>
      <c:valAx>
        <c:axId val="-754187200"/>
        <c:scaling>
          <c:orientation val="minMax"/>
        </c:scaling>
        <c:delete val="0"/>
        <c:axPos val="l"/>
        <c:majorGridlines/>
        <c:numFmt formatCode="General" sourceLinked="1"/>
        <c:majorTickMark val="out"/>
        <c:minorTickMark val="none"/>
        <c:tickLblPos val="nextTo"/>
        <c:crossAx val="-754174144"/>
        <c:crosses val="autoZero"/>
        <c:crossBetween val="between"/>
      </c:valAx>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David" panose="020E0502060401010101" pitchFamily="34" charset="-79"/>
                <a:ea typeface="+mn-ea"/>
                <a:cs typeface="David" panose="020E0502060401010101" pitchFamily="34" charset="-79"/>
              </a:defRPr>
            </a:pPr>
            <a:r>
              <a:rPr lang="he-IL" sz="1600" dirty="0">
                <a:solidFill>
                  <a:schemeClr val="tx1"/>
                </a:solidFill>
                <a:latin typeface="David" panose="020E0502060401010101" pitchFamily="34" charset="-79"/>
                <a:cs typeface="David" panose="020E0502060401010101" pitchFamily="34" charset="-79"/>
              </a:rPr>
              <a:t>דירוגה של ישראל במדד ה-</a:t>
            </a:r>
            <a:r>
              <a:rPr lang="en-US" sz="1600" dirty="0">
                <a:solidFill>
                  <a:schemeClr val="tx1"/>
                </a:solidFill>
                <a:latin typeface="David" panose="020E0502060401010101" pitchFamily="34" charset="-79"/>
                <a:cs typeface="David" panose="020E0502060401010101" pitchFamily="34" charset="-79"/>
              </a:rPr>
              <a:t>Doing Business</a:t>
            </a:r>
            <a:r>
              <a:rPr lang="he-IL" sz="1600" baseline="0" dirty="0">
                <a:solidFill>
                  <a:schemeClr val="tx1"/>
                </a:solidFill>
                <a:latin typeface="David" panose="020E0502060401010101" pitchFamily="34" charset="-79"/>
                <a:cs typeface="David" panose="020E0502060401010101" pitchFamily="34" charset="-79"/>
              </a:rPr>
              <a:t>, 2007 ו-2017</a:t>
            </a:r>
            <a:endParaRPr lang="he-IL" sz="1600" dirty="0">
              <a:solidFill>
                <a:schemeClr val="tx1"/>
              </a:solidFill>
              <a:latin typeface="David" panose="020E0502060401010101" pitchFamily="34" charset="-79"/>
              <a:cs typeface="David" panose="020E0502060401010101" pitchFamily="34" charset="-79"/>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David" panose="020E0502060401010101" pitchFamily="34" charset="-79"/>
              <a:ea typeface="+mn-ea"/>
              <a:cs typeface="David" panose="020E0502060401010101" pitchFamily="34" charset="-79"/>
            </a:defRPr>
          </a:pPr>
          <a:endParaRPr lang="en-US"/>
        </a:p>
      </c:txPr>
    </c:title>
    <c:autoTitleDeleted val="0"/>
    <c:plotArea>
      <c:layout>
        <c:manualLayout>
          <c:layoutTarget val="inner"/>
          <c:xMode val="edge"/>
          <c:yMode val="edge"/>
          <c:x val="0.27561119991606231"/>
          <c:y val="0.11796506381938832"/>
          <c:w val="0.70126954028419308"/>
          <c:h val="0.76290909261800477"/>
        </c:manualLayout>
      </c:layout>
      <c:barChart>
        <c:barDir val="bar"/>
        <c:grouping val="clustered"/>
        <c:varyColors val="0"/>
        <c:ser>
          <c:idx val="0"/>
          <c:order val="0"/>
          <c:tx>
            <c:strRef>
              <c:f>'ישראל 2007-2017'!$B$1</c:f>
              <c:strCache>
                <c:ptCount val="1"/>
                <c:pt idx="0">
                  <c:v>2007</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55-4829-A4B8-645AAF5C512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'ישראל 2007-2017'!$A$2:$A$12</c:f>
              <c:strCache>
                <c:ptCount val="11"/>
                <c:pt idx="0">
                  <c:v>Doing Business Rank</c:v>
                </c:pt>
                <c:pt idx="1">
                  <c:v>רישום נכסים</c:v>
                </c:pt>
                <c:pt idx="2">
                  <c:v>תשלומי מיסים</c:v>
                </c:pt>
                <c:pt idx="3">
                  <c:v>אכיפת חוזים</c:v>
                </c:pt>
                <c:pt idx="4">
                  <c:v>אישורי בניה</c:v>
                </c:pt>
                <c:pt idx="5">
                  <c:v>חיבור לחשמל</c:v>
                </c:pt>
                <c:pt idx="6">
                  <c:v>מסחר בין מדינות</c:v>
                </c:pt>
                <c:pt idx="7">
                  <c:v>השגת אשראי</c:v>
                </c:pt>
                <c:pt idx="8">
                  <c:v>פתיחת עסק</c:v>
                </c:pt>
                <c:pt idx="9">
                  <c:v>טיפול בפשיטות רגל</c:v>
                </c:pt>
                <c:pt idx="10">
                  <c:v>הגנה על משקיעים קטנים</c:v>
                </c:pt>
              </c:strCache>
            </c:strRef>
          </c:cat>
          <c:val>
            <c:numRef>
              <c:f>'ישראל 2007-2017'!$B$2:$B$12</c:f>
              <c:numCache>
                <c:formatCode>General</c:formatCode>
                <c:ptCount val="11"/>
                <c:pt idx="0">
                  <c:v>26</c:v>
                </c:pt>
                <c:pt idx="1">
                  <c:v>0</c:v>
                </c:pt>
                <c:pt idx="2">
                  <c:v>0</c:v>
                </c:pt>
                <c:pt idx="3">
                  <c:v>0</c:v>
                </c:pt>
                <c:pt idx="4">
                  <c:v>0</c:v>
                </c:pt>
                <c:pt idx="5">
                  <c:v>0</c:v>
                </c:pt>
                <c:pt idx="6">
                  <c:v>0</c:v>
                </c:pt>
                <c:pt idx="7">
                  <c:v>0</c:v>
                </c:pt>
                <c:pt idx="8">
                  <c:v>0</c:v>
                </c:pt>
                <c:pt idx="9">
                  <c:v>0</c:v>
                </c:pt>
                <c:pt idx="10">
                  <c:v>0</c:v>
                </c:pt>
              </c:numCache>
            </c:numRef>
          </c:val>
          <c:extLst>
            <c:ext xmlns:c16="http://schemas.microsoft.com/office/drawing/2014/chart" uri="{C3380CC4-5D6E-409C-BE32-E72D297353CC}">
              <c16:uniqueId val="{00000001-8455-4829-A4B8-645AAF5C512A}"/>
            </c:ext>
          </c:extLst>
        </c:ser>
        <c:ser>
          <c:idx val="1"/>
          <c:order val="1"/>
          <c:tx>
            <c:strRef>
              <c:f>'ישראל 2007-2017'!$C$1</c:f>
              <c:strCache>
                <c:ptCount val="1"/>
                <c:pt idx="0">
                  <c:v>2017</c:v>
                </c:pt>
              </c:strCache>
            </c:strRef>
          </c:tx>
          <c:spPr>
            <a:solidFill>
              <a:srgbClr val="F2635F"/>
            </a:solidFill>
            <a:ln>
              <a:noFill/>
            </a:ln>
            <a:effectLst/>
          </c:spPr>
          <c:invertIfNegative val="0"/>
          <c:dPt>
            <c:idx val="3"/>
            <c:invertIfNegative val="0"/>
            <c:bubble3D val="0"/>
            <c:spPr>
              <a:solidFill>
                <a:srgbClr val="F2635F"/>
              </a:solidFill>
              <a:ln>
                <a:noFill/>
              </a:ln>
              <a:effectLst/>
            </c:spPr>
            <c:extLst>
              <c:ext xmlns:c16="http://schemas.microsoft.com/office/drawing/2014/chart" uri="{C3380CC4-5D6E-409C-BE32-E72D297353CC}">
                <c16:uniqueId val="{00000003-8455-4829-A4B8-645AAF5C512A}"/>
              </c:ext>
            </c:extLst>
          </c:dPt>
          <c:dPt>
            <c:idx val="6"/>
            <c:invertIfNegative val="0"/>
            <c:bubble3D val="0"/>
            <c:spPr>
              <a:solidFill>
                <a:srgbClr val="F2635F"/>
              </a:solidFill>
              <a:ln>
                <a:noFill/>
              </a:ln>
              <a:effectLst/>
            </c:spPr>
            <c:extLst>
              <c:ext xmlns:c16="http://schemas.microsoft.com/office/drawing/2014/chart" uri="{C3380CC4-5D6E-409C-BE32-E72D297353CC}">
                <c16:uniqueId val="{00000005-8455-4829-A4B8-645AAF5C512A}"/>
              </c:ext>
            </c:extLst>
          </c:dPt>
          <c:dPt>
            <c:idx val="7"/>
            <c:invertIfNegative val="0"/>
            <c:bubble3D val="0"/>
            <c:spPr>
              <a:solidFill>
                <a:srgbClr val="F2635F"/>
              </a:solidFill>
              <a:ln>
                <a:noFill/>
              </a:ln>
              <a:effectLst/>
            </c:spPr>
            <c:extLst>
              <c:ext xmlns:c16="http://schemas.microsoft.com/office/drawing/2014/chart" uri="{C3380CC4-5D6E-409C-BE32-E72D297353CC}">
                <c16:uniqueId val="{00000007-8455-4829-A4B8-645AAF5C512A}"/>
              </c:ext>
            </c:extLst>
          </c:dPt>
          <c:dPt>
            <c:idx val="9"/>
            <c:invertIfNegative val="0"/>
            <c:bubble3D val="0"/>
            <c:spPr>
              <a:solidFill>
                <a:srgbClr val="F2635F"/>
              </a:solidFill>
              <a:ln>
                <a:noFill/>
              </a:ln>
              <a:effectLst/>
            </c:spPr>
            <c:extLst>
              <c:ext xmlns:c16="http://schemas.microsoft.com/office/drawing/2014/chart" uri="{C3380CC4-5D6E-409C-BE32-E72D297353CC}">
                <c16:uniqueId val="{00000009-8455-4829-A4B8-645AAF5C512A}"/>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'ישראל 2007-2017'!$A$2:$A$12</c:f>
              <c:strCache>
                <c:ptCount val="11"/>
                <c:pt idx="0">
                  <c:v>Doing Business Rank</c:v>
                </c:pt>
                <c:pt idx="1">
                  <c:v>רישום נכסים</c:v>
                </c:pt>
                <c:pt idx="2">
                  <c:v>תשלומי מיסים</c:v>
                </c:pt>
                <c:pt idx="3">
                  <c:v>אכיפת חוזים</c:v>
                </c:pt>
                <c:pt idx="4">
                  <c:v>אישורי בניה</c:v>
                </c:pt>
                <c:pt idx="5">
                  <c:v>חיבור לחשמל</c:v>
                </c:pt>
                <c:pt idx="6">
                  <c:v>מסחר בין מדינות</c:v>
                </c:pt>
                <c:pt idx="7">
                  <c:v>השגת אשראי</c:v>
                </c:pt>
                <c:pt idx="8">
                  <c:v>פתיחת עסק</c:v>
                </c:pt>
                <c:pt idx="9">
                  <c:v>טיפול בפשיטות רגל</c:v>
                </c:pt>
                <c:pt idx="10">
                  <c:v>הגנה על משקיעים קטנים</c:v>
                </c:pt>
              </c:strCache>
            </c:strRef>
          </c:cat>
          <c:val>
            <c:numRef>
              <c:f>'ישראל 2007-2017'!$C$2:$C$12</c:f>
              <c:numCache>
                <c:formatCode>General</c:formatCode>
                <c:ptCount val="11"/>
                <c:pt idx="0">
                  <c:v>52</c:v>
                </c:pt>
                <c:pt idx="1">
                  <c:v>126</c:v>
                </c:pt>
                <c:pt idx="2">
                  <c:v>96</c:v>
                </c:pt>
                <c:pt idx="3">
                  <c:v>89</c:v>
                </c:pt>
                <c:pt idx="4">
                  <c:v>71</c:v>
                </c:pt>
                <c:pt idx="5">
                  <c:v>71</c:v>
                </c:pt>
                <c:pt idx="6">
                  <c:v>59</c:v>
                </c:pt>
                <c:pt idx="7">
                  <c:v>44</c:v>
                </c:pt>
                <c:pt idx="8">
                  <c:v>41</c:v>
                </c:pt>
                <c:pt idx="9">
                  <c:v>31</c:v>
                </c:pt>
                <c:pt idx="10">
                  <c:v>9</c:v>
                </c:pt>
              </c:numCache>
            </c:numRef>
          </c:val>
          <c:extLst>
            <c:ext xmlns:c16="http://schemas.microsoft.com/office/drawing/2014/chart" uri="{C3380CC4-5D6E-409C-BE32-E72D297353CC}">
              <c16:uniqueId val="{0000000A-8455-4829-A4B8-645AAF5C512A}"/>
            </c:ext>
          </c:extLst>
        </c:ser>
        <c:dLbls>
          <c:showLegendKey val="0"/>
          <c:showVal val="0"/>
          <c:showCatName val="0"/>
          <c:showSerName val="0"/>
          <c:showPercent val="0"/>
          <c:showBubbleSize val="0"/>
        </c:dLbls>
        <c:gapWidth val="0"/>
        <c:axId val="-754180672"/>
        <c:axId val="-754173056"/>
      </c:barChart>
      <c:catAx>
        <c:axId val="-7541806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David" panose="020E0502060401010101" pitchFamily="34" charset="-79"/>
                <a:ea typeface="+mn-ea"/>
                <a:cs typeface="David" panose="020E0502060401010101" pitchFamily="34" charset="-79"/>
              </a:defRPr>
            </a:pPr>
            <a:endParaRPr lang="en-US"/>
          </a:p>
        </c:txPr>
        <c:crossAx val="-754173056"/>
        <c:crosses val="autoZero"/>
        <c:auto val="1"/>
        <c:lblAlgn val="ctr"/>
        <c:lblOffset val="0"/>
        <c:noMultiLvlLbl val="0"/>
      </c:catAx>
      <c:valAx>
        <c:axId val="-754173056"/>
        <c:scaling>
          <c:orientation val="minMax"/>
        </c:scaling>
        <c:delete val="1"/>
        <c:axPos val="t"/>
        <c:numFmt formatCode="General" sourceLinked="1"/>
        <c:majorTickMark val="none"/>
        <c:minorTickMark val="none"/>
        <c:tickLblPos val="low"/>
        <c:crossAx val="-75418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David" panose="020E0502060401010101" pitchFamily="34" charset="-79"/>
              <a:ea typeface="+mn-ea"/>
              <a:cs typeface="David" panose="020E0502060401010101" pitchFamily="34" charset="-79"/>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1">
              <a:defRPr sz="1600" b="0" i="0" u="none" strike="noStrike" kern="1200" spc="0" baseline="0">
                <a:solidFill>
                  <a:schemeClr val="tx1">
                    <a:lumMod val="65000"/>
                    <a:lumOff val="35000"/>
                  </a:schemeClr>
                </a:solidFill>
                <a:latin typeface="David" panose="020E0502060401010101" pitchFamily="34" charset="-79"/>
                <a:ea typeface="+mn-ea"/>
                <a:cs typeface="David" panose="020E0502060401010101" pitchFamily="34" charset="-79"/>
              </a:defRPr>
            </a:pPr>
            <a:r>
              <a:rPr lang="he-IL" sz="1600" dirty="0">
                <a:latin typeface="David" panose="020E0502060401010101" pitchFamily="34" charset="-79"/>
                <a:cs typeface="David" panose="020E0502060401010101" pitchFamily="34" charset="-79"/>
              </a:rPr>
              <a:t>היחס בין ישראל לארה"ב ולממוצע ה- </a:t>
            </a:r>
            <a:r>
              <a:rPr lang="en-US" sz="1600" dirty="0">
                <a:latin typeface="David" panose="020E0502060401010101" pitchFamily="34" charset="-79"/>
                <a:cs typeface="David" panose="020E0502060401010101" pitchFamily="34" charset="-79"/>
              </a:rPr>
              <a:t>OECD</a:t>
            </a:r>
            <a:r>
              <a:rPr lang="he-IL" sz="1600" dirty="0">
                <a:latin typeface="David" panose="020E0502060401010101" pitchFamily="34" charset="-79"/>
                <a:cs typeface="David" panose="020E0502060401010101" pitchFamily="34" charset="-79"/>
              </a:rPr>
              <a:t> ברמות התמ"ג, ניצולת העבודה והפריון, 2014</a:t>
            </a:r>
            <a:endParaRPr lang="en-US" sz="1600" dirty="0">
              <a:latin typeface="David" panose="020E0502060401010101" pitchFamily="34" charset="-79"/>
              <a:cs typeface="David" panose="020E0502060401010101" pitchFamily="34" charset="-79"/>
            </a:endParaRPr>
          </a:p>
        </c:rich>
      </c:tx>
      <c:overlay val="0"/>
      <c:spPr>
        <a:noFill/>
        <a:ln>
          <a:noFill/>
        </a:ln>
        <a:effectLst/>
      </c:spPr>
      <c:txPr>
        <a:bodyPr rot="0" spcFirstLastPara="1" vertOverflow="ellipsis" vert="horz" wrap="square" anchor="ctr" anchorCtr="1"/>
        <a:lstStyle/>
        <a:p>
          <a:pPr rtl="1">
            <a:defRPr sz="1600" b="0" i="0" u="none" strike="noStrike" kern="1200" spc="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en-US"/>
        </a:p>
      </c:txPr>
    </c:title>
    <c:autoTitleDeleted val="0"/>
    <c:plotArea>
      <c:layout>
        <c:manualLayout>
          <c:layoutTarget val="inner"/>
          <c:xMode val="edge"/>
          <c:yMode val="edge"/>
          <c:x val="0.11990239560016504"/>
          <c:y val="0.27722546886548471"/>
          <c:w val="0.85274158430324487"/>
          <c:h val="0.53648078752604877"/>
        </c:manualLayout>
      </c:layout>
      <c:barChart>
        <c:barDir val="col"/>
        <c:grouping val="clustered"/>
        <c:varyColors val="0"/>
        <c:ser>
          <c:idx val="0"/>
          <c:order val="0"/>
          <c:tx>
            <c:strRef>
              <c:f>Sheet1!$B$1</c:f>
              <c:strCache>
                <c:ptCount val="1"/>
                <c:pt idx="0">
                  <c:v>USA</c:v>
                </c:pt>
              </c:strCache>
            </c:strRef>
          </c:tx>
          <c:spPr>
            <a:solidFill>
              <a:schemeClr val="accent1"/>
            </a:solidFill>
            <a:ln>
              <a:noFill/>
            </a:ln>
            <a:effectLst/>
          </c:spPr>
          <c:invertIfNegative val="0"/>
          <c:dPt>
            <c:idx val="3"/>
            <c:invertIfNegative val="0"/>
            <c:bubble3D val="0"/>
            <c:spPr>
              <a:solidFill>
                <a:schemeClr val="accent1"/>
              </a:solidFill>
              <a:ln>
                <a:solidFill>
                  <a:srgbClr val="5B9BD5"/>
                </a:solidFill>
              </a:ln>
              <a:effectLst/>
            </c:spPr>
            <c:extLst>
              <c:ext xmlns:c16="http://schemas.microsoft.com/office/drawing/2014/chart" uri="{C3380CC4-5D6E-409C-BE32-E72D297353CC}">
                <c16:uniqueId val="{00000001-220B-4EE5-B649-39F6ADF79F4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GDP</c:v>
                </c:pt>
                <c:pt idx="1">
                  <c:v>Product per Worker</c:v>
                </c:pt>
                <c:pt idx="2">
                  <c:v>Product per Work  Hour</c:v>
                </c:pt>
                <c:pt idx="3">
                  <c:v>Work Hours per Population</c:v>
                </c:pt>
              </c:strCache>
            </c:strRef>
          </c:cat>
          <c:val>
            <c:numRef>
              <c:f>Sheet1!$B$2:$B$5</c:f>
              <c:numCache>
                <c:formatCode>0.0%</c:formatCode>
                <c:ptCount val="4"/>
                <c:pt idx="0">
                  <c:v>0.64713997000000001</c:v>
                </c:pt>
                <c:pt idx="1">
                  <c:v>0.65217155000000004</c:v>
                </c:pt>
                <c:pt idx="2">
                  <c:v>0.59135627000000002</c:v>
                </c:pt>
                <c:pt idx="3">
                  <c:v>1.09433179</c:v>
                </c:pt>
              </c:numCache>
            </c:numRef>
          </c:val>
          <c:extLst>
            <c:ext xmlns:c16="http://schemas.microsoft.com/office/drawing/2014/chart" uri="{C3380CC4-5D6E-409C-BE32-E72D297353CC}">
              <c16:uniqueId val="{00000000-0C69-428F-8D1B-F01F21510A4C}"/>
            </c:ext>
          </c:extLst>
        </c:ser>
        <c:ser>
          <c:idx val="1"/>
          <c:order val="1"/>
          <c:tx>
            <c:strRef>
              <c:f>Sheet1!$C$1</c:f>
              <c:strCache>
                <c:ptCount val="1"/>
                <c:pt idx="0">
                  <c:v>OECD</c:v>
                </c:pt>
              </c:strCache>
            </c:strRef>
          </c:tx>
          <c:spPr>
            <a:solidFill>
              <a:srgbClr val="F2635F"/>
            </a:solidFill>
            <a:ln>
              <a:noFill/>
            </a:ln>
            <a:effectLst/>
          </c:spPr>
          <c:invertIfNegative val="0"/>
          <c:dLbls>
            <c:dLbl>
              <c:idx val="3"/>
              <c:layout>
                <c:manualLayout>
                  <c:x val="3.9767251981120055E-3"/>
                  <c:y val="-5.10752730214643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6E-4A67-B8A8-69AC7D2CABF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GDP</c:v>
                </c:pt>
                <c:pt idx="1">
                  <c:v>Product per Worker</c:v>
                </c:pt>
                <c:pt idx="2">
                  <c:v>Product per Work  Hour</c:v>
                </c:pt>
                <c:pt idx="3">
                  <c:v>Work Hours per Population</c:v>
                </c:pt>
              </c:strCache>
            </c:strRef>
          </c:cat>
          <c:val>
            <c:numRef>
              <c:f>Sheet1!$C$2:$C$5</c:f>
              <c:numCache>
                <c:formatCode>0.0%</c:formatCode>
                <c:ptCount val="4"/>
                <c:pt idx="0">
                  <c:v>0.88394487813787892</c:v>
                </c:pt>
                <c:pt idx="1">
                  <c:v>0.86917246879925214</c:v>
                </c:pt>
                <c:pt idx="2">
                  <c:v>0.79148442987217815</c:v>
                </c:pt>
                <c:pt idx="3">
                  <c:v>1.1168190305251462</c:v>
                </c:pt>
              </c:numCache>
            </c:numRef>
          </c:val>
          <c:extLst>
            <c:ext xmlns:c16="http://schemas.microsoft.com/office/drawing/2014/chart" uri="{C3380CC4-5D6E-409C-BE32-E72D297353CC}">
              <c16:uniqueId val="{00000001-0C69-428F-8D1B-F01F21510A4C}"/>
            </c:ext>
          </c:extLst>
        </c:ser>
        <c:dLbls>
          <c:showLegendKey val="0"/>
          <c:showVal val="0"/>
          <c:showCatName val="0"/>
          <c:showSerName val="0"/>
          <c:showPercent val="0"/>
          <c:showBubbleSize val="0"/>
        </c:dLbls>
        <c:gapWidth val="219"/>
        <c:overlap val="-27"/>
        <c:axId val="-623788976"/>
        <c:axId val="-623793328"/>
      </c:barChart>
      <c:catAx>
        <c:axId val="-62378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en-US"/>
          </a:p>
        </c:txPr>
        <c:crossAx val="-623793328"/>
        <c:crosses val="autoZero"/>
        <c:auto val="1"/>
        <c:lblAlgn val="ctr"/>
        <c:lblOffset val="100"/>
        <c:noMultiLvlLbl val="0"/>
      </c:catAx>
      <c:valAx>
        <c:axId val="-62379332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3788976"/>
        <c:crosses val="autoZero"/>
        <c:crossBetween val="between"/>
      </c:valAx>
      <c:spPr>
        <a:noFill/>
        <a:ln>
          <a:noFill/>
        </a:ln>
        <a:effectLst/>
      </c:spPr>
    </c:plotArea>
    <c:legend>
      <c:legendPos val="b"/>
      <c:layout>
        <c:manualLayout>
          <c:xMode val="edge"/>
          <c:yMode val="edge"/>
          <c:x val="0.42646808090913568"/>
          <c:y val="0.16975088180810935"/>
          <c:w val="0.20978791059883375"/>
          <c:h val="5.806673165395630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1">
              <a:defRPr sz="1400" b="0" i="0" u="none" strike="noStrike" kern="1200" spc="0" baseline="0">
                <a:solidFill>
                  <a:schemeClr val="tx1">
                    <a:lumMod val="65000"/>
                    <a:lumOff val="35000"/>
                  </a:schemeClr>
                </a:solidFill>
                <a:latin typeface="David" panose="020E0502060401010101" pitchFamily="34" charset="-79"/>
                <a:ea typeface="+mn-ea"/>
                <a:cs typeface="David" panose="020E0502060401010101" pitchFamily="34" charset="-79"/>
              </a:defRPr>
            </a:pPr>
            <a:r>
              <a:rPr lang="he-IL" dirty="0">
                <a:latin typeface="David" panose="020E0502060401010101" pitchFamily="34" charset="-79"/>
                <a:cs typeface="David" panose="020E0502060401010101" pitchFamily="34" charset="-79"/>
              </a:rPr>
              <a:t>התפלגות</a:t>
            </a:r>
            <a:r>
              <a:rPr lang="he-IL" baseline="0" dirty="0">
                <a:latin typeface="David" panose="020E0502060401010101" pitchFamily="34" charset="-79"/>
                <a:cs typeface="David" panose="020E0502060401010101" pitchFamily="34" charset="-79"/>
              </a:rPr>
              <a:t> הציון בפיאק (מתמטי), ישראל וממוצע ה- </a:t>
            </a:r>
            <a:r>
              <a:rPr lang="en-US" baseline="0" dirty="0">
                <a:latin typeface="David" panose="020E0502060401010101" pitchFamily="34" charset="-79"/>
                <a:cs typeface="David" panose="020E0502060401010101" pitchFamily="34" charset="-79"/>
              </a:rPr>
              <a:t>OECD</a:t>
            </a:r>
            <a:r>
              <a:rPr lang="he-IL" baseline="0" dirty="0">
                <a:latin typeface="David" panose="020E0502060401010101" pitchFamily="34" charset="-79"/>
                <a:cs typeface="David" panose="020E0502060401010101" pitchFamily="34" charset="-79"/>
              </a:rPr>
              <a:t>, 2016</a:t>
            </a:r>
            <a:endParaRPr lang="en-US" dirty="0">
              <a:latin typeface="David" panose="020E0502060401010101" pitchFamily="34" charset="-79"/>
              <a:cs typeface="David" panose="020E0502060401010101" pitchFamily="34" charset="-79"/>
            </a:endParaRPr>
          </a:p>
        </c:rich>
      </c:tx>
      <c:layout>
        <c:manualLayout>
          <c:xMode val="edge"/>
          <c:yMode val="edge"/>
          <c:x val="0.1078834690622114"/>
          <c:y val="3.5778237339954153E-2"/>
        </c:manualLayout>
      </c:layout>
      <c:overlay val="0"/>
      <c:spPr>
        <a:noFill/>
        <a:ln>
          <a:noFill/>
        </a:ln>
        <a:effectLst/>
      </c:spPr>
      <c:txPr>
        <a:bodyPr rot="0" spcFirstLastPara="1" vertOverflow="ellipsis" vert="horz" wrap="square" anchor="ctr" anchorCtr="1"/>
        <a:lstStyle/>
        <a:p>
          <a:pPr rtl="1">
            <a:defRPr sz="1400" b="0" i="0" u="none" strike="noStrike" kern="1200" spc="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en-US"/>
        </a:p>
      </c:txPr>
    </c:title>
    <c:autoTitleDeleted val="0"/>
    <c:plotArea>
      <c:layout>
        <c:manualLayout>
          <c:layoutTarget val="inner"/>
          <c:xMode val="edge"/>
          <c:yMode val="edge"/>
          <c:x val="0.17958389803742839"/>
          <c:y val="0.15962598197825698"/>
          <c:w val="0.77352247422350695"/>
          <c:h val="0.77618144572250691"/>
        </c:manualLayout>
      </c:layout>
      <c:barChart>
        <c:barDir val="bar"/>
        <c:grouping val="clustered"/>
        <c:varyColors val="0"/>
        <c:ser>
          <c:idx val="0"/>
          <c:order val="0"/>
          <c:tx>
            <c:strRef>
              <c:f>'[872016011p1t002 (1).xls]Table A2.5'!$A$64</c:f>
              <c:strCache>
                <c:ptCount val="1"/>
                <c:pt idx="0">
                  <c:v>Israel</c:v>
                </c:pt>
              </c:strCache>
            </c:strRef>
          </c:tx>
          <c:spPr>
            <a:solidFill>
              <a:srgbClr val="F2635F"/>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'[872016011p1t002 (1).xls]Table A2.5'!$B$63:$J$63</c:f>
              <c:strCache>
                <c:ptCount val="9"/>
                <c:pt idx="0">
                  <c:v>Mean</c:v>
                </c:pt>
                <c:pt idx="2">
                  <c:v>5th percentile</c:v>
                </c:pt>
                <c:pt idx="3">
                  <c:v>10th percentile</c:v>
                </c:pt>
                <c:pt idx="4">
                  <c:v>25th percentile</c:v>
                </c:pt>
                <c:pt idx="5">
                  <c:v>50th percentile</c:v>
                </c:pt>
                <c:pt idx="6">
                  <c:v>75th percentile</c:v>
                </c:pt>
                <c:pt idx="7">
                  <c:v>90th percentile</c:v>
                </c:pt>
                <c:pt idx="8">
                  <c:v>95th percentile</c:v>
                </c:pt>
              </c:strCache>
            </c:strRef>
          </c:cat>
          <c:val>
            <c:numRef>
              <c:f>'[872016011p1t002 (1).xls]Table A2.5'!$B$64:$J$64</c:f>
              <c:numCache>
                <c:formatCode>General</c:formatCode>
                <c:ptCount val="9"/>
                <c:pt idx="0" formatCode="0.0">
                  <c:v>251.04995152130613</c:v>
                </c:pt>
                <c:pt idx="2" formatCode="0.0">
                  <c:v>133.84365229185977</c:v>
                </c:pt>
                <c:pt idx="3" formatCode="0.0">
                  <c:v>169.23986013104604</c:v>
                </c:pt>
                <c:pt idx="4" formatCode="0.0">
                  <c:v>212.8122418699989</c:v>
                </c:pt>
                <c:pt idx="5" formatCode="0.0">
                  <c:v>256.27148569763233</c:v>
                </c:pt>
                <c:pt idx="6" formatCode="0.0">
                  <c:v>295.62663670665989</c:v>
                </c:pt>
                <c:pt idx="7" formatCode="0.0">
                  <c:v>327.36265474303616</c:v>
                </c:pt>
                <c:pt idx="8" formatCode="0.0">
                  <c:v>345.33457159884364</c:v>
                </c:pt>
              </c:numCache>
            </c:numRef>
          </c:val>
          <c:extLst>
            <c:ext xmlns:c16="http://schemas.microsoft.com/office/drawing/2014/chart" uri="{C3380CC4-5D6E-409C-BE32-E72D297353CC}">
              <c16:uniqueId val="{00000000-3C8D-43AA-B61B-43381D1CAD87}"/>
            </c:ext>
          </c:extLst>
        </c:ser>
        <c:ser>
          <c:idx val="1"/>
          <c:order val="1"/>
          <c:tx>
            <c:strRef>
              <c:f>'[872016011p1t002 (1).xls]Table A2.5'!$A$65</c:f>
              <c:strCache>
                <c:ptCount val="1"/>
                <c:pt idx="0">
                  <c:v>OECD average</c:v>
                </c:pt>
              </c:strCache>
            </c:strRef>
          </c:tx>
          <c:spPr>
            <a:solidFill>
              <a:schemeClr val="tx2">
                <a:lumMod val="20000"/>
                <a:lumOff val="8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'[872016011p1t002 (1).xls]Table A2.5'!$B$63:$J$63</c:f>
              <c:strCache>
                <c:ptCount val="9"/>
                <c:pt idx="0">
                  <c:v>Mean</c:v>
                </c:pt>
                <c:pt idx="2">
                  <c:v>5th percentile</c:v>
                </c:pt>
                <c:pt idx="3">
                  <c:v>10th percentile</c:v>
                </c:pt>
                <c:pt idx="4">
                  <c:v>25th percentile</c:v>
                </c:pt>
                <c:pt idx="5">
                  <c:v>50th percentile</c:v>
                </c:pt>
                <c:pt idx="6">
                  <c:v>75th percentile</c:v>
                </c:pt>
                <c:pt idx="7">
                  <c:v>90th percentile</c:v>
                </c:pt>
                <c:pt idx="8">
                  <c:v>95th percentile</c:v>
                </c:pt>
              </c:strCache>
            </c:strRef>
          </c:cat>
          <c:val>
            <c:numRef>
              <c:f>'[872016011p1t002 (1).xls]Table A2.5'!$B$65:$J$65</c:f>
              <c:numCache>
                <c:formatCode>General</c:formatCode>
                <c:ptCount val="9"/>
                <c:pt idx="0" formatCode="0.0">
                  <c:v>263.03692725095698</c:v>
                </c:pt>
                <c:pt idx="2" formatCode="0.0">
                  <c:v>171.05535701504166</c:v>
                </c:pt>
                <c:pt idx="3" formatCode="0.0">
                  <c:v>195.63646641310768</c:v>
                </c:pt>
                <c:pt idx="4" formatCode="0.0">
                  <c:v>231.20927000075898</c:v>
                </c:pt>
                <c:pt idx="5" formatCode="0.0">
                  <c:v>266.66544005216497</c:v>
                </c:pt>
                <c:pt idx="6" formatCode="0.0">
                  <c:v>298.95005479596506</c:v>
                </c:pt>
                <c:pt idx="7" formatCode="0.0">
                  <c:v>326.09796777394882</c:v>
                </c:pt>
                <c:pt idx="8" formatCode="0.0">
                  <c:v>341.90318224042477</c:v>
                </c:pt>
              </c:numCache>
            </c:numRef>
          </c:val>
          <c:extLst>
            <c:ext xmlns:c16="http://schemas.microsoft.com/office/drawing/2014/chart" uri="{C3380CC4-5D6E-409C-BE32-E72D297353CC}">
              <c16:uniqueId val="{00000001-3C8D-43AA-B61B-43381D1CAD87}"/>
            </c:ext>
          </c:extLst>
        </c:ser>
        <c:dLbls>
          <c:showLegendKey val="0"/>
          <c:showVal val="0"/>
          <c:showCatName val="0"/>
          <c:showSerName val="0"/>
          <c:showPercent val="0"/>
          <c:showBubbleSize val="0"/>
        </c:dLbls>
        <c:gapWidth val="182"/>
        <c:axId val="-754177952"/>
        <c:axId val="-754186112"/>
      </c:barChart>
      <c:catAx>
        <c:axId val="-754177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4186112"/>
        <c:crosses val="autoZero"/>
        <c:auto val="1"/>
        <c:lblAlgn val="ctr"/>
        <c:lblOffset val="100"/>
        <c:noMultiLvlLbl val="0"/>
      </c:catAx>
      <c:valAx>
        <c:axId val="-754186112"/>
        <c:scaling>
          <c:orientation val="minMax"/>
          <c:max val="375"/>
          <c:min val="100"/>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4177952"/>
        <c:crosses val="autoZero"/>
        <c:crossBetween val="between"/>
      </c:valAx>
      <c:spPr>
        <a:noFill/>
        <a:ln>
          <a:noFill/>
        </a:ln>
        <a:effectLst/>
      </c:spPr>
    </c:plotArea>
    <c:legend>
      <c:legendPos val="r"/>
      <c:layout>
        <c:manualLayout>
          <c:xMode val="edge"/>
          <c:yMode val="edge"/>
          <c:x val="0.69121720218605442"/>
          <c:y val="0.56558501961775454"/>
          <c:w val="0.19775757503068392"/>
          <c:h val="0.1104919787017210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David" panose="020E0502060401010101" pitchFamily="34" charset="-79"/>
                <a:ea typeface="+mn-ea"/>
                <a:cs typeface="David" panose="020E0502060401010101" pitchFamily="34" charset="-79"/>
              </a:defRPr>
            </a:pPr>
            <a:r>
              <a:rPr lang="he-IL" dirty="0">
                <a:latin typeface="David" panose="020E0502060401010101" pitchFamily="34" charset="-79"/>
                <a:cs typeface="David" panose="020E0502060401010101" pitchFamily="34" charset="-79"/>
              </a:rPr>
              <a:t>שנות לימוד ממוצעות, גילאי 54-35, 2010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en-US"/>
        </a:p>
      </c:txPr>
    </c:title>
    <c:autoTitleDeleted val="0"/>
    <c:plotArea>
      <c:layout/>
      <c:barChart>
        <c:barDir val="bar"/>
        <c:grouping val="clustered"/>
        <c:varyColors val="0"/>
        <c:ser>
          <c:idx val="0"/>
          <c:order val="0"/>
          <c:tx>
            <c:strRef>
              <c:f>Sheet2!$B$2</c:f>
              <c:strCache>
                <c:ptCount val="1"/>
                <c:pt idx="0">
                  <c:v>שנות לימוד</c:v>
                </c:pt>
              </c:strCache>
            </c:strRef>
          </c:tx>
          <c:spPr>
            <a:solidFill>
              <a:schemeClr val="accent1"/>
            </a:solidFill>
            <a:ln>
              <a:noFill/>
            </a:ln>
            <a:effectLst/>
          </c:spPr>
          <c:invertIfNegative val="0"/>
          <c:dPt>
            <c:idx val="31"/>
            <c:invertIfNegative val="0"/>
            <c:bubble3D val="0"/>
            <c:spPr>
              <a:solidFill>
                <a:srgbClr val="F2635F"/>
              </a:solidFill>
              <a:ln>
                <a:noFill/>
              </a:ln>
              <a:effectLst/>
            </c:spPr>
            <c:extLst>
              <c:ext xmlns:c16="http://schemas.microsoft.com/office/drawing/2014/chart" uri="{C3380CC4-5D6E-409C-BE32-E72D297353CC}">
                <c16:uniqueId val="{00000001-071E-40C4-A4FD-1D4D0021F97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Sheet2!$A$3:$A$36</c:f>
              <c:strCache>
                <c:ptCount val="34"/>
                <c:pt idx="0">
                  <c:v>טורקיה</c:v>
                </c:pt>
                <c:pt idx="1">
                  <c:v>פורטוגל</c:v>
                </c:pt>
                <c:pt idx="2">
                  <c:v>מקסיקו</c:v>
                </c:pt>
                <c:pt idx="3">
                  <c:v>צ'ילה</c:v>
                </c:pt>
                <c:pt idx="4">
                  <c:v>אוסטריה</c:v>
                </c:pt>
                <c:pt idx="5">
                  <c:v>איסלנד</c:v>
                </c:pt>
                <c:pt idx="6">
                  <c:v>איטליה</c:v>
                </c:pt>
                <c:pt idx="7">
                  <c:v>ספרד</c:v>
                </c:pt>
                <c:pt idx="8">
                  <c:v>לטביה</c:v>
                </c:pt>
                <c:pt idx="9">
                  <c:v>צרפת</c:v>
                </c:pt>
                <c:pt idx="10">
                  <c:v>יוון</c:v>
                </c:pt>
                <c:pt idx="11">
                  <c:v>פינלנד</c:v>
                </c:pt>
                <c:pt idx="12">
                  <c:v>בלגיה</c:v>
                </c:pt>
                <c:pt idx="13">
                  <c:v>פולין</c:v>
                </c:pt>
                <c:pt idx="14">
                  <c:v>הולנד</c:v>
                </c:pt>
                <c:pt idx="15">
                  <c:v>ניו-זילנד</c:v>
                </c:pt>
                <c:pt idx="16">
                  <c:v>נורבגיה</c:v>
                </c:pt>
                <c:pt idx="17">
                  <c:v>אוסטרליה</c:v>
                </c:pt>
                <c:pt idx="18">
                  <c:v>הונגריה</c:v>
                </c:pt>
                <c:pt idx="19">
                  <c:v>סלובניה</c:v>
                </c:pt>
                <c:pt idx="20">
                  <c:v>שבדיה</c:v>
                </c:pt>
                <c:pt idx="21">
                  <c:v>בריטניה</c:v>
                </c:pt>
                <c:pt idx="22">
                  <c:v>יפן</c:v>
                </c:pt>
                <c:pt idx="23">
                  <c:v>אסטוניה</c:v>
                </c:pt>
                <c:pt idx="24">
                  <c:v>דנמרק</c:v>
                </c:pt>
                <c:pt idx="25">
                  <c:v>קוריאה</c:v>
                </c:pt>
                <c:pt idx="26">
                  <c:v>קנדה</c:v>
                </c:pt>
                <c:pt idx="27">
                  <c:v>אירלנד</c:v>
                </c:pt>
                <c:pt idx="28">
                  <c:v>גרמניה</c:v>
                </c:pt>
                <c:pt idx="29">
                  <c:v>סלובקיה</c:v>
                </c:pt>
                <c:pt idx="30">
                  <c:v>צ'כיה</c:v>
                </c:pt>
                <c:pt idx="31">
                  <c:v>ישראל</c:v>
                </c:pt>
                <c:pt idx="32">
                  <c:v>שוויץ</c:v>
                </c:pt>
                <c:pt idx="33">
                  <c:v>ארצות הברית</c:v>
                </c:pt>
              </c:strCache>
            </c:strRef>
          </c:cat>
          <c:val>
            <c:numRef>
              <c:f>Sheet2!$B$3:$B$36</c:f>
              <c:numCache>
                <c:formatCode>0.0</c:formatCode>
                <c:ptCount val="34"/>
                <c:pt idx="0">
                  <c:v>6.7</c:v>
                </c:pt>
                <c:pt idx="1">
                  <c:v>8.5</c:v>
                </c:pt>
                <c:pt idx="2">
                  <c:v>8.8000000000000007</c:v>
                </c:pt>
                <c:pt idx="3">
                  <c:v>10.4</c:v>
                </c:pt>
                <c:pt idx="4">
                  <c:v>10.5</c:v>
                </c:pt>
                <c:pt idx="5">
                  <c:v>10.9</c:v>
                </c:pt>
                <c:pt idx="6">
                  <c:v>11</c:v>
                </c:pt>
                <c:pt idx="7">
                  <c:v>11.2</c:v>
                </c:pt>
                <c:pt idx="8">
                  <c:v>11.2</c:v>
                </c:pt>
                <c:pt idx="9">
                  <c:v>11.6</c:v>
                </c:pt>
                <c:pt idx="10">
                  <c:v>11.6</c:v>
                </c:pt>
                <c:pt idx="11">
                  <c:v>11.7</c:v>
                </c:pt>
                <c:pt idx="12">
                  <c:v>11.7</c:v>
                </c:pt>
                <c:pt idx="13">
                  <c:v>11.9</c:v>
                </c:pt>
                <c:pt idx="14">
                  <c:v>12.1</c:v>
                </c:pt>
                <c:pt idx="15">
                  <c:v>12.1</c:v>
                </c:pt>
                <c:pt idx="16">
                  <c:v>12.1</c:v>
                </c:pt>
                <c:pt idx="17">
                  <c:v>12.2</c:v>
                </c:pt>
                <c:pt idx="18">
                  <c:v>12.3</c:v>
                </c:pt>
                <c:pt idx="19">
                  <c:v>12.4</c:v>
                </c:pt>
                <c:pt idx="20">
                  <c:v>12.5</c:v>
                </c:pt>
                <c:pt idx="21">
                  <c:v>12.7</c:v>
                </c:pt>
                <c:pt idx="22">
                  <c:v>12.9</c:v>
                </c:pt>
                <c:pt idx="23">
                  <c:v>12.9</c:v>
                </c:pt>
                <c:pt idx="24">
                  <c:v>13</c:v>
                </c:pt>
                <c:pt idx="25">
                  <c:v>13</c:v>
                </c:pt>
                <c:pt idx="26">
                  <c:v>13.2</c:v>
                </c:pt>
                <c:pt idx="27">
                  <c:v>13.2</c:v>
                </c:pt>
                <c:pt idx="28">
                  <c:v>13.2</c:v>
                </c:pt>
                <c:pt idx="29">
                  <c:v>13.3</c:v>
                </c:pt>
                <c:pt idx="30">
                  <c:v>13.4</c:v>
                </c:pt>
                <c:pt idx="31">
                  <c:v>13.4</c:v>
                </c:pt>
                <c:pt idx="32">
                  <c:v>13.5</c:v>
                </c:pt>
                <c:pt idx="33">
                  <c:v>13.5</c:v>
                </c:pt>
              </c:numCache>
            </c:numRef>
          </c:val>
          <c:extLst>
            <c:ext xmlns:c16="http://schemas.microsoft.com/office/drawing/2014/chart" uri="{C3380CC4-5D6E-409C-BE32-E72D297353CC}">
              <c16:uniqueId val="{00000002-071E-40C4-A4FD-1D4D0021F977}"/>
            </c:ext>
          </c:extLst>
        </c:ser>
        <c:dLbls>
          <c:showLegendKey val="0"/>
          <c:showVal val="0"/>
          <c:showCatName val="0"/>
          <c:showSerName val="0"/>
          <c:showPercent val="0"/>
          <c:showBubbleSize val="0"/>
        </c:dLbls>
        <c:gapWidth val="182"/>
        <c:axId val="-754173600"/>
        <c:axId val="-754180128"/>
      </c:barChart>
      <c:catAx>
        <c:axId val="-754173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754180128"/>
        <c:crosses val="autoZero"/>
        <c:auto val="1"/>
        <c:lblAlgn val="ctr"/>
        <c:lblOffset val="100"/>
        <c:noMultiLvlLbl val="0"/>
      </c:catAx>
      <c:valAx>
        <c:axId val="-754180128"/>
        <c:scaling>
          <c:orientation val="minMax"/>
          <c:min val="4"/>
        </c:scaling>
        <c:delete val="1"/>
        <c:axPos val="b"/>
        <c:numFmt formatCode="0" sourceLinked="0"/>
        <c:majorTickMark val="none"/>
        <c:minorTickMark val="none"/>
        <c:tickLblPos val="nextTo"/>
        <c:crossAx val="-754173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גיליון1!$B$1</c:f>
              <c:strCache>
                <c:ptCount val="1"/>
                <c:pt idx="0">
                  <c:v>Israel</c:v>
                </c:pt>
              </c:strCache>
            </c:strRef>
          </c:tx>
          <c:spPr>
            <a:ln w="28575" cap="rnd">
              <a:solidFill>
                <a:schemeClr val="accent1"/>
              </a:solidFill>
              <a:round/>
            </a:ln>
            <a:effectLst/>
          </c:spPr>
          <c:marker>
            <c:symbol val="none"/>
          </c:marker>
          <c:cat>
            <c:numRef>
              <c:f>גיליון1!$A$2:$A$28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גיליון1!$B$2:$B$28</c:f>
              <c:numCache>
                <c:formatCode>#,##0.0</c:formatCode>
                <c:ptCount val="27"/>
                <c:pt idx="0">
                  <c:v>31.3</c:v>
                </c:pt>
                <c:pt idx="1">
                  <c:v>31.2</c:v>
                </c:pt>
                <c:pt idx="2">
                  <c:v>31.1</c:v>
                </c:pt>
                <c:pt idx="3">
                  <c:v>31.6</c:v>
                </c:pt>
                <c:pt idx="4">
                  <c:v>32.1</c:v>
                </c:pt>
                <c:pt idx="5">
                  <c:v>32.6</c:v>
                </c:pt>
                <c:pt idx="6">
                  <c:v>33.1</c:v>
                </c:pt>
                <c:pt idx="7">
                  <c:v>33.5</c:v>
                </c:pt>
                <c:pt idx="8">
                  <c:v>33.799999999999997</c:v>
                </c:pt>
                <c:pt idx="9">
                  <c:v>34.200000000000003</c:v>
                </c:pt>
                <c:pt idx="10">
                  <c:v>34.5</c:v>
                </c:pt>
                <c:pt idx="11">
                  <c:v>34.9</c:v>
                </c:pt>
                <c:pt idx="12">
                  <c:v>35.299999999999997</c:v>
                </c:pt>
                <c:pt idx="13">
                  <c:v>35.700000000000003</c:v>
                </c:pt>
                <c:pt idx="14">
                  <c:v>36.200000000000003</c:v>
                </c:pt>
                <c:pt idx="15">
                  <c:v>36.6</c:v>
                </c:pt>
                <c:pt idx="16">
                  <c:v>36.700000000000003</c:v>
                </c:pt>
                <c:pt idx="17">
                  <c:v>36.799999999999997</c:v>
                </c:pt>
                <c:pt idx="18">
                  <c:v>36.9</c:v>
                </c:pt>
                <c:pt idx="19">
                  <c:v>37</c:v>
                </c:pt>
                <c:pt idx="20">
                  <c:v>37.200000000000003</c:v>
                </c:pt>
                <c:pt idx="21">
                  <c:v>37.1</c:v>
                </c:pt>
                <c:pt idx="22">
                  <c:v>37.1</c:v>
                </c:pt>
                <c:pt idx="23">
                  <c:v>36.9</c:v>
                </c:pt>
                <c:pt idx="24">
                  <c:v>36.700000000000003</c:v>
                </c:pt>
                <c:pt idx="25">
                  <c:v>36.6</c:v>
                </c:pt>
                <c:pt idx="26">
                  <c:v>35.968792773063235</c:v>
                </c:pt>
              </c:numCache>
            </c:numRef>
          </c:val>
          <c:smooth val="0"/>
          <c:extLst>
            <c:ext xmlns:c16="http://schemas.microsoft.com/office/drawing/2014/chart" uri="{C3380CC4-5D6E-409C-BE32-E72D297353CC}">
              <c16:uniqueId val="{00000000-A6C7-4779-A1D0-99344D427B6E}"/>
            </c:ext>
          </c:extLst>
        </c:ser>
        <c:ser>
          <c:idx val="1"/>
          <c:order val="1"/>
          <c:tx>
            <c:strRef>
              <c:f>גיליון1!$C$1</c:f>
              <c:strCache>
                <c:ptCount val="1"/>
                <c:pt idx="0">
                  <c:v>USA</c:v>
                </c:pt>
              </c:strCache>
            </c:strRef>
          </c:tx>
          <c:spPr>
            <a:ln w="28575" cap="rnd">
              <a:solidFill>
                <a:schemeClr val="accent2"/>
              </a:solidFill>
              <a:prstDash val="dash"/>
              <a:round/>
            </a:ln>
            <a:effectLst/>
          </c:spPr>
          <c:marker>
            <c:symbol val="none"/>
          </c:marker>
          <c:cat>
            <c:numRef>
              <c:f>גיליון1!$A$2:$A$28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גיליון1!$C$2:$C$28</c:f>
              <c:numCache>
                <c:formatCode>#,##0.0</c:formatCode>
                <c:ptCount val="27"/>
                <c:pt idx="0">
                  <c:v>34.700000000000003</c:v>
                </c:pt>
                <c:pt idx="1">
                  <c:v>34.700000000000003</c:v>
                </c:pt>
                <c:pt idx="2">
                  <c:v>35</c:v>
                </c:pt>
                <c:pt idx="3">
                  <c:v>35.4</c:v>
                </c:pt>
                <c:pt idx="4">
                  <c:v>36</c:v>
                </c:pt>
                <c:pt idx="5">
                  <c:v>35.799999999999997</c:v>
                </c:pt>
                <c:pt idx="6">
                  <c:v>35.799999999999997</c:v>
                </c:pt>
                <c:pt idx="7">
                  <c:v>36</c:v>
                </c:pt>
                <c:pt idx="8">
                  <c:v>35.9</c:v>
                </c:pt>
                <c:pt idx="9">
                  <c:v>35.799999999999997</c:v>
                </c:pt>
                <c:pt idx="10">
                  <c:v>35.700000000000003</c:v>
                </c:pt>
                <c:pt idx="11">
                  <c:v>35.9</c:v>
                </c:pt>
                <c:pt idx="12">
                  <c:v>36.1</c:v>
                </c:pt>
                <c:pt idx="13">
                  <c:v>36.299999999999997</c:v>
                </c:pt>
                <c:pt idx="14">
                  <c:v>36.5</c:v>
                </c:pt>
                <c:pt idx="15">
                  <c:v>37</c:v>
                </c:pt>
                <c:pt idx="16">
                  <c:v>37.299999999999997</c:v>
                </c:pt>
                <c:pt idx="17">
                  <c:v>37.5</c:v>
                </c:pt>
                <c:pt idx="18">
                  <c:v>37.299999999999997</c:v>
                </c:pt>
                <c:pt idx="19">
                  <c:v>37.1</c:v>
                </c:pt>
                <c:pt idx="20">
                  <c:v>37</c:v>
                </c:pt>
                <c:pt idx="21">
                  <c:v>37.299999999999997</c:v>
                </c:pt>
                <c:pt idx="22">
                  <c:v>37.700000000000003</c:v>
                </c:pt>
                <c:pt idx="23">
                  <c:v>37.799999999999997</c:v>
                </c:pt>
                <c:pt idx="24">
                  <c:v>37.799999999999997</c:v>
                </c:pt>
                <c:pt idx="25">
                  <c:v>37.700000000000003</c:v>
                </c:pt>
              </c:numCache>
            </c:numRef>
          </c:val>
          <c:smooth val="0"/>
          <c:extLst>
            <c:ext xmlns:c16="http://schemas.microsoft.com/office/drawing/2014/chart" uri="{C3380CC4-5D6E-409C-BE32-E72D297353CC}">
              <c16:uniqueId val="{00000001-A6C7-4779-A1D0-99344D427B6E}"/>
            </c:ext>
          </c:extLst>
        </c:ser>
        <c:ser>
          <c:idx val="2"/>
          <c:order val="2"/>
          <c:tx>
            <c:strRef>
              <c:f>גיליון1!$D$1</c:f>
              <c:strCache>
                <c:ptCount val="1"/>
                <c:pt idx="0">
                  <c:v>OECD</c:v>
                </c:pt>
              </c:strCache>
            </c:strRef>
          </c:tx>
          <c:spPr>
            <a:ln w="28575" cap="rnd">
              <a:solidFill>
                <a:schemeClr val="accent3"/>
              </a:solidFill>
              <a:prstDash val="sysDot"/>
              <a:round/>
            </a:ln>
            <a:effectLst/>
          </c:spPr>
          <c:marker>
            <c:symbol val="none"/>
          </c:marker>
          <c:cat>
            <c:numRef>
              <c:f>גיליון1!$A$2:$A$28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גיליון1!$D$2:$D$28</c:f>
              <c:numCache>
                <c:formatCode>#,##0.0</c:formatCode>
                <c:ptCount val="27"/>
                <c:pt idx="0">
                  <c:v>29.324242424242421</c:v>
                </c:pt>
                <c:pt idx="1">
                  <c:v>29.521212121212123</c:v>
                </c:pt>
                <c:pt idx="2">
                  <c:v>29.46764705882353</c:v>
                </c:pt>
                <c:pt idx="3">
                  <c:v>29.805882352941179</c:v>
                </c:pt>
                <c:pt idx="4">
                  <c:v>30.08235294117647</c:v>
                </c:pt>
                <c:pt idx="5">
                  <c:v>30.29411764705883</c:v>
                </c:pt>
                <c:pt idx="6">
                  <c:v>30.382352941176478</c:v>
                </c:pt>
                <c:pt idx="7">
                  <c:v>30.452941176470592</c:v>
                </c:pt>
                <c:pt idx="8">
                  <c:v>30.544117647058815</c:v>
                </c:pt>
                <c:pt idx="9">
                  <c:v>30.60588235294118</c:v>
                </c:pt>
                <c:pt idx="10">
                  <c:v>30.697058823529407</c:v>
                </c:pt>
                <c:pt idx="11">
                  <c:v>30.744117647058822</c:v>
                </c:pt>
                <c:pt idx="12">
                  <c:v>30.776470588235298</c:v>
                </c:pt>
                <c:pt idx="13">
                  <c:v>30.850000000000009</c:v>
                </c:pt>
                <c:pt idx="14">
                  <c:v>30.914705882352937</c:v>
                </c:pt>
                <c:pt idx="15">
                  <c:v>30.964705882352945</c:v>
                </c:pt>
                <c:pt idx="16">
                  <c:v>30.976470588235294</c:v>
                </c:pt>
                <c:pt idx="17">
                  <c:v>30.982352941176465</c:v>
                </c:pt>
                <c:pt idx="18">
                  <c:v>30.967647058823527</c:v>
                </c:pt>
                <c:pt idx="19">
                  <c:v>30.970588235294116</c:v>
                </c:pt>
                <c:pt idx="20">
                  <c:v>30.994117647058822</c:v>
                </c:pt>
                <c:pt idx="21">
                  <c:v>31.023529411764706</c:v>
                </c:pt>
                <c:pt idx="22">
                  <c:v>31.085294117647063</c:v>
                </c:pt>
                <c:pt idx="23">
                  <c:v>31.114705882352943</c:v>
                </c:pt>
                <c:pt idx="24">
                  <c:v>31.067647058823521</c:v>
                </c:pt>
                <c:pt idx="25">
                  <c:v>30.724999999999998</c:v>
                </c:pt>
              </c:numCache>
            </c:numRef>
          </c:val>
          <c:smooth val="0"/>
          <c:extLst>
            <c:ext xmlns:c16="http://schemas.microsoft.com/office/drawing/2014/chart" uri="{C3380CC4-5D6E-409C-BE32-E72D297353CC}">
              <c16:uniqueId val="{00000002-A6C7-4779-A1D0-99344D427B6E}"/>
            </c:ext>
          </c:extLst>
        </c:ser>
        <c:dLbls>
          <c:showLegendKey val="0"/>
          <c:showVal val="0"/>
          <c:showCatName val="0"/>
          <c:showSerName val="0"/>
          <c:showPercent val="0"/>
          <c:showBubbleSize val="0"/>
        </c:dLbls>
        <c:smooth val="0"/>
        <c:axId val="-623792784"/>
        <c:axId val="-623792240"/>
      </c:lineChart>
      <c:catAx>
        <c:axId val="-62379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David" panose="020E0502060401010101" pitchFamily="34" charset="-79"/>
                <a:ea typeface="+mn-ea"/>
                <a:cs typeface="David" panose="020E0502060401010101" pitchFamily="34" charset="-79"/>
              </a:defRPr>
            </a:pPr>
            <a:endParaRPr lang="en-US"/>
          </a:p>
        </c:txPr>
        <c:crossAx val="-623792240"/>
        <c:crosses val="autoZero"/>
        <c:auto val="1"/>
        <c:lblAlgn val="ctr"/>
        <c:lblOffset val="100"/>
        <c:noMultiLvlLbl val="0"/>
      </c:catAx>
      <c:valAx>
        <c:axId val="-623792240"/>
        <c:scaling>
          <c:orientation val="minMax"/>
          <c:min val="25"/>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David" panose="020E0502060401010101" pitchFamily="34" charset="-79"/>
                <a:ea typeface="+mn-ea"/>
                <a:cs typeface="David" panose="020E0502060401010101" pitchFamily="34" charset="-79"/>
              </a:defRPr>
            </a:pPr>
            <a:endParaRPr lang="en-US"/>
          </a:p>
        </c:txPr>
        <c:crossAx val="-62379278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David" panose="020E0502060401010101" pitchFamily="34" charset="-79"/>
          <a:cs typeface="David" panose="020E0502060401010101" pitchFamily="34" charset="-79"/>
        </a:defRPr>
      </a:pPr>
      <a:endParaRPr lang="en-US"/>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319029183131189E-2"/>
          <c:y val="4.5591108134798254E-2"/>
          <c:w val="0.88124271944450794"/>
          <c:h val="0.83137756132150697"/>
        </c:manualLayout>
      </c:layout>
      <c:lineChart>
        <c:grouping val="standard"/>
        <c:varyColors val="0"/>
        <c:ser>
          <c:idx val="0"/>
          <c:order val="0"/>
          <c:tx>
            <c:strRef>
              <c:f>גיליון1!$B$1</c:f>
              <c:strCache>
                <c:ptCount val="1"/>
                <c:pt idx="0">
                  <c:v>ישראל</c:v>
                </c:pt>
              </c:strCache>
            </c:strRef>
          </c:tx>
          <c:spPr>
            <a:ln w="28575" cap="rnd">
              <a:solidFill>
                <a:schemeClr val="accent1"/>
              </a:solidFill>
              <a:round/>
            </a:ln>
            <a:effectLst/>
          </c:spPr>
          <c:marker>
            <c:symbol val="none"/>
          </c:marker>
          <c:cat>
            <c:numRef>
              <c:f>גיליון1!$A$2:$A$28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גיליון1!$B$2:$B$28</c:f>
              <c:numCache>
                <c:formatCode>#,##0.0</c:formatCode>
                <c:ptCount val="27"/>
                <c:pt idx="0">
                  <c:v>47</c:v>
                </c:pt>
                <c:pt idx="1">
                  <c:v>47.1</c:v>
                </c:pt>
                <c:pt idx="2">
                  <c:v>47.2</c:v>
                </c:pt>
                <c:pt idx="3">
                  <c:v>47.7</c:v>
                </c:pt>
                <c:pt idx="4">
                  <c:v>48.2</c:v>
                </c:pt>
                <c:pt idx="5">
                  <c:v>48.7</c:v>
                </c:pt>
                <c:pt idx="6">
                  <c:v>49.2</c:v>
                </c:pt>
                <c:pt idx="7">
                  <c:v>49.7</c:v>
                </c:pt>
                <c:pt idx="8">
                  <c:v>50.4</c:v>
                </c:pt>
                <c:pt idx="9">
                  <c:v>51</c:v>
                </c:pt>
                <c:pt idx="10">
                  <c:v>51.6</c:v>
                </c:pt>
                <c:pt idx="11">
                  <c:v>52.4</c:v>
                </c:pt>
                <c:pt idx="12">
                  <c:v>52.3</c:v>
                </c:pt>
                <c:pt idx="13">
                  <c:v>52.1</c:v>
                </c:pt>
                <c:pt idx="14">
                  <c:v>51.9</c:v>
                </c:pt>
                <c:pt idx="15">
                  <c:v>51.8</c:v>
                </c:pt>
                <c:pt idx="16">
                  <c:v>51.5</c:v>
                </c:pt>
                <c:pt idx="17">
                  <c:v>51.3</c:v>
                </c:pt>
                <c:pt idx="18">
                  <c:v>51</c:v>
                </c:pt>
                <c:pt idx="19">
                  <c:v>50.8</c:v>
                </c:pt>
                <c:pt idx="20">
                  <c:v>50.5</c:v>
                </c:pt>
                <c:pt idx="21">
                  <c:v>50.1</c:v>
                </c:pt>
                <c:pt idx="22">
                  <c:v>49.7</c:v>
                </c:pt>
                <c:pt idx="23">
                  <c:v>49.5</c:v>
                </c:pt>
                <c:pt idx="24">
                  <c:v>49.3</c:v>
                </c:pt>
                <c:pt idx="25">
                  <c:v>49.2</c:v>
                </c:pt>
                <c:pt idx="26">
                  <c:v>48.574443738080106</c:v>
                </c:pt>
              </c:numCache>
            </c:numRef>
          </c:val>
          <c:smooth val="0"/>
          <c:extLst>
            <c:ext xmlns:c16="http://schemas.microsoft.com/office/drawing/2014/chart" uri="{C3380CC4-5D6E-409C-BE32-E72D297353CC}">
              <c16:uniqueId val="{00000000-7D5D-4C94-9E73-30AA659FB077}"/>
            </c:ext>
          </c:extLst>
        </c:ser>
        <c:ser>
          <c:idx val="1"/>
          <c:order val="1"/>
          <c:tx>
            <c:strRef>
              <c:f>גיליון1!$C$1</c:f>
              <c:strCache>
                <c:ptCount val="1"/>
                <c:pt idx="0">
                  <c:v>ארה"ב</c:v>
                </c:pt>
              </c:strCache>
            </c:strRef>
          </c:tx>
          <c:spPr>
            <a:ln w="28575" cap="rnd">
              <a:solidFill>
                <a:schemeClr val="accent2"/>
              </a:solidFill>
              <a:prstDash val="dash"/>
              <a:round/>
            </a:ln>
            <a:effectLst/>
          </c:spPr>
          <c:marker>
            <c:symbol val="none"/>
          </c:marker>
          <c:cat>
            <c:numRef>
              <c:f>גיליון1!$A$2:$A$28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גיליון1!$C$2:$C$28</c:f>
              <c:numCache>
                <c:formatCode>#,##0.0</c:formatCode>
                <c:ptCount val="27"/>
                <c:pt idx="0">
                  <c:v>46.7</c:v>
                </c:pt>
                <c:pt idx="1">
                  <c:v>46.8</c:v>
                </c:pt>
                <c:pt idx="2">
                  <c:v>47.2</c:v>
                </c:pt>
                <c:pt idx="3">
                  <c:v>47.8</c:v>
                </c:pt>
                <c:pt idx="4">
                  <c:v>48.5</c:v>
                </c:pt>
                <c:pt idx="5">
                  <c:v>48.1</c:v>
                </c:pt>
                <c:pt idx="6">
                  <c:v>48.1</c:v>
                </c:pt>
                <c:pt idx="7">
                  <c:v>48.1</c:v>
                </c:pt>
                <c:pt idx="8">
                  <c:v>48</c:v>
                </c:pt>
                <c:pt idx="9">
                  <c:v>47.8</c:v>
                </c:pt>
                <c:pt idx="10">
                  <c:v>47.6</c:v>
                </c:pt>
                <c:pt idx="11">
                  <c:v>47.9</c:v>
                </c:pt>
                <c:pt idx="12">
                  <c:v>48.1</c:v>
                </c:pt>
                <c:pt idx="13">
                  <c:v>48.4</c:v>
                </c:pt>
                <c:pt idx="14">
                  <c:v>48.7</c:v>
                </c:pt>
                <c:pt idx="15">
                  <c:v>48.9</c:v>
                </c:pt>
                <c:pt idx="16">
                  <c:v>48.8</c:v>
                </c:pt>
                <c:pt idx="17">
                  <c:v>48.4</c:v>
                </c:pt>
                <c:pt idx="18">
                  <c:v>49.2</c:v>
                </c:pt>
                <c:pt idx="19">
                  <c:v>49.9</c:v>
                </c:pt>
                <c:pt idx="20">
                  <c:v>50.8</c:v>
                </c:pt>
                <c:pt idx="21">
                  <c:v>50.7</c:v>
                </c:pt>
                <c:pt idx="22">
                  <c:v>50.9</c:v>
                </c:pt>
                <c:pt idx="23">
                  <c:v>51</c:v>
                </c:pt>
                <c:pt idx="24">
                  <c:v>50.9</c:v>
                </c:pt>
                <c:pt idx="25">
                  <c:v>50.9</c:v>
                </c:pt>
              </c:numCache>
            </c:numRef>
          </c:val>
          <c:smooth val="0"/>
          <c:extLst>
            <c:ext xmlns:c16="http://schemas.microsoft.com/office/drawing/2014/chart" uri="{C3380CC4-5D6E-409C-BE32-E72D297353CC}">
              <c16:uniqueId val="{00000001-7D5D-4C94-9E73-30AA659FB077}"/>
            </c:ext>
          </c:extLst>
        </c:ser>
        <c:ser>
          <c:idx val="2"/>
          <c:order val="2"/>
          <c:tx>
            <c:strRef>
              <c:f>גיליון1!$D$1</c:f>
              <c:strCache>
                <c:ptCount val="1"/>
                <c:pt idx="0">
                  <c:v>OECD</c:v>
                </c:pt>
              </c:strCache>
            </c:strRef>
          </c:tx>
          <c:spPr>
            <a:ln w="28575" cap="rnd">
              <a:solidFill>
                <a:schemeClr val="accent3"/>
              </a:solidFill>
              <a:prstDash val="sysDot"/>
              <a:round/>
            </a:ln>
            <a:effectLst/>
          </c:spPr>
          <c:marker>
            <c:symbol val="none"/>
          </c:marker>
          <c:cat>
            <c:numRef>
              <c:f>גיליון1!$A$2:$A$28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גיליון1!$D$2:$D$28</c:f>
              <c:numCache>
                <c:formatCode>#,##0.0</c:formatCode>
                <c:ptCount val="27"/>
                <c:pt idx="0">
                  <c:v>43.669696969696965</c:v>
                </c:pt>
                <c:pt idx="1">
                  <c:v>44.060606060606069</c:v>
                </c:pt>
                <c:pt idx="2">
                  <c:v>44.117647058823529</c:v>
                </c:pt>
                <c:pt idx="3">
                  <c:v>44.638235294117642</c:v>
                </c:pt>
                <c:pt idx="4">
                  <c:v>45.152941176470577</c:v>
                </c:pt>
                <c:pt idx="5">
                  <c:v>45.550000000000004</c:v>
                </c:pt>
                <c:pt idx="6">
                  <c:v>45.558823529411768</c:v>
                </c:pt>
                <c:pt idx="7">
                  <c:v>45.67941176470589</c:v>
                </c:pt>
                <c:pt idx="8">
                  <c:v>45.844117647058816</c:v>
                </c:pt>
                <c:pt idx="9">
                  <c:v>45.944117647058818</c:v>
                </c:pt>
                <c:pt idx="10">
                  <c:v>46.129411764705871</c:v>
                </c:pt>
                <c:pt idx="11">
                  <c:v>46.332352941176488</c:v>
                </c:pt>
                <c:pt idx="12">
                  <c:v>46.508823529411757</c:v>
                </c:pt>
                <c:pt idx="13">
                  <c:v>46.685294117647061</c:v>
                </c:pt>
                <c:pt idx="14">
                  <c:v>46.864705882352943</c:v>
                </c:pt>
                <c:pt idx="15">
                  <c:v>46.905882352941184</c:v>
                </c:pt>
                <c:pt idx="16">
                  <c:v>46.908823529411762</c:v>
                </c:pt>
                <c:pt idx="17">
                  <c:v>46.905882352941177</c:v>
                </c:pt>
                <c:pt idx="18">
                  <c:v>47.120588235294107</c:v>
                </c:pt>
                <c:pt idx="19">
                  <c:v>47.344117647058816</c:v>
                </c:pt>
                <c:pt idx="20">
                  <c:v>47.60588235294118</c:v>
                </c:pt>
                <c:pt idx="21">
                  <c:v>47.602941176470587</c:v>
                </c:pt>
                <c:pt idx="22">
                  <c:v>47.694117647058825</c:v>
                </c:pt>
                <c:pt idx="23">
                  <c:v>47.802941176470583</c:v>
                </c:pt>
                <c:pt idx="24">
                  <c:v>47.688235294117646</c:v>
                </c:pt>
                <c:pt idx="25">
                  <c:v>48.046428571428578</c:v>
                </c:pt>
              </c:numCache>
            </c:numRef>
          </c:val>
          <c:smooth val="0"/>
          <c:extLst>
            <c:ext xmlns:c16="http://schemas.microsoft.com/office/drawing/2014/chart" uri="{C3380CC4-5D6E-409C-BE32-E72D297353CC}">
              <c16:uniqueId val="{00000002-7D5D-4C94-9E73-30AA659FB077}"/>
            </c:ext>
          </c:extLst>
        </c:ser>
        <c:dLbls>
          <c:showLegendKey val="0"/>
          <c:showVal val="0"/>
          <c:showCatName val="0"/>
          <c:showSerName val="0"/>
          <c:showPercent val="0"/>
          <c:showBubbleSize val="0"/>
        </c:dLbls>
        <c:smooth val="0"/>
        <c:axId val="-626774032"/>
        <c:axId val="-626765328"/>
      </c:lineChart>
      <c:catAx>
        <c:axId val="-6267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David" panose="020E0502060401010101" pitchFamily="34" charset="-79"/>
                <a:ea typeface="+mn-ea"/>
                <a:cs typeface="David" panose="020E0502060401010101" pitchFamily="34" charset="-79"/>
              </a:defRPr>
            </a:pPr>
            <a:endParaRPr lang="en-US"/>
          </a:p>
        </c:txPr>
        <c:crossAx val="-626765328"/>
        <c:crosses val="autoZero"/>
        <c:auto val="1"/>
        <c:lblAlgn val="ctr"/>
        <c:lblOffset val="100"/>
        <c:noMultiLvlLbl val="0"/>
      </c:catAx>
      <c:valAx>
        <c:axId val="-626765328"/>
        <c:scaling>
          <c:orientation val="minMax"/>
          <c:min val="4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David" panose="020E0502060401010101" pitchFamily="34" charset="-79"/>
                <a:ea typeface="+mn-ea"/>
                <a:cs typeface="David" panose="020E0502060401010101" pitchFamily="34" charset="-79"/>
              </a:defRPr>
            </a:pPr>
            <a:endParaRPr lang="en-US"/>
          </a:p>
        </c:txPr>
        <c:crossAx val="-6267740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David" panose="020E0502060401010101" pitchFamily="34" charset="-79"/>
          <a:cs typeface="David" panose="020E0502060401010101" pitchFamily="34" charset="-79"/>
        </a:defRPr>
      </a:pPr>
      <a:endParaRPr lang="en-US"/>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סידרה 1</c:v>
                </c:pt>
              </c:strCache>
            </c:strRef>
          </c:tx>
          <c:spPr>
            <a:solidFill>
              <a:schemeClr val="bg1">
                <a:lumMod val="65000"/>
              </a:schemeClr>
            </a:solidFill>
            <a:ln>
              <a:noFill/>
            </a:ln>
            <a:effectLst/>
          </c:spPr>
          <c:invertIfNegative val="0"/>
          <c:dPt>
            <c:idx val="8"/>
            <c:invertIfNegative val="0"/>
            <c:bubble3D val="0"/>
            <c:spPr>
              <a:solidFill>
                <a:schemeClr val="bg1">
                  <a:lumMod val="65000"/>
                </a:schemeClr>
              </a:solidFill>
              <a:ln>
                <a:noFill/>
              </a:ln>
              <a:effectLst/>
            </c:spPr>
            <c:extLst>
              <c:ext xmlns:c16="http://schemas.microsoft.com/office/drawing/2014/chart" uri="{C3380CC4-5D6E-409C-BE32-E72D297353CC}">
                <c16:uniqueId val="{00000001-971C-4540-99C1-E62CED2EB9CB}"/>
              </c:ext>
            </c:extLst>
          </c:dPt>
          <c:dPt>
            <c:idx val="17"/>
            <c:invertIfNegative val="0"/>
            <c:bubble3D val="0"/>
            <c:spPr>
              <a:solidFill>
                <a:schemeClr val="bg1">
                  <a:lumMod val="65000"/>
                </a:schemeClr>
              </a:solidFill>
              <a:ln>
                <a:noFill/>
              </a:ln>
              <a:effectLst/>
            </c:spPr>
            <c:extLst>
              <c:ext xmlns:c16="http://schemas.microsoft.com/office/drawing/2014/chart" uri="{C3380CC4-5D6E-409C-BE32-E72D297353CC}">
                <c16:uniqueId val="{00000003-971C-4540-99C1-E62CED2EB9CB}"/>
              </c:ext>
            </c:extLst>
          </c:dPt>
          <c:dPt>
            <c:idx val="18"/>
            <c:invertIfNegative val="0"/>
            <c:bubble3D val="0"/>
            <c:spPr>
              <a:solidFill>
                <a:srgbClr val="FFC000"/>
              </a:solidFill>
              <a:ln>
                <a:noFill/>
              </a:ln>
              <a:effectLst/>
            </c:spPr>
            <c:extLst>
              <c:ext xmlns:c16="http://schemas.microsoft.com/office/drawing/2014/chart" uri="{C3380CC4-5D6E-409C-BE32-E72D297353CC}">
                <c16:uniqueId val="{00000005-971C-4540-99C1-E62CED2EB9CB}"/>
              </c:ext>
            </c:extLst>
          </c:dPt>
          <c:dPt>
            <c:idx val="21"/>
            <c:invertIfNegative val="0"/>
            <c:bubble3D val="0"/>
            <c:spPr>
              <a:solidFill>
                <a:schemeClr val="bg1">
                  <a:lumMod val="65000"/>
                </a:schemeClr>
              </a:solidFill>
              <a:ln>
                <a:noFill/>
              </a:ln>
              <a:effectLst/>
            </c:spPr>
            <c:extLst>
              <c:ext xmlns:c16="http://schemas.microsoft.com/office/drawing/2014/chart" uri="{C3380CC4-5D6E-409C-BE32-E72D297353CC}">
                <c16:uniqueId val="{00000007-971C-4540-99C1-E62CED2EB9CB}"/>
              </c:ext>
            </c:extLst>
          </c:dPt>
          <c:dPt>
            <c:idx val="25"/>
            <c:invertIfNegative val="0"/>
            <c:bubble3D val="0"/>
            <c:spPr>
              <a:solidFill>
                <a:schemeClr val="accent1"/>
              </a:solidFill>
              <a:ln>
                <a:noFill/>
              </a:ln>
              <a:effectLst/>
            </c:spPr>
            <c:extLst>
              <c:ext xmlns:c16="http://schemas.microsoft.com/office/drawing/2014/chart" uri="{C3380CC4-5D6E-409C-BE32-E72D297353CC}">
                <c16:uniqueId val="{0000000D-971C-4540-99C1-E62CED2EB9CB}"/>
              </c:ext>
            </c:extLst>
          </c:dPt>
          <c:dPt>
            <c:idx val="28"/>
            <c:invertIfNegative val="0"/>
            <c:bubble3D val="0"/>
            <c:spPr>
              <a:solidFill>
                <a:schemeClr val="bg1">
                  <a:lumMod val="65000"/>
                </a:schemeClr>
              </a:solidFill>
              <a:ln>
                <a:noFill/>
              </a:ln>
              <a:effectLst/>
            </c:spPr>
            <c:extLst>
              <c:ext xmlns:c16="http://schemas.microsoft.com/office/drawing/2014/chart" uri="{C3380CC4-5D6E-409C-BE32-E72D297353CC}">
                <c16:uniqueId val="{00000009-971C-4540-99C1-E62CED2EB9CB}"/>
              </c:ext>
            </c:extLst>
          </c:dPt>
          <c:dPt>
            <c:idx val="35"/>
            <c:invertIfNegative val="0"/>
            <c:bubble3D val="0"/>
            <c:spPr>
              <a:solidFill>
                <a:schemeClr val="bg1">
                  <a:lumMod val="65000"/>
                </a:schemeClr>
              </a:solidFill>
              <a:ln>
                <a:noFill/>
              </a:ln>
              <a:effectLst/>
            </c:spPr>
            <c:extLst>
              <c:ext xmlns:c16="http://schemas.microsoft.com/office/drawing/2014/chart" uri="{C3380CC4-5D6E-409C-BE32-E72D297353CC}">
                <c16:uniqueId val="{0000000B-971C-4540-99C1-E62CED2EB9CB}"/>
              </c:ext>
            </c:extLst>
          </c:dPt>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1C-4540-99C1-E62CED2EB9CB}"/>
                </c:ext>
              </c:extLst>
            </c:dLbl>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71C-4540-99C1-E62CED2EB9CB}"/>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גיליון1!$A$2:$A$34</c:f>
              <c:strCache>
                <c:ptCount val="33"/>
                <c:pt idx="0">
                  <c:v>Japan</c:v>
                </c:pt>
                <c:pt idx="1">
                  <c:v>Korea</c:v>
                </c:pt>
                <c:pt idx="2">
                  <c:v>USA</c:v>
                </c:pt>
                <c:pt idx="3">
                  <c:v>Ireland</c:v>
                </c:pt>
                <c:pt idx="4">
                  <c:v>Latvia</c:v>
                </c:pt>
                <c:pt idx="5">
                  <c:v>Switzerland</c:v>
                </c:pt>
                <c:pt idx="6">
                  <c:v>UK</c:v>
                </c:pt>
                <c:pt idx="7">
                  <c:v>Estonia</c:v>
                </c:pt>
                <c:pt idx="8">
                  <c:v>Slovakia</c:v>
                </c:pt>
                <c:pt idx="9">
                  <c:v>Spain</c:v>
                </c:pt>
                <c:pt idx="10">
                  <c:v>Czech Republic</c:v>
                </c:pt>
                <c:pt idx="11">
                  <c:v>Australia</c:v>
                </c:pt>
                <c:pt idx="12">
                  <c:v>Greece</c:v>
                </c:pt>
                <c:pt idx="13">
                  <c:v>New Zealand</c:v>
                </c:pt>
                <c:pt idx="14">
                  <c:v>Canada</c:v>
                </c:pt>
                <c:pt idx="15">
                  <c:v>Portugal</c:v>
                </c:pt>
                <c:pt idx="16">
                  <c:v>Iceland</c:v>
                </c:pt>
                <c:pt idx="17">
                  <c:v>Poland</c:v>
                </c:pt>
                <c:pt idx="18">
                  <c:v>OECD</c:v>
                </c:pt>
                <c:pt idx="19">
                  <c:v>The Netherlands</c:v>
                </c:pt>
                <c:pt idx="20">
                  <c:v>Hungary</c:v>
                </c:pt>
                <c:pt idx="21">
                  <c:v>Germany</c:v>
                </c:pt>
                <c:pt idx="22">
                  <c:v>Slovenia</c:v>
                </c:pt>
                <c:pt idx="23">
                  <c:v>Italy</c:v>
                </c:pt>
                <c:pt idx="24">
                  <c:v>Luxemburg</c:v>
                </c:pt>
                <c:pt idx="25">
                  <c:v>Israel</c:v>
                </c:pt>
                <c:pt idx="26">
                  <c:v>France</c:v>
                </c:pt>
                <c:pt idx="27">
                  <c:v>Belgium</c:v>
                </c:pt>
                <c:pt idx="28">
                  <c:v>Austria</c:v>
                </c:pt>
                <c:pt idx="29">
                  <c:v>Sweden</c:v>
                </c:pt>
                <c:pt idx="30">
                  <c:v>Finland</c:v>
                </c:pt>
                <c:pt idx="31">
                  <c:v>Denmark</c:v>
                </c:pt>
                <c:pt idx="32">
                  <c:v>Norway</c:v>
                </c:pt>
              </c:strCache>
            </c:strRef>
          </c:cat>
          <c:val>
            <c:numRef>
              <c:f>גיליון1!$B$2:$B$34</c:f>
              <c:numCache>
                <c:formatCode>General_)</c:formatCode>
                <c:ptCount val="33"/>
                <c:pt idx="0">
                  <c:v>0.29551923122833512</c:v>
                </c:pt>
                <c:pt idx="1">
                  <c:v>0.29585793613399486</c:v>
                </c:pt>
                <c:pt idx="2">
                  <c:v>0.31485539268333956</c:v>
                </c:pt>
                <c:pt idx="3">
                  <c:v>0.32710743666670861</c:v>
                </c:pt>
                <c:pt idx="4">
                  <c:v>0.32838322129595765</c:v>
                </c:pt>
                <c:pt idx="5">
                  <c:v>0.33880266972161743</c:v>
                </c:pt>
                <c:pt idx="6">
                  <c:v>0.3568933164502891</c:v>
                </c:pt>
                <c:pt idx="7">
                  <c:v>0.36530990203663161</c:v>
                </c:pt>
                <c:pt idx="8">
                  <c:v>0.37050867866796511</c:v>
                </c:pt>
                <c:pt idx="9">
                  <c:v>0.38210941587213459</c:v>
                </c:pt>
                <c:pt idx="10">
                  <c:v>0.3846942376401758</c:v>
                </c:pt>
                <c:pt idx="11">
                  <c:v>0.39503803614359861</c:v>
                </c:pt>
                <c:pt idx="12">
                  <c:v>0.39721017718101692</c:v>
                </c:pt>
                <c:pt idx="13">
                  <c:v>0.39807249109574694</c:v>
                </c:pt>
                <c:pt idx="14">
                  <c:v>0.4030318163322269</c:v>
                </c:pt>
                <c:pt idx="15">
                  <c:v>0.40378332784389281</c:v>
                </c:pt>
                <c:pt idx="16">
                  <c:v>0.40434101419986068</c:v>
                </c:pt>
                <c:pt idx="17">
                  <c:v>0.40555907550892106</c:v>
                </c:pt>
                <c:pt idx="18">
                  <c:v>0.41306562414618958</c:v>
                </c:pt>
                <c:pt idx="19">
                  <c:v>0.41800084402500071</c:v>
                </c:pt>
                <c:pt idx="20">
                  <c:v>0.42002920677826355</c:v>
                </c:pt>
                <c:pt idx="21">
                  <c:v>0.43249800711113356</c:v>
                </c:pt>
                <c:pt idx="22">
                  <c:v>0.43427121656363044</c:v>
                </c:pt>
                <c:pt idx="23">
                  <c:v>0.43811644274783634</c:v>
                </c:pt>
                <c:pt idx="24">
                  <c:v>0.43826176645946263</c:v>
                </c:pt>
                <c:pt idx="25">
                  <c:v>0.4440408267201657</c:v>
                </c:pt>
                <c:pt idx="26">
                  <c:v>0.49327497569556628</c:v>
                </c:pt>
                <c:pt idx="27">
                  <c:v>0.49552644686087816</c:v>
                </c:pt>
                <c:pt idx="28">
                  <c:v>0.49702825800091782</c:v>
                </c:pt>
                <c:pt idx="29">
                  <c:v>0.52445573246661636</c:v>
                </c:pt>
                <c:pt idx="30">
                  <c:v>0.52595944405856132</c:v>
                </c:pt>
                <c:pt idx="31">
                  <c:v>0.53198886455946082</c:v>
                </c:pt>
                <c:pt idx="32">
                  <c:v>0.55757056392815985</c:v>
                </c:pt>
              </c:numCache>
            </c:numRef>
          </c:val>
          <c:extLst>
            <c:ext xmlns:c16="http://schemas.microsoft.com/office/drawing/2014/chart" uri="{C3380CC4-5D6E-409C-BE32-E72D297353CC}">
              <c16:uniqueId val="{0000000C-971C-4540-99C1-E62CED2EB9CB}"/>
            </c:ext>
          </c:extLst>
        </c:ser>
        <c:dLbls>
          <c:showLegendKey val="0"/>
          <c:showVal val="0"/>
          <c:showCatName val="0"/>
          <c:showSerName val="0"/>
          <c:showPercent val="0"/>
          <c:showBubbleSize val="0"/>
        </c:dLbls>
        <c:gapWidth val="33"/>
        <c:overlap val="-27"/>
        <c:axId val="-561333248"/>
        <c:axId val="-561332160"/>
      </c:barChart>
      <c:catAx>
        <c:axId val="-5613332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561332160"/>
        <c:crosses val="autoZero"/>
        <c:auto val="1"/>
        <c:lblAlgn val="ctr"/>
        <c:lblOffset val="100"/>
        <c:noMultiLvlLbl val="0"/>
      </c:catAx>
      <c:valAx>
        <c:axId val="-56133216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561333248"/>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סידרה 1</c:v>
                </c:pt>
              </c:strCache>
            </c:strRef>
          </c:tx>
          <c:spPr>
            <a:solidFill>
              <a:schemeClr val="bg1">
                <a:lumMod val="65000"/>
              </a:schemeClr>
            </a:solidFill>
            <a:ln>
              <a:noFill/>
            </a:ln>
            <a:effectLst/>
          </c:spPr>
          <c:invertIfNegative val="0"/>
          <c:dPt>
            <c:idx val="7"/>
            <c:invertIfNegative val="0"/>
            <c:bubble3D val="0"/>
            <c:spPr>
              <a:solidFill>
                <a:schemeClr val="bg1">
                  <a:lumMod val="65000"/>
                </a:schemeClr>
              </a:solidFill>
              <a:ln>
                <a:noFill/>
              </a:ln>
              <a:effectLst/>
            </c:spPr>
            <c:extLst>
              <c:ext xmlns:c16="http://schemas.microsoft.com/office/drawing/2014/chart" uri="{C3380CC4-5D6E-409C-BE32-E72D297353CC}">
                <c16:uniqueId val="{0000000E-146A-4D5C-9E31-17C4AEA66DCE}"/>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1-146A-4D5C-9E31-17C4AEA66DCE}"/>
              </c:ext>
            </c:extLst>
          </c:dPt>
          <c:dPt>
            <c:idx val="16"/>
            <c:invertIfNegative val="0"/>
            <c:bubble3D val="0"/>
            <c:spPr>
              <a:solidFill>
                <a:schemeClr val="bg1">
                  <a:lumMod val="65000"/>
                </a:schemeClr>
              </a:solidFill>
              <a:ln>
                <a:noFill/>
              </a:ln>
              <a:effectLst/>
            </c:spPr>
            <c:extLst>
              <c:ext xmlns:c16="http://schemas.microsoft.com/office/drawing/2014/chart" uri="{C3380CC4-5D6E-409C-BE32-E72D297353CC}">
                <c16:uniqueId val="{0000000D-146A-4D5C-9E31-17C4AEA66DCE}"/>
              </c:ext>
            </c:extLst>
          </c:dPt>
          <c:dPt>
            <c:idx val="17"/>
            <c:invertIfNegative val="0"/>
            <c:bubble3D val="0"/>
            <c:spPr>
              <a:solidFill>
                <a:srgbClr val="FFC000"/>
              </a:solidFill>
              <a:ln>
                <a:noFill/>
              </a:ln>
              <a:effectLst/>
            </c:spPr>
            <c:extLst>
              <c:ext xmlns:c16="http://schemas.microsoft.com/office/drawing/2014/chart" uri="{C3380CC4-5D6E-409C-BE32-E72D297353CC}">
                <c16:uniqueId val="{00000003-146A-4D5C-9E31-17C4AEA66DCE}"/>
              </c:ext>
            </c:extLst>
          </c:dPt>
          <c:dPt>
            <c:idx val="18"/>
            <c:invertIfNegative val="0"/>
            <c:bubble3D val="0"/>
            <c:spPr>
              <a:solidFill>
                <a:schemeClr val="bg1">
                  <a:lumMod val="65000"/>
                </a:schemeClr>
              </a:solidFill>
              <a:ln>
                <a:noFill/>
              </a:ln>
              <a:effectLst/>
            </c:spPr>
            <c:extLst>
              <c:ext xmlns:c16="http://schemas.microsoft.com/office/drawing/2014/chart" uri="{C3380CC4-5D6E-409C-BE32-E72D297353CC}">
                <c16:uniqueId val="{00000005-146A-4D5C-9E31-17C4AEA66DCE}"/>
              </c:ext>
            </c:extLst>
          </c:dPt>
          <c:dPt>
            <c:idx val="21"/>
            <c:invertIfNegative val="0"/>
            <c:bubble3D val="0"/>
            <c:spPr>
              <a:solidFill>
                <a:schemeClr val="bg1">
                  <a:lumMod val="65000"/>
                </a:schemeClr>
              </a:solidFill>
              <a:ln>
                <a:noFill/>
              </a:ln>
              <a:effectLst/>
            </c:spPr>
            <c:extLst>
              <c:ext xmlns:c16="http://schemas.microsoft.com/office/drawing/2014/chart" uri="{C3380CC4-5D6E-409C-BE32-E72D297353CC}">
                <c16:uniqueId val="{00000007-146A-4D5C-9E31-17C4AEA66DCE}"/>
              </c:ext>
            </c:extLst>
          </c:dPt>
          <c:dPt>
            <c:idx val="28"/>
            <c:invertIfNegative val="0"/>
            <c:bubble3D val="0"/>
            <c:spPr>
              <a:solidFill>
                <a:schemeClr val="bg1">
                  <a:lumMod val="65000"/>
                </a:schemeClr>
              </a:solidFill>
              <a:ln>
                <a:noFill/>
              </a:ln>
              <a:effectLst/>
            </c:spPr>
            <c:extLst>
              <c:ext xmlns:c16="http://schemas.microsoft.com/office/drawing/2014/chart" uri="{C3380CC4-5D6E-409C-BE32-E72D297353CC}">
                <c16:uniqueId val="{00000009-146A-4D5C-9E31-17C4AEA66DCE}"/>
              </c:ext>
            </c:extLst>
          </c:dPt>
          <c:dPt>
            <c:idx val="35"/>
            <c:invertIfNegative val="0"/>
            <c:bubble3D val="0"/>
            <c:spPr>
              <a:solidFill>
                <a:schemeClr val="bg1">
                  <a:lumMod val="65000"/>
                </a:schemeClr>
              </a:solidFill>
              <a:ln>
                <a:noFill/>
              </a:ln>
              <a:effectLst/>
            </c:spPr>
            <c:extLst>
              <c:ext xmlns:c16="http://schemas.microsoft.com/office/drawing/2014/chart" uri="{C3380CC4-5D6E-409C-BE32-E72D297353CC}">
                <c16:uniqueId val="{0000000B-146A-4D5C-9E31-17C4AEA66DCE}"/>
              </c:ext>
            </c:extLst>
          </c:dPt>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6A-4D5C-9E31-17C4AEA66DCE}"/>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6A-4D5C-9E31-17C4AEA66DCE}"/>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גיליון1!$A$2:$A$35</c:f>
              <c:strCache>
                <c:ptCount val="34"/>
                <c:pt idx="0">
                  <c:v>Ireland</c:v>
                </c:pt>
                <c:pt idx="1">
                  <c:v>USA</c:v>
                </c:pt>
                <c:pt idx="2">
                  <c:v>Lithuania</c:v>
                </c:pt>
                <c:pt idx="3">
                  <c:v>Switzerland</c:v>
                </c:pt>
                <c:pt idx="4">
                  <c:v>Japan</c:v>
                </c:pt>
                <c:pt idx="5">
                  <c:v>Australia</c:v>
                </c:pt>
                <c:pt idx="6">
                  <c:v>Korea</c:v>
                </c:pt>
                <c:pt idx="7">
                  <c:v>Latvia</c:v>
                </c:pt>
                <c:pt idx="8">
                  <c:v>Israel </c:v>
                </c:pt>
                <c:pt idx="9">
                  <c:v>Spain</c:v>
                </c:pt>
                <c:pt idx="10">
                  <c:v>UK</c:v>
                </c:pt>
                <c:pt idx="11">
                  <c:v>Slovakia</c:v>
                </c:pt>
                <c:pt idx="12">
                  <c:v>Canada</c:v>
                </c:pt>
                <c:pt idx="13">
                  <c:v>Estonia</c:v>
                </c:pt>
                <c:pt idx="14">
                  <c:v>Poland</c:v>
                </c:pt>
                <c:pt idx="15">
                  <c:v>Czech Republic</c:v>
                </c:pt>
                <c:pt idx="16">
                  <c:v>New Zealand</c:v>
                </c:pt>
                <c:pt idx="17">
                  <c:v>OECD Average</c:v>
                </c:pt>
                <c:pt idx="18">
                  <c:v>Iceland</c:v>
                </c:pt>
                <c:pt idx="19">
                  <c:v>The Netherlands</c:v>
                </c:pt>
                <c:pt idx="20">
                  <c:v>Slovenia</c:v>
                </c:pt>
                <c:pt idx="21">
                  <c:v>Portugal</c:v>
                </c:pt>
                <c:pt idx="22">
                  <c:v>Hungary</c:v>
                </c:pt>
                <c:pt idx="23">
                  <c:v>Luxemburg</c:v>
                </c:pt>
                <c:pt idx="24">
                  <c:v>Germany</c:v>
                </c:pt>
                <c:pt idx="25">
                  <c:v>Greece</c:v>
                </c:pt>
                <c:pt idx="26">
                  <c:v>Italy</c:v>
                </c:pt>
                <c:pt idx="27">
                  <c:v>Austria</c:v>
                </c:pt>
                <c:pt idx="28">
                  <c:v>Sweden</c:v>
                </c:pt>
                <c:pt idx="29">
                  <c:v>Belgium</c:v>
                </c:pt>
                <c:pt idx="30">
                  <c:v>Denmark</c:v>
                </c:pt>
                <c:pt idx="31">
                  <c:v>Finland</c:v>
                </c:pt>
                <c:pt idx="32">
                  <c:v>France</c:v>
                </c:pt>
                <c:pt idx="33">
                  <c:v>Norway</c:v>
                </c:pt>
              </c:strCache>
            </c:strRef>
          </c:cat>
          <c:val>
            <c:numRef>
              <c:f>גיליון1!$B$2:$B$35</c:f>
              <c:numCache>
                <c:formatCode>General</c:formatCode>
                <c:ptCount val="34"/>
                <c:pt idx="0">
                  <c:v>0.25698763894407561</c:v>
                </c:pt>
                <c:pt idx="1">
                  <c:v>0.31201160825092661</c:v>
                </c:pt>
                <c:pt idx="2">
                  <c:v>0.34449334318316749</c:v>
                </c:pt>
                <c:pt idx="3">
                  <c:v>0.34864005991365926</c:v>
                </c:pt>
                <c:pt idx="4">
                  <c:v>0.35259617829659867</c:v>
                </c:pt>
                <c:pt idx="5">
                  <c:v>0.3528357124401269</c:v>
                </c:pt>
                <c:pt idx="6">
                  <c:v>0.36063952617123612</c:v>
                </c:pt>
                <c:pt idx="7">
                  <c:v>0.36826684183195563</c:v>
                </c:pt>
                <c:pt idx="8">
                  <c:v>0.36993931467494301</c:v>
                </c:pt>
                <c:pt idx="9">
                  <c:v>0.38464498400347269</c:v>
                </c:pt>
                <c:pt idx="10">
                  <c:v>0.38716102297566529</c:v>
                </c:pt>
                <c:pt idx="11">
                  <c:v>0.39096828180301479</c:v>
                </c:pt>
                <c:pt idx="12">
                  <c:v>0.39358071699273439</c:v>
                </c:pt>
                <c:pt idx="13">
                  <c:v>0.40491806389172785</c:v>
                </c:pt>
                <c:pt idx="14">
                  <c:v>0.40581031142248991</c:v>
                </c:pt>
                <c:pt idx="15">
                  <c:v>0.4064013465083684</c:v>
                </c:pt>
                <c:pt idx="16">
                  <c:v>0.41585020803682371</c:v>
                </c:pt>
                <c:pt idx="17">
                  <c:v>0.41975179570157051</c:v>
                </c:pt>
                <c:pt idx="18">
                  <c:v>0.42133849140944241</c:v>
                </c:pt>
                <c:pt idx="19">
                  <c:v>0.42581097105103738</c:v>
                </c:pt>
                <c:pt idx="20">
                  <c:v>0.43244146394688959</c:v>
                </c:pt>
                <c:pt idx="21">
                  <c:v>0.43654973966873939</c:v>
                </c:pt>
                <c:pt idx="22">
                  <c:v>0.44249363004672759</c:v>
                </c:pt>
                <c:pt idx="23">
                  <c:v>0.44580451177749858</c:v>
                </c:pt>
                <c:pt idx="24">
                  <c:v>0.4549418145350167</c:v>
                </c:pt>
                <c:pt idx="25">
                  <c:v>0.46800707507755734</c:v>
                </c:pt>
                <c:pt idx="26">
                  <c:v>0.46990865180267377</c:v>
                </c:pt>
                <c:pt idx="27">
                  <c:v>0.47944564012702251</c:v>
                </c:pt>
                <c:pt idx="28">
                  <c:v>0.50222266473286592</c:v>
                </c:pt>
                <c:pt idx="29">
                  <c:v>0.50655811300004372</c:v>
                </c:pt>
                <c:pt idx="30">
                  <c:v>0.51567158409938207</c:v>
                </c:pt>
                <c:pt idx="31">
                  <c:v>0.52124692366413106</c:v>
                </c:pt>
                <c:pt idx="32">
                  <c:v>0.5351320713530614</c:v>
                </c:pt>
                <c:pt idx="33">
                  <c:v>0.53849075251875211</c:v>
                </c:pt>
              </c:numCache>
            </c:numRef>
          </c:val>
          <c:extLst>
            <c:ext xmlns:c16="http://schemas.microsoft.com/office/drawing/2014/chart" uri="{C3380CC4-5D6E-409C-BE32-E72D297353CC}">
              <c16:uniqueId val="{0000000C-146A-4D5C-9E31-17C4AEA66DCE}"/>
            </c:ext>
          </c:extLst>
        </c:ser>
        <c:dLbls>
          <c:showLegendKey val="0"/>
          <c:showVal val="0"/>
          <c:showCatName val="0"/>
          <c:showSerName val="0"/>
          <c:showPercent val="0"/>
          <c:showBubbleSize val="0"/>
        </c:dLbls>
        <c:gapWidth val="33"/>
        <c:overlap val="-27"/>
        <c:axId val="-561331072"/>
        <c:axId val="-561332704"/>
      </c:barChart>
      <c:catAx>
        <c:axId val="-5613310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561332704"/>
        <c:crosses val="autoZero"/>
        <c:auto val="1"/>
        <c:lblAlgn val="ctr"/>
        <c:lblOffset val="100"/>
        <c:noMultiLvlLbl val="0"/>
      </c:catAx>
      <c:valAx>
        <c:axId val="-56133270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561331072"/>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latin typeface="Segoe UI Light" panose="020B0502040204020203" pitchFamily="34" charset="0"/>
          <a:cs typeface="Segoe UI Light" panose="020B0502040204020203"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3118085905611"/>
          <c:y val="2.2828989182722265E-2"/>
          <c:w val="0.74760976364331777"/>
          <c:h val="0.89651577415817152"/>
        </c:manualLayout>
      </c:layout>
      <c:barChart>
        <c:barDir val="bar"/>
        <c:grouping val="clustered"/>
        <c:varyColors val="0"/>
        <c:ser>
          <c:idx val="0"/>
          <c:order val="0"/>
          <c:tx>
            <c:strRef>
              <c:f>גיליון1!$B$1</c:f>
              <c:strCache>
                <c:ptCount val="1"/>
                <c:pt idx="0">
                  <c:v>סידרה 1</c:v>
                </c:pt>
              </c:strCache>
            </c:strRef>
          </c:tx>
          <c:spPr>
            <a:solidFill>
              <a:schemeClr val="bg1">
                <a:lumMod val="65000"/>
              </a:schemeClr>
            </a:solidFill>
            <a:ln>
              <a:noFill/>
            </a:ln>
            <a:effectLst/>
          </c:spPr>
          <c:invertIfNegative val="0"/>
          <c:dPt>
            <c:idx val="6"/>
            <c:invertIfNegative val="0"/>
            <c:bubble3D val="0"/>
            <c:spPr>
              <a:solidFill>
                <a:schemeClr val="accent5"/>
              </a:solidFill>
              <a:ln>
                <a:noFill/>
              </a:ln>
              <a:effectLst/>
            </c:spPr>
            <c:extLst>
              <c:ext xmlns:c16="http://schemas.microsoft.com/office/drawing/2014/chart" uri="{C3380CC4-5D6E-409C-BE32-E72D297353CC}">
                <c16:uniqueId val="{00000003-54BB-4B3A-A665-5E17CE478AF6}"/>
              </c:ext>
            </c:extLst>
          </c:dPt>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BB-4B3A-A665-5E17CE478AF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גיליון1!$A$2:$A$35</c:f>
              <c:strCache>
                <c:ptCount val="34"/>
                <c:pt idx="0">
                  <c:v>Chile</c:v>
                </c:pt>
                <c:pt idx="1">
                  <c:v>Japan</c:v>
                </c:pt>
                <c:pt idx="2">
                  <c:v>Mexico</c:v>
                </c:pt>
                <c:pt idx="3">
                  <c:v>Turkey</c:v>
                </c:pt>
                <c:pt idx="4">
                  <c:v>Ireland</c:v>
                </c:pt>
                <c:pt idx="5">
                  <c:v>Korea</c:v>
                </c:pt>
                <c:pt idx="6">
                  <c:v>Israel </c:v>
                </c:pt>
                <c:pt idx="7">
                  <c:v>Latvia</c:v>
                </c:pt>
                <c:pt idx="8">
                  <c:v>New Zealand</c:v>
                </c:pt>
                <c:pt idx="9">
                  <c:v>UK</c:v>
                </c:pt>
                <c:pt idx="10">
                  <c:v>USA</c:v>
                </c:pt>
                <c:pt idx="11">
                  <c:v>Portugal</c:v>
                </c:pt>
                <c:pt idx="12">
                  <c:v>Estonia</c:v>
                </c:pt>
                <c:pt idx="13">
                  <c:v>Poland</c:v>
                </c:pt>
                <c:pt idx="14">
                  <c:v>Switzerland</c:v>
                </c:pt>
                <c:pt idx="15">
                  <c:v>Greece</c:v>
                </c:pt>
                <c:pt idx="16">
                  <c:v>Canada</c:v>
                </c:pt>
                <c:pt idx="17">
                  <c:v>Spain</c:v>
                </c:pt>
                <c:pt idx="18">
                  <c:v>Hungary</c:v>
                </c:pt>
                <c:pt idx="19">
                  <c:v>Slovakia</c:v>
                </c:pt>
                <c:pt idx="20">
                  <c:v>Slovenia</c:v>
                </c:pt>
                <c:pt idx="21">
                  <c:v>Iceland</c:v>
                </c:pt>
                <c:pt idx="22">
                  <c:v>Czech Republic</c:v>
                </c:pt>
                <c:pt idx="23">
                  <c:v>Luxemburg</c:v>
                </c:pt>
                <c:pt idx="24">
                  <c:v>Norway</c:v>
                </c:pt>
                <c:pt idx="25">
                  <c:v>The Netherlands</c:v>
                </c:pt>
                <c:pt idx="26">
                  <c:v>Germany</c:v>
                </c:pt>
                <c:pt idx="27">
                  <c:v>Italy</c:v>
                </c:pt>
                <c:pt idx="28">
                  <c:v>Finland</c:v>
                </c:pt>
                <c:pt idx="29">
                  <c:v>France</c:v>
                </c:pt>
                <c:pt idx="30">
                  <c:v>Denmark</c:v>
                </c:pt>
                <c:pt idx="31">
                  <c:v>Belgium</c:v>
                </c:pt>
                <c:pt idx="32">
                  <c:v>Austria</c:v>
                </c:pt>
                <c:pt idx="33">
                  <c:v>Sweden</c:v>
                </c:pt>
              </c:strCache>
            </c:strRef>
          </c:cat>
          <c:val>
            <c:numRef>
              <c:f>גיליון1!$B$2:$B$35</c:f>
              <c:numCache>
                <c:formatCode>General</c:formatCode>
                <c:ptCount val="34"/>
                <c:pt idx="0">
                  <c:v>8.3036539999999999</c:v>
                </c:pt>
                <c:pt idx="1">
                  <c:v>9.5173989999999993</c:v>
                </c:pt>
                <c:pt idx="2">
                  <c:v>9.5629880000000007</c:v>
                </c:pt>
                <c:pt idx="3">
                  <c:v>12.731749000000001</c:v>
                </c:pt>
                <c:pt idx="4">
                  <c:v>14.031815</c:v>
                </c:pt>
                <c:pt idx="5">
                  <c:v>15.173498</c:v>
                </c:pt>
                <c:pt idx="6">
                  <c:v>16.176036</c:v>
                </c:pt>
                <c:pt idx="7">
                  <c:v>16.398243999999998</c:v>
                </c:pt>
                <c:pt idx="8">
                  <c:v>17.832702000000001</c:v>
                </c:pt>
                <c:pt idx="9">
                  <c:v>18.143412999999999</c:v>
                </c:pt>
                <c:pt idx="10">
                  <c:v>18.948261000000002</c:v>
                </c:pt>
                <c:pt idx="11">
                  <c:v>19.053767999999998</c:v>
                </c:pt>
                <c:pt idx="12">
                  <c:v>19.397241000000001</c:v>
                </c:pt>
                <c:pt idx="13">
                  <c:v>19.505761</c:v>
                </c:pt>
                <c:pt idx="14">
                  <c:v>19.789459000000001</c:v>
                </c:pt>
                <c:pt idx="15">
                  <c:v>20.095759000000001</c:v>
                </c:pt>
                <c:pt idx="16">
                  <c:v>20.470056</c:v>
                </c:pt>
                <c:pt idx="17">
                  <c:v>20.875520000000002</c:v>
                </c:pt>
                <c:pt idx="18">
                  <c:v>21.324369000000001</c:v>
                </c:pt>
                <c:pt idx="19">
                  <c:v>21.449055000000001</c:v>
                </c:pt>
                <c:pt idx="20">
                  <c:v>21.629375999999997</c:v>
                </c:pt>
                <c:pt idx="21">
                  <c:v>21.743366000000002</c:v>
                </c:pt>
                <c:pt idx="22">
                  <c:v>22.069327999999999</c:v>
                </c:pt>
                <c:pt idx="23">
                  <c:v>24.374082999999999</c:v>
                </c:pt>
                <c:pt idx="24">
                  <c:v>24.605484000000001</c:v>
                </c:pt>
                <c:pt idx="25">
                  <c:v>25.430340999999999</c:v>
                </c:pt>
                <c:pt idx="26">
                  <c:v>26.131263000000001</c:v>
                </c:pt>
                <c:pt idx="27">
                  <c:v>26.667045999999999</c:v>
                </c:pt>
                <c:pt idx="28">
                  <c:v>28.087564</c:v>
                </c:pt>
                <c:pt idx="29">
                  <c:v>28.935013999999999</c:v>
                </c:pt>
                <c:pt idx="30">
                  <c:v>29.068076999999999</c:v>
                </c:pt>
                <c:pt idx="31">
                  <c:v>29.450441000000001</c:v>
                </c:pt>
                <c:pt idx="32">
                  <c:v>29.764384</c:v>
                </c:pt>
                <c:pt idx="33">
                  <c:v>30.445188999999999</c:v>
                </c:pt>
              </c:numCache>
            </c:numRef>
          </c:val>
          <c:extLst>
            <c:ext xmlns:c16="http://schemas.microsoft.com/office/drawing/2014/chart" uri="{C3380CC4-5D6E-409C-BE32-E72D297353CC}">
              <c16:uniqueId val="{00000000-54BB-4B3A-A665-5E17CE478AF6}"/>
            </c:ext>
          </c:extLst>
        </c:ser>
        <c:dLbls>
          <c:showLegendKey val="0"/>
          <c:showVal val="0"/>
          <c:showCatName val="0"/>
          <c:showSerName val="0"/>
          <c:showPercent val="0"/>
          <c:showBubbleSize val="0"/>
        </c:dLbls>
        <c:gapWidth val="78"/>
        <c:axId val="-561337056"/>
        <c:axId val="-561331616"/>
      </c:barChart>
      <c:catAx>
        <c:axId val="-561337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1331616"/>
        <c:crosses val="autoZero"/>
        <c:auto val="1"/>
        <c:lblAlgn val="ctr"/>
        <c:lblOffset val="100"/>
        <c:tickLblSkip val="1"/>
        <c:noMultiLvlLbl val="0"/>
      </c:catAx>
      <c:valAx>
        <c:axId val="-5613316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1337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991045236992562E-2"/>
          <c:y val="2.2427032686488012E-2"/>
          <c:w val="0.58462697064827673"/>
          <c:h val="0.97757296731351195"/>
        </c:manualLayout>
      </c:layout>
      <c:pieChart>
        <c:varyColors val="1"/>
        <c:ser>
          <c:idx val="0"/>
          <c:order val="0"/>
          <c:spPr>
            <a:ln w="15875">
              <a:solidFill>
                <a:schemeClr val="tx1"/>
              </a:solidFill>
            </a:ln>
          </c:spPr>
          <c:dPt>
            <c:idx val="0"/>
            <c:bubble3D val="0"/>
            <c:spPr>
              <a:solidFill>
                <a:srgbClr val="FE5C02"/>
              </a:solidFill>
              <a:ln w="15875">
                <a:solidFill>
                  <a:schemeClr val="tx1"/>
                </a:solidFill>
              </a:ln>
            </c:spPr>
            <c:extLst>
              <c:ext xmlns:c16="http://schemas.microsoft.com/office/drawing/2014/chart" uri="{C3380CC4-5D6E-409C-BE32-E72D297353CC}">
                <c16:uniqueId val="{00000000-4803-4DE7-A3D9-B6CBC0052043}"/>
              </c:ext>
            </c:extLst>
          </c:dPt>
          <c:dPt>
            <c:idx val="1"/>
            <c:bubble3D val="0"/>
            <c:spPr>
              <a:solidFill>
                <a:srgbClr val="FFFF66"/>
              </a:solidFill>
              <a:ln w="15875">
                <a:solidFill>
                  <a:schemeClr val="tx1"/>
                </a:solidFill>
              </a:ln>
            </c:spPr>
            <c:extLst>
              <c:ext xmlns:c16="http://schemas.microsoft.com/office/drawing/2014/chart" uri="{C3380CC4-5D6E-409C-BE32-E72D297353CC}">
                <c16:uniqueId val="{00000001-4803-4DE7-A3D9-B6CBC0052043}"/>
              </c:ext>
            </c:extLst>
          </c:dPt>
          <c:dPt>
            <c:idx val="2"/>
            <c:bubble3D val="0"/>
            <c:spPr>
              <a:solidFill>
                <a:srgbClr val="00B0F0"/>
              </a:solidFill>
              <a:ln w="15875">
                <a:solidFill>
                  <a:schemeClr val="tx1"/>
                </a:solidFill>
              </a:ln>
            </c:spPr>
            <c:extLst>
              <c:ext xmlns:c16="http://schemas.microsoft.com/office/drawing/2014/chart" uri="{C3380CC4-5D6E-409C-BE32-E72D297353CC}">
                <c16:uniqueId val="{00000002-4803-4DE7-A3D9-B6CBC0052043}"/>
              </c:ext>
            </c:extLst>
          </c:dPt>
          <c:dPt>
            <c:idx val="3"/>
            <c:bubble3D val="0"/>
            <c:spPr>
              <a:solidFill>
                <a:srgbClr val="62FB25"/>
              </a:solidFill>
              <a:ln w="15875">
                <a:solidFill>
                  <a:schemeClr val="tx1"/>
                </a:solidFill>
              </a:ln>
            </c:spPr>
            <c:extLst>
              <c:ext xmlns:c16="http://schemas.microsoft.com/office/drawing/2014/chart" uri="{C3380CC4-5D6E-409C-BE32-E72D297353CC}">
                <c16:uniqueId val="{00000003-4803-4DE7-A3D9-B6CBC0052043}"/>
              </c:ext>
            </c:extLst>
          </c:dPt>
          <c:dPt>
            <c:idx val="4"/>
            <c:bubble3D val="0"/>
            <c:spPr>
              <a:solidFill>
                <a:schemeClr val="bg1"/>
              </a:solidFill>
              <a:ln w="15875">
                <a:solidFill>
                  <a:schemeClr val="tx1"/>
                </a:solidFill>
              </a:ln>
            </c:spPr>
            <c:extLst>
              <c:ext xmlns:c16="http://schemas.microsoft.com/office/drawing/2014/chart" uri="{C3380CC4-5D6E-409C-BE32-E72D297353CC}">
                <c16:uniqueId val="{00000004-4803-4DE7-A3D9-B6CBC0052043}"/>
              </c:ext>
            </c:extLst>
          </c:dPt>
          <c:dLbls>
            <c:dLbl>
              <c:idx val="0"/>
              <c:layout>
                <c:manualLayout>
                  <c:x val="-0.14700369743714159"/>
                  <c:y val="0.31301825357418189"/>
                </c:manualLayout>
              </c:layout>
              <c:tx>
                <c:rich>
                  <a:bodyPr/>
                  <a:lstStyle/>
                  <a:p>
                    <a:r>
                      <a:rPr lang="en-US" dirty="0">
                        <a:solidFill>
                          <a:schemeClr val="tx1"/>
                        </a:solidFill>
                      </a:rPr>
                      <a:t>26 %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03-4DE7-A3D9-B6CBC0052043}"/>
                </c:ext>
              </c:extLst>
            </c:dLbl>
            <c:dLbl>
              <c:idx val="1"/>
              <c:layout>
                <c:manualLayout>
                  <c:x val="-3.1560505234886197E-3"/>
                  <c:y val="-2.0833239657731806E-2"/>
                </c:manualLayout>
              </c:layout>
              <c:tx>
                <c:rich>
                  <a:bodyPr/>
                  <a:lstStyle/>
                  <a:p>
                    <a:r>
                      <a:rPr lang="en-US" sz="1400" dirty="0">
                        <a:solidFill>
                          <a:schemeClr val="tx1"/>
                        </a:solidFill>
                      </a:rPr>
                      <a:t>3.5%</a:t>
                    </a:r>
                    <a:endParaRPr lang="en-US" dirty="0">
                      <a:solidFill>
                        <a:schemeClr val="tx1"/>
                      </a:solidFill>
                    </a:endParaRP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03-4DE7-A3D9-B6CBC0052043}"/>
                </c:ext>
              </c:extLst>
            </c:dLbl>
            <c:dLbl>
              <c:idx val="2"/>
              <c:layout>
                <c:manualLayout>
                  <c:x val="-1.0256330443714691E-2"/>
                  <c:y val="-0.10211197264115759"/>
                </c:manualLayout>
              </c:layout>
              <c:tx>
                <c:rich>
                  <a:bodyPr/>
                  <a:lstStyle/>
                  <a:p>
                    <a:r>
                      <a:rPr lang="en-US" dirty="0">
                        <a:solidFill>
                          <a:schemeClr val="tx1"/>
                        </a:solidFill>
                      </a:rPr>
                      <a:t>40%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03-4DE7-A3D9-B6CBC0052043}"/>
                </c:ext>
              </c:extLst>
            </c:dLbl>
            <c:dLbl>
              <c:idx val="3"/>
              <c:delete val="1"/>
              <c:extLst>
                <c:ext xmlns:c15="http://schemas.microsoft.com/office/drawing/2012/chart" uri="{CE6537A1-D6FC-4f65-9D91-7224C49458BB}"/>
                <c:ext xmlns:c16="http://schemas.microsoft.com/office/drawing/2014/chart" uri="{C3380CC4-5D6E-409C-BE32-E72D297353CC}">
                  <c16:uniqueId val="{00000003-4803-4DE7-A3D9-B6CBC0052043}"/>
                </c:ext>
              </c:extLst>
            </c:dLbl>
            <c:dLbl>
              <c:idx val="4"/>
              <c:layout>
                <c:manualLayout>
                  <c:x val="7.7697687638079924E-2"/>
                  <c:y val="0.318254666169066"/>
                </c:manualLayout>
              </c:layout>
              <c:tx>
                <c:rich>
                  <a:bodyPr/>
                  <a:lstStyle/>
                  <a:p>
                    <a:r>
                      <a:rPr lang="en-US" dirty="0">
                        <a:solidFill>
                          <a:schemeClr val="tx1"/>
                        </a:solidFill>
                      </a:rPr>
                      <a:t>28.5%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803-4DE7-A3D9-B6CBC0052043}"/>
                </c:ext>
              </c:extLst>
            </c:dLbl>
            <c:numFmt formatCode="#,##0" sourceLinked="0"/>
            <c:spPr>
              <a:noFill/>
              <a:ln>
                <a:noFill/>
              </a:ln>
              <a:effectLst/>
            </c:spPr>
            <c:txPr>
              <a:bodyPr/>
              <a:lstStyle/>
              <a:p>
                <a:pPr>
                  <a:defRPr sz="1400" b="1">
                    <a:solidFill>
                      <a:schemeClr val="tx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'Plots PPT'!$BY$37:$BY$41</c:f>
              <c:strCache>
                <c:ptCount val="5"/>
                <c:pt idx="0">
                  <c:v>Effluent</c:v>
                </c:pt>
                <c:pt idx="1">
                  <c:v>Brackish</c:v>
                </c:pt>
                <c:pt idx="2">
                  <c:v>Desalinated Sea</c:v>
                </c:pt>
                <c:pt idx="3">
                  <c:v>Desalinated Brackish</c:v>
                </c:pt>
                <c:pt idx="4">
                  <c:v>Natural Potable</c:v>
                </c:pt>
              </c:strCache>
            </c:strRef>
          </c:cat>
          <c:val>
            <c:numRef>
              <c:f>'Plots PPT'!$CD$37:$CD$41</c:f>
              <c:numCache>
                <c:formatCode>0.0</c:formatCode>
                <c:ptCount val="5"/>
                <c:pt idx="0">
                  <c:v>26.053832681766529</c:v>
                </c:pt>
                <c:pt idx="1">
                  <c:v>3.6419478336409785</c:v>
                </c:pt>
                <c:pt idx="2">
                  <c:v>39.782755479184537</c:v>
                </c:pt>
                <c:pt idx="3">
                  <c:v>1.960094551828186</c:v>
                </c:pt>
                <c:pt idx="4">
                  <c:v>28.561369453579772</c:v>
                </c:pt>
              </c:numCache>
            </c:numRef>
          </c:val>
          <c:extLst>
            <c:ext xmlns:c16="http://schemas.microsoft.com/office/drawing/2014/chart" uri="{C3380CC4-5D6E-409C-BE32-E72D297353CC}">
              <c16:uniqueId val="{00000005-4803-4DE7-A3D9-B6CBC0052043}"/>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גיליון1!$B$1</c:f>
              <c:strCache>
                <c:ptCount val="1"/>
                <c:pt idx="0">
                  <c:v>סידרה 1</c:v>
                </c:pt>
              </c:strCache>
            </c:strRef>
          </c:tx>
          <c:spPr>
            <a:solidFill>
              <a:schemeClr val="bg1">
                <a:lumMod val="65000"/>
              </a:schemeClr>
            </a:solidFill>
            <a:ln>
              <a:noFill/>
            </a:ln>
            <a:effectLst/>
          </c:spPr>
          <c:invertIfNegative val="0"/>
          <c:dPt>
            <c:idx val="25"/>
            <c:invertIfNegative val="0"/>
            <c:bubble3D val="0"/>
            <c:spPr>
              <a:solidFill>
                <a:schemeClr val="accent5"/>
              </a:solidFill>
              <a:ln>
                <a:noFill/>
              </a:ln>
              <a:effectLst/>
            </c:spPr>
            <c:extLst>
              <c:ext xmlns:c16="http://schemas.microsoft.com/office/drawing/2014/chart" uri="{C3380CC4-5D6E-409C-BE32-E72D297353CC}">
                <c16:uniqueId val="{00000001-7256-4C82-8ACC-54D319971377}"/>
              </c:ext>
            </c:extLst>
          </c:dPt>
          <c:dLbls>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56-4C82-8ACC-54D31997137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גיליון1!$A$2:$A$34</c:f>
              <c:strCache>
                <c:ptCount val="33"/>
                <c:pt idx="0">
                  <c:v>USA</c:v>
                </c:pt>
                <c:pt idx="1">
                  <c:v>Switzerland</c:v>
                </c:pt>
                <c:pt idx="2">
                  <c:v>Japan</c:v>
                </c:pt>
                <c:pt idx="3">
                  <c:v>Ireland</c:v>
                </c:pt>
                <c:pt idx="4">
                  <c:v>Korea</c:v>
                </c:pt>
                <c:pt idx="5">
                  <c:v>Slovakia</c:v>
                </c:pt>
                <c:pt idx="6">
                  <c:v>Canada</c:v>
                </c:pt>
                <c:pt idx="7">
                  <c:v>Germany</c:v>
                </c:pt>
                <c:pt idx="8">
                  <c:v>Czech Republic</c:v>
                </c:pt>
                <c:pt idx="9">
                  <c:v>Poland</c:v>
                </c:pt>
                <c:pt idx="10">
                  <c:v>Chile</c:v>
                </c:pt>
                <c:pt idx="11">
                  <c:v>Turkey</c:v>
                </c:pt>
                <c:pt idx="12">
                  <c:v>Spain</c:v>
                </c:pt>
                <c:pt idx="13">
                  <c:v>Austria</c:v>
                </c:pt>
                <c:pt idx="14">
                  <c:v>Luxemburg</c:v>
                </c:pt>
                <c:pt idx="15">
                  <c:v>The Netherlands</c:v>
                </c:pt>
                <c:pt idx="16">
                  <c:v>Norway</c:v>
                </c:pt>
                <c:pt idx="17">
                  <c:v>Sweden</c:v>
                </c:pt>
                <c:pt idx="18">
                  <c:v>Latvia</c:v>
                </c:pt>
                <c:pt idx="19">
                  <c:v>Iceland</c:v>
                </c:pt>
                <c:pt idx="20">
                  <c:v>New Zealand</c:v>
                </c:pt>
                <c:pt idx="21">
                  <c:v>Belgium</c:v>
                </c:pt>
                <c:pt idx="22">
                  <c:v>Italy</c:v>
                </c:pt>
                <c:pt idx="23">
                  <c:v>Portugal</c:v>
                </c:pt>
                <c:pt idx="24">
                  <c:v>UK</c:v>
                </c:pt>
                <c:pt idx="25">
                  <c:v>Israel</c:v>
                </c:pt>
                <c:pt idx="26">
                  <c:v>France</c:v>
                </c:pt>
                <c:pt idx="27">
                  <c:v>Estonia</c:v>
                </c:pt>
                <c:pt idx="28">
                  <c:v>Slovenia</c:v>
                </c:pt>
                <c:pt idx="29">
                  <c:v>Finland</c:v>
                </c:pt>
                <c:pt idx="30">
                  <c:v>Denmark</c:v>
                </c:pt>
                <c:pt idx="31">
                  <c:v>Hungary</c:v>
                </c:pt>
                <c:pt idx="32">
                  <c:v>Greece</c:v>
                </c:pt>
              </c:strCache>
            </c:strRef>
          </c:cat>
          <c:val>
            <c:numRef>
              <c:f>גיליון1!$B$2:$B$34</c:f>
              <c:numCache>
                <c:formatCode>General</c:formatCode>
                <c:ptCount val="33"/>
                <c:pt idx="0">
                  <c:v>7.0729420000000003</c:v>
                </c:pt>
                <c:pt idx="1">
                  <c:v>7.9139579999999992</c:v>
                </c:pt>
                <c:pt idx="2">
                  <c:v>8.7154659999999993</c:v>
                </c:pt>
                <c:pt idx="3">
                  <c:v>8.8184419999999992</c:v>
                </c:pt>
                <c:pt idx="4">
                  <c:v>10.444292000000001</c:v>
                </c:pt>
                <c:pt idx="5">
                  <c:v>11.132833000000002</c:v>
                </c:pt>
                <c:pt idx="6">
                  <c:v>11.170214999999999</c:v>
                </c:pt>
                <c:pt idx="7">
                  <c:v>11.254146</c:v>
                </c:pt>
                <c:pt idx="8">
                  <c:v>11.782036</c:v>
                </c:pt>
                <c:pt idx="9">
                  <c:v>12.053668</c:v>
                </c:pt>
                <c:pt idx="10">
                  <c:v>12.158044</c:v>
                </c:pt>
                <c:pt idx="11">
                  <c:v>12.333273</c:v>
                </c:pt>
                <c:pt idx="12">
                  <c:v>12.361839999999999</c:v>
                </c:pt>
                <c:pt idx="13">
                  <c:v>12.56283</c:v>
                </c:pt>
                <c:pt idx="14">
                  <c:v>12.59352</c:v>
                </c:pt>
                <c:pt idx="15">
                  <c:v>13.036671</c:v>
                </c:pt>
                <c:pt idx="16">
                  <c:v>13.378745</c:v>
                </c:pt>
                <c:pt idx="17">
                  <c:v>13.487759</c:v>
                </c:pt>
                <c:pt idx="18">
                  <c:v>13.659675</c:v>
                </c:pt>
                <c:pt idx="19">
                  <c:v>13.99999</c:v>
                </c:pt>
                <c:pt idx="20">
                  <c:v>14.241810000000001</c:v>
                </c:pt>
                <c:pt idx="21">
                  <c:v>14.359183999999999</c:v>
                </c:pt>
                <c:pt idx="22">
                  <c:v>14.838336000000002</c:v>
                </c:pt>
                <c:pt idx="23">
                  <c:v>14.875275</c:v>
                </c:pt>
                <c:pt idx="24">
                  <c:v>14.895519</c:v>
                </c:pt>
                <c:pt idx="25">
                  <c:v>15.068996</c:v>
                </c:pt>
                <c:pt idx="26">
                  <c:v>15.171068</c:v>
                </c:pt>
                <c:pt idx="27">
                  <c:v>15.179074</c:v>
                </c:pt>
                <c:pt idx="28">
                  <c:v>15.216134</c:v>
                </c:pt>
                <c:pt idx="29">
                  <c:v>15.922362</c:v>
                </c:pt>
                <c:pt idx="30">
                  <c:v>16.711791999999999</c:v>
                </c:pt>
                <c:pt idx="31">
                  <c:v>17.818301999999999</c:v>
                </c:pt>
                <c:pt idx="32">
                  <c:v>18.351465999999999</c:v>
                </c:pt>
              </c:numCache>
            </c:numRef>
          </c:val>
          <c:extLst>
            <c:ext xmlns:c16="http://schemas.microsoft.com/office/drawing/2014/chart" uri="{C3380CC4-5D6E-409C-BE32-E72D297353CC}">
              <c16:uniqueId val="{00000000-7256-4C82-8ACC-54D319971377}"/>
            </c:ext>
          </c:extLst>
        </c:ser>
        <c:dLbls>
          <c:showLegendKey val="0"/>
          <c:showVal val="0"/>
          <c:showCatName val="0"/>
          <c:showSerName val="0"/>
          <c:showPercent val="0"/>
          <c:showBubbleSize val="0"/>
        </c:dLbls>
        <c:gapWidth val="78"/>
        <c:axId val="-561334880"/>
        <c:axId val="-626773488"/>
      </c:barChart>
      <c:catAx>
        <c:axId val="-561334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6773488"/>
        <c:crosses val="autoZero"/>
        <c:auto val="1"/>
        <c:lblAlgn val="ctr"/>
        <c:lblOffset val="100"/>
        <c:tickLblSkip val="1"/>
        <c:noMultiLvlLbl val="0"/>
      </c:catAx>
      <c:valAx>
        <c:axId val="-6267734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1334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גיליון1!$B$1</c:f>
              <c:strCache>
                <c:ptCount val="1"/>
                <c:pt idx="0">
                  <c:v>מכירות</c:v>
                </c:pt>
              </c:strCache>
            </c:strRef>
          </c:tx>
          <c:dPt>
            <c:idx val="0"/>
            <c:bubble3D val="0"/>
            <c:spPr>
              <a:solidFill>
                <a:srgbClr val="7030A0"/>
              </a:solidFill>
              <a:ln w="19050">
                <a:solidFill>
                  <a:schemeClr val="lt1"/>
                </a:solidFill>
              </a:ln>
              <a:effectLst/>
            </c:spPr>
            <c:extLst>
              <c:ext xmlns:c16="http://schemas.microsoft.com/office/drawing/2014/chart" uri="{C3380CC4-5D6E-409C-BE32-E72D297353CC}">
                <c16:uniqueId val="{00000001-99C8-4A23-8ECB-A32412EA58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9C8-4A23-8ECB-A32412EA58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9C8-4A23-8ECB-A32412EA58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9C8-4A23-8ECB-A32412EA58EE}"/>
              </c:ext>
            </c:extLst>
          </c:dPt>
          <c:dPt>
            <c:idx val="4"/>
            <c:bubble3D val="0"/>
            <c:explosion val="17"/>
            <c:spPr>
              <a:solidFill>
                <a:schemeClr val="accent5"/>
              </a:solidFill>
              <a:ln w="19050">
                <a:solidFill>
                  <a:schemeClr val="lt1"/>
                </a:solidFill>
              </a:ln>
              <a:effectLst/>
            </c:spPr>
            <c:extLst>
              <c:ext xmlns:c16="http://schemas.microsoft.com/office/drawing/2014/chart" uri="{C3380CC4-5D6E-409C-BE32-E72D297353CC}">
                <c16:uniqueId val="{00000003-A7C1-42C5-97DA-92652BDD69A4}"/>
              </c:ext>
            </c:extLst>
          </c:dPt>
          <c:dPt>
            <c:idx val="5"/>
            <c:bubble3D val="0"/>
            <c:explosion val="18"/>
            <c:spPr>
              <a:solidFill>
                <a:schemeClr val="accent6"/>
              </a:solidFill>
              <a:ln w="19050">
                <a:solidFill>
                  <a:schemeClr val="lt1"/>
                </a:solidFill>
              </a:ln>
              <a:effectLst/>
            </c:spPr>
            <c:extLst>
              <c:ext xmlns:c16="http://schemas.microsoft.com/office/drawing/2014/chart" uri="{C3380CC4-5D6E-409C-BE32-E72D297353CC}">
                <c16:uniqueId val="{00000002-A7C1-42C5-97DA-92652BDD69A4}"/>
              </c:ext>
            </c:extLst>
          </c:dPt>
          <c:dLbls>
            <c:dLbl>
              <c:idx val="5"/>
              <c:layout>
                <c:manualLayout>
                  <c:x val="7.8386170495472786E-3"/>
                  <c:y val="1.55667923372391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C1-42C5-97DA-92652BDD69A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גיליון1!$A$2:$A$7</c:f>
              <c:strCache>
                <c:ptCount val="6"/>
                <c:pt idx="0">
                  <c:v>10</c:v>
                </c:pt>
                <c:pt idx="1">
                  <c:v>14</c:v>
                </c:pt>
                <c:pt idx="2">
                  <c:v>21</c:v>
                </c:pt>
                <c:pt idx="3">
                  <c:v>31</c:v>
                </c:pt>
                <c:pt idx="4">
                  <c:v>34</c:v>
                </c:pt>
                <c:pt idx="5">
                  <c:v>48 and Above</c:v>
                </c:pt>
              </c:strCache>
            </c:strRef>
          </c:cat>
          <c:val>
            <c:numRef>
              <c:f>גיליון1!$B$2:$B$7</c:f>
              <c:numCache>
                <c:formatCode>General</c:formatCode>
                <c:ptCount val="6"/>
                <c:pt idx="0">
                  <c:v>46</c:v>
                </c:pt>
                <c:pt idx="1">
                  <c:v>15.9</c:v>
                </c:pt>
                <c:pt idx="2">
                  <c:v>17.2</c:v>
                </c:pt>
                <c:pt idx="3">
                  <c:v>8.3000000000000007</c:v>
                </c:pt>
                <c:pt idx="4">
                  <c:v>9.9</c:v>
                </c:pt>
                <c:pt idx="5">
                  <c:v>1.8</c:v>
                </c:pt>
              </c:numCache>
            </c:numRef>
          </c:val>
          <c:extLst>
            <c:ext xmlns:c16="http://schemas.microsoft.com/office/drawing/2014/chart" uri="{C3380CC4-5D6E-409C-BE32-E72D297353CC}">
              <c16:uniqueId val="{00000000-A7C1-42C5-97DA-92652BDD69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גיליון1!$B$1</c:f>
              <c:strCache>
                <c:ptCount val="1"/>
                <c:pt idx="0">
                  <c:v>מכירות</c:v>
                </c:pt>
              </c:strCache>
            </c:strRef>
          </c:tx>
          <c:dPt>
            <c:idx val="0"/>
            <c:bubble3D val="0"/>
            <c:spPr>
              <a:solidFill>
                <a:srgbClr val="7030A0"/>
              </a:solidFill>
              <a:ln w="19050">
                <a:solidFill>
                  <a:schemeClr val="lt1"/>
                </a:solidFill>
              </a:ln>
              <a:effectLst/>
            </c:spPr>
            <c:extLst>
              <c:ext xmlns:c16="http://schemas.microsoft.com/office/drawing/2014/chart" uri="{C3380CC4-5D6E-409C-BE32-E72D297353CC}">
                <c16:uniqueId val="{00000001-C539-469A-8A47-C566FFF3C8D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539-469A-8A47-C566FFF3C8D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539-469A-8A47-C566FFF3C8D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539-469A-8A47-C566FFF3C8DD}"/>
              </c:ext>
            </c:extLst>
          </c:dPt>
          <c:dPt>
            <c:idx val="4"/>
            <c:bubble3D val="0"/>
            <c:explosion val="8"/>
            <c:spPr>
              <a:solidFill>
                <a:schemeClr val="accent5"/>
              </a:solidFill>
              <a:ln w="19050">
                <a:solidFill>
                  <a:schemeClr val="lt1"/>
                </a:solidFill>
              </a:ln>
              <a:effectLst/>
            </c:spPr>
            <c:extLst>
              <c:ext xmlns:c16="http://schemas.microsoft.com/office/drawing/2014/chart" uri="{C3380CC4-5D6E-409C-BE32-E72D297353CC}">
                <c16:uniqueId val="{00000009-C539-469A-8A47-C566FFF3C8DD}"/>
              </c:ext>
            </c:extLst>
          </c:dPt>
          <c:dPt>
            <c:idx val="5"/>
            <c:bubble3D val="0"/>
            <c:explosion val="14"/>
            <c:spPr>
              <a:solidFill>
                <a:schemeClr val="accent6"/>
              </a:solidFill>
              <a:ln w="19050">
                <a:solidFill>
                  <a:schemeClr val="lt1"/>
                </a:solidFill>
              </a:ln>
              <a:effectLst/>
            </c:spPr>
            <c:extLst>
              <c:ext xmlns:c16="http://schemas.microsoft.com/office/drawing/2014/chart" uri="{C3380CC4-5D6E-409C-BE32-E72D297353CC}">
                <c16:uniqueId val="{0000000B-C539-469A-8A47-C566FFF3C8D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גיליון1!$A$2:$A$7</c:f>
              <c:strCache>
                <c:ptCount val="6"/>
                <c:pt idx="0">
                  <c:v>10</c:v>
                </c:pt>
                <c:pt idx="1">
                  <c:v>14</c:v>
                </c:pt>
                <c:pt idx="2">
                  <c:v>21</c:v>
                </c:pt>
                <c:pt idx="3">
                  <c:v>31</c:v>
                </c:pt>
                <c:pt idx="4">
                  <c:v>34</c:v>
                </c:pt>
                <c:pt idx="5">
                  <c:v>48 and Above</c:v>
                </c:pt>
              </c:strCache>
            </c:strRef>
          </c:cat>
          <c:val>
            <c:numRef>
              <c:f>גיליון1!$B$2:$B$7</c:f>
              <c:numCache>
                <c:formatCode>General</c:formatCode>
                <c:ptCount val="6"/>
                <c:pt idx="0">
                  <c:v>2.2999999999999998</c:v>
                </c:pt>
                <c:pt idx="1">
                  <c:v>3.7</c:v>
                </c:pt>
                <c:pt idx="2">
                  <c:v>10.6</c:v>
                </c:pt>
                <c:pt idx="3">
                  <c:v>12.2</c:v>
                </c:pt>
                <c:pt idx="4">
                  <c:v>35.299999999999997</c:v>
                </c:pt>
                <c:pt idx="5">
                  <c:v>35.799999999999997</c:v>
                </c:pt>
              </c:numCache>
            </c:numRef>
          </c:val>
          <c:extLst>
            <c:ext xmlns:c16="http://schemas.microsoft.com/office/drawing/2014/chart" uri="{C3380CC4-5D6E-409C-BE32-E72D297353CC}">
              <c16:uniqueId val="{0000000C-C539-469A-8A47-C566FFF3C8D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גיליון1!$B$1</c:f>
              <c:strCache>
                <c:ptCount val="1"/>
                <c:pt idx="0">
                  <c:v>מכירות</c:v>
                </c:pt>
              </c:strCache>
            </c:strRef>
          </c:tx>
          <c:dPt>
            <c:idx val="0"/>
            <c:bubble3D val="0"/>
            <c:spPr>
              <a:solidFill>
                <a:srgbClr val="7030A0"/>
              </a:solidFill>
              <a:ln w="19050">
                <a:solidFill>
                  <a:schemeClr val="lt1"/>
                </a:solidFill>
              </a:ln>
              <a:effectLst/>
            </c:spPr>
            <c:extLst>
              <c:ext xmlns:c16="http://schemas.microsoft.com/office/drawing/2014/chart" uri="{C3380CC4-5D6E-409C-BE32-E72D297353CC}">
                <c16:uniqueId val="{00000001-C539-469A-8A47-C566FFF3C8D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539-469A-8A47-C566FFF3C8D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539-469A-8A47-C566FFF3C8D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539-469A-8A47-C566FFF3C8D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539-469A-8A47-C566FFF3C8D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539-469A-8A47-C566FFF3C8D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F17-4BDF-ABED-1499165C5922}"/>
              </c:ext>
            </c:extLst>
          </c:dPt>
          <c:dPt>
            <c:idx val="7"/>
            <c:bubble3D val="0"/>
            <c:spPr>
              <a:solidFill>
                <a:schemeClr val="accent2"/>
              </a:solidFill>
              <a:ln w="19050">
                <a:solidFill>
                  <a:schemeClr val="lt1"/>
                </a:solidFill>
              </a:ln>
              <a:effectLst/>
            </c:spPr>
            <c:extLst>
              <c:ext xmlns:c16="http://schemas.microsoft.com/office/drawing/2014/chart" uri="{C3380CC4-5D6E-409C-BE32-E72D297353CC}">
                <c16:uniqueId val="{0000000F-3F17-4BDF-ABED-1499165C592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0-1534-4A1D-A85C-809CF8148649}"/>
              </c:ext>
            </c:extLst>
          </c:dPt>
          <c:dPt>
            <c:idx val="9"/>
            <c:bubble3D val="0"/>
            <c:spPr>
              <a:solidFill>
                <a:srgbClr val="00B0F0"/>
              </a:solidFill>
              <a:ln w="19050">
                <a:solidFill>
                  <a:schemeClr val="lt1"/>
                </a:solidFill>
              </a:ln>
              <a:effectLst/>
            </c:spPr>
            <c:extLst>
              <c:ext xmlns:c16="http://schemas.microsoft.com/office/drawing/2014/chart" uri="{C3380CC4-5D6E-409C-BE32-E72D297353CC}">
                <c16:uniqueId val="{00000001-1534-4A1D-A85C-809CF8148649}"/>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C539-469A-8A47-C566FFF3C8D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גיליון1!$A$2:$A$11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גיליון1!$B$2:$B$11</c:f>
              <c:numCache>
                <c:formatCode>General</c:formatCode>
                <c:ptCount val="10"/>
                <c:pt idx="0">
                  <c:v>0.1</c:v>
                </c:pt>
                <c:pt idx="1">
                  <c:v>0.3</c:v>
                </c:pt>
                <c:pt idx="2">
                  <c:v>0.5</c:v>
                </c:pt>
                <c:pt idx="3">
                  <c:v>0.7</c:v>
                </c:pt>
                <c:pt idx="4">
                  <c:v>1.2</c:v>
                </c:pt>
                <c:pt idx="5">
                  <c:v>2.4</c:v>
                </c:pt>
                <c:pt idx="6">
                  <c:v>4.3</c:v>
                </c:pt>
                <c:pt idx="7">
                  <c:v>7.9</c:v>
                </c:pt>
                <c:pt idx="8">
                  <c:v>17.2</c:v>
                </c:pt>
                <c:pt idx="9">
                  <c:v>65.3</c:v>
                </c:pt>
              </c:numCache>
            </c:numRef>
          </c:val>
          <c:extLst>
            <c:ext xmlns:c16="http://schemas.microsoft.com/office/drawing/2014/chart" uri="{C3380CC4-5D6E-409C-BE32-E72D297353CC}">
              <c16:uniqueId val="{0000000C-C539-469A-8A47-C566FFF3C8D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גיליון1!$C$1</c:f>
              <c:strCache>
                <c:ptCount val="1"/>
                <c:pt idx="0">
                  <c:v>הוצאות ביטחון</c:v>
                </c:pt>
              </c:strCache>
            </c:strRef>
          </c:tx>
          <c:spPr>
            <a:solidFill>
              <a:schemeClr val="bg1">
                <a:lumMod val="75000"/>
              </a:schemeClr>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4-0E0E-4CCD-96A7-A73E32F13542}"/>
              </c:ext>
            </c:extLst>
          </c:dPt>
          <c:cat>
            <c:strRef>
              <c:f>גיליון1!$A$2:$A$33</c:f>
              <c:strCache>
                <c:ptCount val="32"/>
                <c:pt idx="0">
                  <c:v>Israel</c:v>
                </c:pt>
                <c:pt idx="1">
                  <c:v>USA</c:v>
                </c:pt>
                <c:pt idx="2">
                  <c:v>Greece</c:v>
                </c:pt>
                <c:pt idx="3">
                  <c:v>Portugal</c:v>
                </c:pt>
                <c:pt idx="4">
                  <c:v>Italy</c:v>
                </c:pt>
                <c:pt idx="5">
                  <c:v>UK</c:v>
                </c:pt>
                <c:pt idx="6">
                  <c:v>France</c:v>
                </c:pt>
                <c:pt idx="7">
                  <c:v>Hungary</c:v>
                </c:pt>
                <c:pt idx="8">
                  <c:v>Spain</c:v>
                </c:pt>
                <c:pt idx="9">
                  <c:v>Poland</c:v>
                </c:pt>
                <c:pt idx="10">
                  <c:v>Iceland</c:v>
                </c:pt>
                <c:pt idx="11">
                  <c:v>Slovenia</c:v>
                </c:pt>
                <c:pt idx="12">
                  <c:v>Belgium</c:v>
                </c:pt>
                <c:pt idx="13">
                  <c:v>OECD</c:v>
                </c:pt>
                <c:pt idx="14">
                  <c:v>Slovakia</c:v>
                </c:pt>
                <c:pt idx="15">
                  <c:v>Australia</c:v>
                </c:pt>
                <c:pt idx="16">
                  <c:v>Ireland</c:v>
                </c:pt>
                <c:pt idx="17">
                  <c:v>Austria</c:v>
                </c:pt>
                <c:pt idx="18">
                  <c:v>Korea</c:v>
                </c:pt>
                <c:pt idx="19">
                  <c:v>Estonia</c:v>
                </c:pt>
                <c:pt idx="20">
                  <c:v>The Netherlands</c:v>
                </c:pt>
                <c:pt idx="21">
                  <c:v>Germany</c:v>
                </c:pt>
                <c:pt idx="22">
                  <c:v>New Zealand</c:v>
                </c:pt>
                <c:pt idx="23">
                  <c:v>Czech Republic</c:v>
                </c:pt>
                <c:pt idx="24">
                  <c:v>Finland</c:v>
                </c:pt>
                <c:pt idx="25">
                  <c:v>Canada</c:v>
                </c:pt>
                <c:pt idx="26">
                  <c:v>Denmark</c:v>
                </c:pt>
                <c:pt idx="27">
                  <c:v>Japan</c:v>
                </c:pt>
                <c:pt idx="28">
                  <c:v>Sweden</c:v>
                </c:pt>
                <c:pt idx="29">
                  <c:v>Switzerland</c:v>
                </c:pt>
                <c:pt idx="30">
                  <c:v>Luxemburg</c:v>
                </c:pt>
                <c:pt idx="31">
                  <c:v>Norway</c:v>
                </c:pt>
              </c:strCache>
            </c:strRef>
          </c:cat>
          <c:val>
            <c:numRef>
              <c:f>גיליון1!$C$2:$C$33</c:f>
              <c:numCache>
                <c:formatCode>General</c:formatCode>
                <c:ptCount val="32"/>
                <c:pt idx="0">
                  <c:v>5.6000000000000005</c:v>
                </c:pt>
                <c:pt idx="1">
                  <c:v>3.1492215759014779</c:v>
                </c:pt>
                <c:pt idx="2">
                  <c:v>2.5061571839327357</c:v>
                </c:pt>
                <c:pt idx="3">
                  <c:v>1.7336432495424901</c:v>
                </c:pt>
                <c:pt idx="4">
                  <c:v>1.5223126463854704</c:v>
                </c:pt>
                <c:pt idx="5">
                  <c:v>1.8348367707231805</c:v>
                </c:pt>
                <c:pt idx="6">
                  <c:v>2.2552286208985399</c:v>
                </c:pt>
                <c:pt idx="7">
                  <c:v>1.0549269310007316</c:v>
                </c:pt>
                <c:pt idx="8">
                  <c:v>1.242562307214188</c:v>
                </c:pt>
                <c:pt idx="9">
                  <c:v>1.9567856250946745</c:v>
                </c:pt>
                <c:pt idx="10">
                  <c:v>0</c:v>
                </c:pt>
                <c:pt idx="11">
                  <c:v>0.99821366912362719</c:v>
                </c:pt>
                <c:pt idx="12">
                  <c:v>0.90948509374752518</c:v>
                </c:pt>
                <c:pt idx="13">
                  <c:v>1.467800548307916</c:v>
                </c:pt>
                <c:pt idx="14">
                  <c:v>1.1886585700065193</c:v>
                </c:pt>
                <c:pt idx="15">
                  <c:v>1.9892926317847022</c:v>
                </c:pt>
                <c:pt idx="16">
                  <c:v>0.35678058952184327</c:v>
                </c:pt>
                <c:pt idx="17">
                  <c:v>0.72935523245081102</c:v>
                </c:pt>
                <c:pt idx="18">
                  <c:v>2.5548975992412073</c:v>
                </c:pt>
                <c:pt idx="19">
                  <c:v>2.0983031971629957</c:v>
                </c:pt>
                <c:pt idx="20">
                  <c:v>1.2250721214019662</c:v>
                </c:pt>
                <c:pt idx="21">
                  <c:v>1.2201358705554708</c:v>
                </c:pt>
                <c:pt idx="22">
                  <c:v>1.1584442249668747</c:v>
                </c:pt>
                <c:pt idx="23">
                  <c:v>1.0517669123558937</c:v>
                </c:pt>
                <c:pt idx="24">
                  <c:v>1.4377584242956958</c:v>
                </c:pt>
                <c:pt idx="25">
                  <c:v>1.253960037702321</c:v>
                </c:pt>
                <c:pt idx="26">
                  <c:v>1.1743563530404992</c:v>
                </c:pt>
                <c:pt idx="27">
                  <c:v>0.93496001378115445</c:v>
                </c:pt>
                <c:pt idx="28">
                  <c:v>1.0252538976416037</c:v>
                </c:pt>
                <c:pt idx="29">
                  <c:v>0.68363021288655701</c:v>
                </c:pt>
                <c:pt idx="30">
                  <c:v>0.50605773297293244</c:v>
                </c:pt>
                <c:pt idx="31">
                  <c:v>1.6433759131209207</c:v>
                </c:pt>
              </c:numCache>
            </c:numRef>
          </c:val>
          <c:extLst>
            <c:ext xmlns:c16="http://schemas.microsoft.com/office/drawing/2014/chart" uri="{C3380CC4-5D6E-409C-BE32-E72D297353CC}">
              <c16:uniqueId val="{00000001-0E0E-4CCD-96A7-A73E32F13542}"/>
            </c:ext>
          </c:extLst>
        </c:ser>
        <c:ser>
          <c:idx val="0"/>
          <c:order val="1"/>
          <c:tx>
            <c:strRef>
              <c:f>גיליון1!$B$1</c:f>
              <c:strCache>
                <c:ptCount val="1"/>
                <c:pt idx="0">
                  <c:v>הוצאות ריבית</c:v>
                </c:pt>
              </c:strCache>
            </c:strRef>
          </c:tx>
          <c:spPr>
            <a:solidFill>
              <a:srgbClr val="11AF89"/>
            </a:solidFill>
            <a:ln>
              <a:noFill/>
            </a:ln>
            <a:effectLst/>
          </c:spPr>
          <c:invertIfNegative val="0"/>
          <c:cat>
            <c:strRef>
              <c:f>גיליון1!$A$2:$A$33</c:f>
              <c:strCache>
                <c:ptCount val="32"/>
                <c:pt idx="0">
                  <c:v>Israel</c:v>
                </c:pt>
                <c:pt idx="1">
                  <c:v>USA</c:v>
                </c:pt>
                <c:pt idx="2">
                  <c:v>Greece</c:v>
                </c:pt>
                <c:pt idx="3">
                  <c:v>Portugal</c:v>
                </c:pt>
                <c:pt idx="4">
                  <c:v>Italy</c:v>
                </c:pt>
                <c:pt idx="5">
                  <c:v>UK</c:v>
                </c:pt>
                <c:pt idx="6">
                  <c:v>France</c:v>
                </c:pt>
                <c:pt idx="7">
                  <c:v>Hungary</c:v>
                </c:pt>
                <c:pt idx="8">
                  <c:v>Spain</c:v>
                </c:pt>
                <c:pt idx="9">
                  <c:v>Poland</c:v>
                </c:pt>
                <c:pt idx="10">
                  <c:v>Iceland</c:v>
                </c:pt>
                <c:pt idx="11">
                  <c:v>Slovenia</c:v>
                </c:pt>
                <c:pt idx="12">
                  <c:v>Belgium</c:v>
                </c:pt>
                <c:pt idx="13">
                  <c:v>OECD</c:v>
                </c:pt>
                <c:pt idx="14">
                  <c:v>Slovakia</c:v>
                </c:pt>
                <c:pt idx="15">
                  <c:v>Australia</c:v>
                </c:pt>
                <c:pt idx="16">
                  <c:v>Ireland</c:v>
                </c:pt>
                <c:pt idx="17">
                  <c:v>Austria</c:v>
                </c:pt>
                <c:pt idx="18">
                  <c:v>Korea</c:v>
                </c:pt>
                <c:pt idx="19">
                  <c:v>Estonia</c:v>
                </c:pt>
                <c:pt idx="20">
                  <c:v>The Netherlands</c:v>
                </c:pt>
                <c:pt idx="21">
                  <c:v>Germany</c:v>
                </c:pt>
                <c:pt idx="22">
                  <c:v>New Zealand</c:v>
                </c:pt>
                <c:pt idx="23">
                  <c:v>Czech Republic</c:v>
                </c:pt>
                <c:pt idx="24">
                  <c:v>Finland</c:v>
                </c:pt>
                <c:pt idx="25">
                  <c:v>Canada</c:v>
                </c:pt>
                <c:pt idx="26">
                  <c:v>Denmark</c:v>
                </c:pt>
                <c:pt idx="27">
                  <c:v>Japan</c:v>
                </c:pt>
                <c:pt idx="28">
                  <c:v>Sweden</c:v>
                </c:pt>
                <c:pt idx="29">
                  <c:v>Switzerland</c:v>
                </c:pt>
                <c:pt idx="30">
                  <c:v>Luxemburg</c:v>
                </c:pt>
                <c:pt idx="31">
                  <c:v>Norway</c:v>
                </c:pt>
              </c:strCache>
            </c:strRef>
          </c:cat>
          <c:val>
            <c:numRef>
              <c:f>גיליון1!$B$2:$B$33</c:f>
              <c:numCache>
                <c:formatCode>General</c:formatCode>
                <c:ptCount val="32"/>
                <c:pt idx="0">
                  <c:v>2.4686089325738578</c:v>
                </c:pt>
                <c:pt idx="1">
                  <c:v>2.9390290539936492</c:v>
                </c:pt>
                <c:pt idx="2">
                  <c:v>2.9639049736744458</c:v>
                </c:pt>
                <c:pt idx="3">
                  <c:v>3.7048011243384318</c:v>
                </c:pt>
                <c:pt idx="4">
                  <c:v>3.6488122233318609</c:v>
                </c:pt>
                <c:pt idx="5">
                  <c:v>2.3921815356096459</c:v>
                </c:pt>
                <c:pt idx="6">
                  <c:v>1.6486776962200269</c:v>
                </c:pt>
                <c:pt idx="7">
                  <c:v>2.7582521307095331</c:v>
                </c:pt>
                <c:pt idx="8">
                  <c:v>2.3430343175251922</c:v>
                </c:pt>
                <c:pt idx="9">
                  <c:v>1.425119282539445</c:v>
                </c:pt>
                <c:pt idx="10">
                  <c:v>3.2387345878080178</c:v>
                </c:pt>
                <c:pt idx="11">
                  <c:v>2.1285437892797021</c:v>
                </c:pt>
                <c:pt idx="12">
                  <c:v>2.1736813333851792</c:v>
                </c:pt>
                <c:pt idx="13">
                  <c:v>1.2378257140473301</c:v>
                </c:pt>
                <c:pt idx="14">
                  <c:v>1.172818436416547</c:v>
                </c:pt>
                <c:pt idx="15">
                  <c:v>0.32057909915438731</c:v>
                </c:pt>
                <c:pt idx="16">
                  <c:v>1.9188626017336241</c:v>
                </c:pt>
                <c:pt idx="17">
                  <c:v>1.4517704521200889</c:v>
                </c:pt>
                <c:pt idx="18">
                  <c:v>-0.46399138695508579</c:v>
                </c:pt>
                <c:pt idx="19">
                  <c:v>-4.7411298516954997E-2</c:v>
                </c:pt>
                <c:pt idx="20">
                  <c:v>0.738601972877031</c:v>
                </c:pt>
                <c:pt idx="21">
                  <c:v>0.7390891158201125</c:v>
                </c:pt>
                <c:pt idx="22">
                  <c:v>0.63353595551034425</c:v>
                </c:pt>
                <c:pt idx="23">
                  <c:v>0.64473586216555945</c:v>
                </c:pt>
                <c:pt idx="24">
                  <c:v>0.25277153926682838</c:v>
                </c:pt>
                <c:pt idx="25">
                  <c:v>0.36373895667542588</c:v>
                </c:pt>
                <c:pt idx="26">
                  <c:v>0.40119435269766612</c:v>
                </c:pt>
                <c:pt idx="27">
                  <c:v>0.36973546715140199</c:v>
                </c:pt>
                <c:pt idx="28">
                  <c:v>-0.16201305400797139</c:v>
                </c:pt>
                <c:pt idx="29">
                  <c:v>0.1502720532635817</c:v>
                </c:pt>
                <c:pt idx="30">
                  <c:v>-0.13568199671706019</c:v>
                </c:pt>
                <c:pt idx="31">
                  <c:v>-2.5815662601299501</c:v>
                </c:pt>
              </c:numCache>
            </c:numRef>
          </c:val>
          <c:extLst>
            <c:ext xmlns:c16="http://schemas.microsoft.com/office/drawing/2014/chart" uri="{C3380CC4-5D6E-409C-BE32-E72D297353CC}">
              <c16:uniqueId val="{00000000-0E0E-4CCD-96A7-A73E32F13542}"/>
            </c:ext>
          </c:extLst>
        </c:ser>
        <c:dLbls>
          <c:showLegendKey val="0"/>
          <c:showVal val="0"/>
          <c:showCatName val="0"/>
          <c:showSerName val="0"/>
          <c:showPercent val="0"/>
          <c:showBubbleSize val="0"/>
        </c:dLbls>
        <c:gapWidth val="32"/>
        <c:overlap val="100"/>
        <c:axId val="-626772944"/>
        <c:axId val="-556759888"/>
      </c:barChart>
      <c:catAx>
        <c:axId val="-6267729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556759888"/>
        <c:crosses val="autoZero"/>
        <c:auto val="1"/>
        <c:lblAlgn val="ctr"/>
        <c:lblOffset val="100"/>
        <c:noMultiLvlLbl val="0"/>
      </c:catAx>
      <c:valAx>
        <c:axId val="-556759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626772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31784171874239E-2"/>
          <c:y val="2.1497210150193666E-2"/>
          <c:w val="0.91034558660408937"/>
          <c:h val="0.65386446067526682"/>
        </c:manualLayout>
      </c:layout>
      <c:barChart>
        <c:barDir val="col"/>
        <c:grouping val="clustered"/>
        <c:varyColors val="0"/>
        <c:ser>
          <c:idx val="0"/>
          <c:order val="0"/>
          <c:spPr>
            <a:solidFill>
              <a:schemeClr val="bg1">
                <a:lumMod val="50000"/>
              </a:schemeClr>
            </a:solidFill>
          </c:spPr>
          <c:invertIfNegative val="0"/>
          <c:dPt>
            <c:idx val="0"/>
            <c:invertIfNegative val="0"/>
            <c:bubble3D val="0"/>
            <c:spPr>
              <a:solidFill>
                <a:schemeClr val="accent1"/>
              </a:solidFill>
            </c:spPr>
            <c:extLst>
              <c:ext xmlns:c16="http://schemas.microsoft.com/office/drawing/2014/chart" uri="{C3380CC4-5D6E-409C-BE32-E72D297353CC}">
                <c16:uniqueId val="{00000001-15DA-439A-BB82-26EF1861A903}"/>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DA-439A-BB82-26EF1861A90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'Share of GDP'!$A$43:$A$65</c:f>
              <c:strCache>
                <c:ptCount val="23"/>
                <c:pt idx="0">
                  <c:v>ישראל</c:v>
                </c:pt>
                <c:pt idx="1">
                  <c:v>רוסיה</c:v>
                </c:pt>
                <c:pt idx="2">
                  <c:v>ארה"ב</c:v>
                </c:pt>
                <c:pt idx="3">
                  <c:v>קוריאה</c:v>
                </c:pt>
                <c:pt idx="4">
                  <c:v>הודו</c:v>
                </c:pt>
                <c:pt idx="5">
                  <c:v>יוון</c:v>
                </c:pt>
                <c:pt idx="6">
                  <c:v>טורקיה</c:v>
                </c:pt>
                <c:pt idx="7">
                  <c:v>בריטניה</c:v>
                </c:pt>
                <c:pt idx="8">
                  <c:v>אוגנדה</c:v>
                </c:pt>
                <c:pt idx="9">
                  <c:v>צרפת</c:v>
                </c:pt>
                <c:pt idx="10">
                  <c:v>פורטוגל</c:v>
                </c:pt>
                <c:pt idx="11">
                  <c:v>סין</c:v>
                </c:pt>
                <c:pt idx="12">
                  <c:v>צילה</c:v>
                </c:pt>
                <c:pt idx="13">
                  <c:v>אורוגאי</c:v>
                </c:pt>
                <c:pt idx="14">
                  <c:v>פולין</c:v>
                </c:pt>
                <c:pt idx="15">
                  <c:v>מצרים</c:v>
                </c:pt>
                <c:pt idx="16">
                  <c:v>אוסטרליה</c:v>
                </c:pt>
                <c:pt idx="17">
                  <c:v>בולגריה</c:v>
                </c:pt>
                <c:pt idx="18">
                  <c:v>קרואטיה</c:v>
                </c:pt>
                <c:pt idx="19">
                  <c:v>איטליה</c:v>
                </c:pt>
                <c:pt idx="20">
                  <c:v>תאילנד</c:v>
                </c:pt>
                <c:pt idx="21">
                  <c:v>דנמרק</c:v>
                </c:pt>
                <c:pt idx="22">
                  <c:v>גרמניה</c:v>
                </c:pt>
              </c:strCache>
            </c:strRef>
          </c:cat>
          <c:val>
            <c:numRef>
              <c:f>'Share of GDP'!$Q$43:$Q$65</c:f>
              <c:numCache>
                <c:formatCode>General</c:formatCode>
                <c:ptCount val="23"/>
                <c:pt idx="0">
                  <c:v>9.6</c:v>
                </c:pt>
                <c:pt idx="1">
                  <c:v>4.0999999999999996</c:v>
                </c:pt>
                <c:pt idx="2">
                  <c:v>3.4</c:v>
                </c:pt>
                <c:pt idx="3">
                  <c:v>2.4</c:v>
                </c:pt>
                <c:pt idx="4">
                  <c:v>2.9</c:v>
                </c:pt>
                <c:pt idx="5">
                  <c:v>3.2</c:v>
                </c:pt>
                <c:pt idx="6">
                  <c:v>3.9</c:v>
                </c:pt>
                <c:pt idx="7">
                  <c:v>2.4</c:v>
                </c:pt>
                <c:pt idx="8">
                  <c:v>2.2999999999999998</c:v>
                </c:pt>
                <c:pt idx="9">
                  <c:v>2.5</c:v>
                </c:pt>
                <c:pt idx="10">
                  <c:v>2</c:v>
                </c:pt>
                <c:pt idx="11">
                  <c:v>2.2000000000000002</c:v>
                </c:pt>
                <c:pt idx="12">
                  <c:v>2.6</c:v>
                </c:pt>
                <c:pt idx="13">
                  <c:v>2.5</c:v>
                </c:pt>
                <c:pt idx="14">
                  <c:v>1.9</c:v>
                </c:pt>
                <c:pt idx="15">
                  <c:v>3.4</c:v>
                </c:pt>
                <c:pt idx="16">
                  <c:v>1.9</c:v>
                </c:pt>
                <c:pt idx="17">
                  <c:v>2.9</c:v>
                </c:pt>
                <c:pt idx="18">
                  <c:v>2.8</c:v>
                </c:pt>
                <c:pt idx="19">
                  <c:v>2</c:v>
                </c:pt>
                <c:pt idx="20" formatCode="0.0">
                  <c:v>1.4289436025391697</c:v>
                </c:pt>
                <c:pt idx="21">
                  <c:v>1.5</c:v>
                </c:pt>
                <c:pt idx="22">
                  <c:v>1.5</c:v>
                </c:pt>
              </c:numCache>
            </c:numRef>
          </c:val>
          <c:extLst>
            <c:ext xmlns:c16="http://schemas.microsoft.com/office/drawing/2014/chart" uri="{C3380CC4-5D6E-409C-BE32-E72D297353CC}">
              <c16:uniqueId val="{00000002-15DA-439A-BB82-26EF1861A903}"/>
            </c:ext>
          </c:extLst>
        </c:ser>
        <c:dLbls>
          <c:showLegendKey val="0"/>
          <c:showVal val="0"/>
          <c:showCatName val="0"/>
          <c:showSerName val="0"/>
          <c:showPercent val="0"/>
          <c:showBubbleSize val="0"/>
        </c:dLbls>
        <c:gapWidth val="75"/>
        <c:axId val="-754177408"/>
        <c:axId val="-754176864"/>
      </c:barChart>
      <c:catAx>
        <c:axId val="-754177408"/>
        <c:scaling>
          <c:orientation val="maxMin"/>
        </c:scaling>
        <c:delete val="0"/>
        <c:axPos val="b"/>
        <c:numFmt formatCode="General" sourceLinked="0"/>
        <c:majorTickMark val="out"/>
        <c:minorTickMark val="none"/>
        <c:tickLblPos val="nextTo"/>
        <c:txPr>
          <a:bodyPr rot="-2700000" vert="horz"/>
          <a:lstStyle/>
          <a:p>
            <a:pPr>
              <a:defRPr sz="1400"/>
            </a:pPr>
            <a:endParaRPr lang="en-US"/>
          </a:p>
        </c:txPr>
        <c:crossAx val="-754176864"/>
        <c:crosses val="autoZero"/>
        <c:auto val="1"/>
        <c:lblAlgn val="ctr"/>
        <c:lblOffset val="100"/>
        <c:noMultiLvlLbl val="0"/>
      </c:catAx>
      <c:valAx>
        <c:axId val="-754176864"/>
        <c:scaling>
          <c:orientation val="minMax"/>
        </c:scaling>
        <c:delete val="0"/>
        <c:axPos val="r"/>
        <c:numFmt formatCode="General" sourceLinked="1"/>
        <c:majorTickMark val="out"/>
        <c:minorTickMark val="none"/>
        <c:tickLblPos val="nextTo"/>
        <c:txPr>
          <a:bodyPr/>
          <a:lstStyle/>
          <a:p>
            <a:pPr>
              <a:defRPr sz="1400"/>
            </a:pPr>
            <a:endParaRPr lang="en-US"/>
          </a:p>
        </c:txPr>
        <c:crossAx val="-754177408"/>
        <c:crosses val="autoZero"/>
        <c:crossBetween val="between"/>
      </c:valAx>
    </c:plotArea>
    <c:plotVisOnly val="1"/>
    <c:dispBlanksAs val="gap"/>
    <c:showDLblsOverMax val="0"/>
  </c:chart>
  <c:txPr>
    <a:bodyPr/>
    <a:lstStyle/>
    <a:p>
      <a:pPr>
        <a:defRPr sz="1800">
          <a:cs typeface="+mn-cs"/>
        </a:defRPr>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סידרה 1</c:v>
                </c:pt>
              </c:strCache>
            </c:strRef>
          </c:tx>
          <c:spPr>
            <a:solidFill>
              <a:schemeClr val="bg1">
                <a:lumMod val="65000"/>
              </a:schemeClr>
            </a:solidFill>
            <a:ln>
              <a:noFill/>
            </a:ln>
            <a:effectLst/>
          </c:spPr>
          <c:invertIfNegative val="0"/>
          <c:dPt>
            <c:idx val="20"/>
            <c:invertIfNegative val="0"/>
            <c:bubble3D val="0"/>
            <c:spPr>
              <a:solidFill>
                <a:srgbClr val="7030A0"/>
              </a:solidFill>
              <a:ln>
                <a:noFill/>
              </a:ln>
              <a:effectLst/>
            </c:spPr>
            <c:extLst>
              <c:ext xmlns:c16="http://schemas.microsoft.com/office/drawing/2014/chart" uri="{C3380CC4-5D6E-409C-BE32-E72D297353CC}">
                <c16:uniqueId val="{00000001-714E-4649-A64D-313ECE603D22}"/>
              </c:ext>
            </c:extLst>
          </c:dPt>
          <c:dPt>
            <c:idx val="35"/>
            <c:invertIfNegative val="0"/>
            <c:bubble3D val="0"/>
            <c:spPr>
              <a:solidFill>
                <a:schemeClr val="accent1"/>
              </a:solidFill>
              <a:ln>
                <a:noFill/>
              </a:ln>
              <a:effectLst/>
            </c:spPr>
            <c:extLst>
              <c:ext xmlns:c16="http://schemas.microsoft.com/office/drawing/2014/chart" uri="{C3380CC4-5D6E-409C-BE32-E72D297353CC}">
                <c16:uniqueId val="{00000003-714E-4649-A64D-313ECE603D22}"/>
              </c:ext>
            </c:extLst>
          </c:dPt>
          <c:dLbls>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4E-4649-A64D-313ECE603D22}"/>
                </c:ext>
              </c:extLst>
            </c:dLbl>
            <c:dLbl>
              <c:idx val="35"/>
              <c:tx>
                <c:rich>
                  <a:bodyPr/>
                  <a:lstStyle/>
                  <a:p>
                    <a:r>
                      <a:rPr lang="en-US" dirty="0"/>
                      <a:t>5.7%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4E-4649-A64D-313ECE603D2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גיליון1!$A$2:$A$37</c:f>
              <c:strCache>
                <c:ptCount val="36"/>
                <c:pt idx="0">
                  <c:v>Iceland</c:v>
                </c:pt>
                <c:pt idx="1">
                  <c:v>Ireland</c:v>
                </c:pt>
                <c:pt idx="2">
                  <c:v>Mexico</c:v>
                </c:pt>
                <c:pt idx="3">
                  <c:v>Luxemburg</c:v>
                </c:pt>
                <c:pt idx="4">
                  <c:v>Switzerland</c:v>
                </c:pt>
                <c:pt idx="5">
                  <c:v>Austria</c:v>
                </c:pt>
                <c:pt idx="6">
                  <c:v>Belgium</c:v>
                </c:pt>
                <c:pt idx="7">
                  <c:v>Japan</c:v>
                </c:pt>
                <c:pt idx="8">
                  <c:v>Slovenia</c:v>
                </c:pt>
                <c:pt idx="9">
                  <c:v>Sweden</c:v>
                </c:pt>
                <c:pt idx="10">
                  <c:v>Czech Republic</c:v>
                </c:pt>
                <c:pt idx="11">
                  <c:v>Hungary</c:v>
                </c:pt>
                <c:pt idx="12">
                  <c:v>New Zealand</c:v>
                </c:pt>
                <c:pt idx="13">
                  <c:v>Denmark</c:v>
                </c:pt>
                <c:pt idx="14">
                  <c:v>Slovakia</c:v>
                </c:pt>
                <c:pt idx="15">
                  <c:v>Germany</c:v>
                </c:pt>
                <c:pt idx="16">
                  <c:v>The Netherlands</c:v>
                </c:pt>
                <c:pt idx="17">
                  <c:v>Spain</c:v>
                </c:pt>
                <c:pt idx="18">
                  <c:v>Canada</c:v>
                </c:pt>
                <c:pt idx="19">
                  <c:v>Finland</c:v>
                </c:pt>
                <c:pt idx="20">
                  <c:v>OECD</c:v>
                </c:pt>
                <c:pt idx="21">
                  <c:v>Italy</c:v>
                </c:pt>
                <c:pt idx="22">
                  <c:v>Norway</c:v>
                </c:pt>
                <c:pt idx="23">
                  <c:v>Latvia</c:v>
                </c:pt>
                <c:pt idx="24">
                  <c:v>Portugal</c:v>
                </c:pt>
                <c:pt idx="25">
                  <c:v>UK</c:v>
                </c:pt>
                <c:pt idx="26">
                  <c:v>Chile</c:v>
                </c:pt>
                <c:pt idx="27">
                  <c:v>Poland</c:v>
                </c:pt>
                <c:pt idx="28">
                  <c:v>Australia</c:v>
                </c:pt>
                <c:pt idx="29">
                  <c:v>Estonia</c:v>
                </c:pt>
                <c:pt idx="30">
                  <c:v>Turkey</c:v>
                </c:pt>
                <c:pt idx="31">
                  <c:v>France</c:v>
                </c:pt>
                <c:pt idx="32">
                  <c:v>Greece</c:v>
                </c:pt>
                <c:pt idx="33">
                  <c:v>Korea</c:v>
                </c:pt>
                <c:pt idx="34">
                  <c:v>USA</c:v>
                </c:pt>
                <c:pt idx="35">
                  <c:v>Israel </c:v>
                </c:pt>
              </c:strCache>
            </c:strRef>
          </c:cat>
          <c:val>
            <c:numRef>
              <c:f>גיליון1!$B$2:$B$37</c:f>
              <c:numCache>
                <c:formatCode>0.0%</c:formatCode>
                <c:ptCount val="36"/>
                <c:pt idx="0">
                  <c:v>0</c:v>
                </c:pt>
                <c:pt idx="1">
                  <c:v>3.5678058952184327E-3</c:v>
                </c:pt>
                <c:pt idx="2">
                  <c:v>5.0174289221707165E-3</c:v>
                </c:pt>
                <c:pt idx="3">
                  <c:v>5.0605773297293247E-3</c:v>
                </c:pt>
                <c:pt idx="4">
                  <c:v>6.83630212886557E-3</c:v>
                </c:pt>
                <c:pt idx="5">
                  <c:v>7.2935523245081105E-3</c:v>
                </c:pt>
                <c:pt idx="6">
                  <c:v>9.0948509374752518E-3</c:v>
                </c:pt>
                <c:pt idx="7">
                  <c:v>9.3496001378115447E-3</c:v>
                </c:pt>
                <c:pt idx="8">
                  <c:v>9.9821366912362722E-3</c:v>
                </c:pt>
                <c:pt idx="9">
                  <c:v>1.0252538976416037E-2</c:v>
                </c:pt>
                <c:pt idx="10">
                  <c:v>1.0517669123558938E-2</c:v>
                </c:pt>
                <c:pt idx="11">
                  <c:v>1.0549269310007317E-2</c:v>
                </c:pt>
                <c:pt idx="12">
                  <c:v>1.1584442249668746E-2</c:v>
                </c:pt>
                <c:pt idx="13">
                  <c:v>1.1743563530404993E-2</c:v>
                </c:pt>
                <c:pt idx="14">
                  <c:v>1.1886585700065193E-2</c:v>
                </c:pt>
                <c:pt idx="15">
                  <c:v>1.2201358705554707E-2</c:v>
                </c:pt>
                <c:pt idx="16">
                  <c:v>1.2250721214019662E-2</c:v>
                </c:pt>
                <c:pt idx="17">
                  <c:v>1.2425623072141881E-2</c:v>
                </c:pt>
                <c:pt idx="18">
                  <c:v>1.2539600377023209E-2</c:v>
                </c:pt>
                <c:pt idx="19">
                  <c:v>1.4377584242956957E-2</c:v>
                </c:pt>
                <c:pt idx="20">
                  <c:v>1.4980735662199427E-2</c:v>
                </c:pt>
                <c:pt idx="21">
                  <c:v>1.5223126463854705E-2</c:v>
                </c:pt>
                <c:pt idx="22">
                  <c:v>1.6433759131209206E-2</c:v>
                </c:pt>
                <c:pt idx="23">
                  <c:v>1.7216539159729094E-2</c:v>
                </c:pt>
                <c:pt idx="24">
                  <c:v>1.7336432495424901E-2</c:v>
                </c:pt>
                <c:pt idx="25">
                  <c:v>1.8348367707231805E-2</c:v>
                </c:pt>
                <c:pt idx="26">
                  <c:v>1.9100618543529391E-2</c:v>
                </c:pt>
                <c:pt idx="27">
                  <c:v>1.9567856250946744E-2</c:v>
                </c:pt>
                <c:pt idx="28">
                  <c:v>1.9892926317847021E-2</c:v>
                </c:pt>
                <c:pt idx="29">
                  <c:v>2.0983031971629956E-2</c:v>
                </c:pt>
                <c:pt idx="30">
                  <c:v>2.1781399515013289E-2</c:v>
                </c:pt>
                <c:pt idx="31">
                  <c:v>2.25522862089854E-2</c:v>
                </c:pt>
                <c:pt idx="32">
                  <c:v>2.5061571839327355E-2</c:v>
                </c:pt>
                <c:pt idx="33">
                  <c:v>2.5548975992412071E-2</c:v>
                </c:pt>
                <c:pt idx="34">
                  <c:v>3.1492215759014779E-2</c:v>
                </c:pt>
                <c:pt idx="35">
                  <c:v>5.6000000000000001E-2</c:v>
                </c:pt>
              </c:numCache>
            </c:numRef>
          </c:val>
          <c:extLst>
            <c:ext xmlns:c16="http://schemas.microsoft.com/office/drawing/2014/chart" uri="{C3380CC4-5D6E-409C-BE32-E72D297353CC}">
              <c16:uniqueId val="{00000004-714E-4649-A64D-313ECE603D22}"/>
            </c:ext>
          </c:extLst>
        </c:ser>
        <c:dLbls>
          <c:showLegendKey val="0"/>
          <c:showVal val="0"/>
          <c:showCatName val="0"/>
          <c:showSerName val="0"/>
          <c:showPercent val="0"/>
          <c:showBubbleSize val="0"/>
        </c:dLbls>
        <c:gapWidth val="33"/>
        <c:overlap val="-27"/>
        <c:axId val="-556754992"/>
        <c:axId val="-556757168"/>
      </c:barChart>
      <c:catAx>
        <c:axId val="-556754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56757168"/>
        <c:crosses val="autoZero"/>
        <c:auto val="1"/>
        <c:lblAlgn val="ctr"/>
        <c:lblOffset val="100"/>
        <c:noMultiLvlLbl val="0"/>
      </c:catAx>
      <c:valAx>
        <c:axId val="-556757168"/>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675499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סידרה 1</c:v>
                </c:pt>
              </c:strCache>
            </c:strRef>
          </c:tx>
          <c:spPr>
            <a:solidFill>
              <a:schemeClr val="bg1">
                <a:lumMod val="50000"/>
              </a:schemeClr>
            </a:solidFill>
            <a:ln>
              <a:noFill/>
            </a:ln>
            <a:effectLst/>
          </c:spPr>
          <c:invertIfNegative val="0"/>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1-50FF-4A11-9BDF-EE890D3429F9}"/>
              </c:ext>
            </c:extLst>
          </c:dPt>
          <c:dPt>
            <c:idx val="11"/>
            <c:invertIfNegative val="0"/>
            <c:bubble3D val="0"/>
            <c:spPr>
              <a:solidFill>
                <a:schemeClr val="bg1">
                  <a:lumMod val="50000"/>
                </a:schemeClr>
              </a:solidFill>
              <a:ln>
                <a:noFill/>
              </a:ln>
              <a:effectLst/>
            </c:spPr>
            <c:extLst>
              <c:ext xmlns:c16="http://schemas.microsoft.com/office/drawing/2014/chart" uri="{C3380CC4-5D6E-409C-BE32-E72D297353CC}">
                <c16:uniqueId val="{00000003-50FF-4A11-9BDF-EE890D3429F9}"/>
              </c:ext>
            </c:extLst>
          </c:dPt>
          <c:dPt>
            <c:idx val="12"/>
            <c:invertIfNegative val="0"/>
            <c:bubble3D val="0"/>
            <c:spPr>
              <a:solidFill>
                <a:schemeClr val="bg1">
                  <a:lumMod val="50000"/>
                </a:schemeClr>
              </a:solidFill>
              <a:ln>
                <a:noFill/>
              </a:ln>
              <a:effectLst/>
            </c:spPr>
            <c:extLst>
              <c:ext xmlns:c16="http://schemas.microsoft.com/office/drawing/2014/chart" uri="{C3380CC4-5D6E-409C-BE32-E72D297353CC}">
                <c16:uniqueId val="{00000005-50FF-4A11-9BDF-EE890D3429F9}"/>
              </c:ext>
            </c:extLst>
          </c:dPt>
          <c:dPt>
            <c:idx val="14"/>
            <c:invertIfNegative val="0"/>
            <c:bubble3D val="0"/>
            <c:spPr>
              <a:solidFill>
                <a:srgbClr val="7030A0"/>
              </a:solidFill>
              <a:ln>
                <a:noFill/>
              </a:ln>
              <a:effectLst/>
            </c:spPr>
            <c:extLst>
              <c:ext xmlns:c16="http://schemas.microsoft.com/office/drawing/2014/chart" uri="{C3380CC4-5D6E-409C-BE32-E72D297353CC}">
                <c16:uniqueId val="{0000000A-50FF-4A11-9BDF-EE890D3429F9}"/>
              </c:ext>
            </c:extLst>
          </c:dPt>
          <c:dPt>
            <c:idx val="17"/>
            <c:invertIfNegative val="0"/>
            <c:bubble3D val="0"/>
            <c:spPr>
              <a:solidFill>
                <a:schemeClr val="bg1">
                  <a:lumMod val="50000"/>
                </a:schemeClr>
              </a:solidFill>
              <a:ln>
                <a:noFill/>
              </a:ln>
              <a:effectLst/>
            </c:spPr>
            <c:extLst>
              <c:ext xmlns:c16="http://schemas.microsoft.com/office/drawing/2014/chart" uri="{C3380CC4-5D6E-409C-BE32-E72D297353CC}">
                <c16:uniqueId val="{00000007-50FF-4A11-9BDF-EE890D3429F9}"/>
              </c:ext>
            </c:extLst>
          </c:dPt>
          <c:dPt>
            <c:idx val="31"/>
            <c:invertIfNegative val="0"/>
            <c:bubble3D val="0"/>
            <c:spPr>
              <a:solidFill>
                <a:schemeClr val="accent1"/>
              </a:solidFill>
              <a:ln>
                <a:noFill/>
              </a:ln>
              <a:effectLst/>
            </c:spPr>
            <c:extLst>
              <c:ext xmlns:c16="http://schemas.microsoft.com/office/drawing/2014/chart" uri="{C3380CC4-5D6E-409C-BE32-E72D297353CC}">
                <c16:uniqueId val="{00000009-50FF-4A11-9BDF-EE890D3429F9}"/>
              </c:ext>
            </c:extLst>
          </c:dPt>
          <c:dLbls>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0FF-4A11-9BDF-EE890D3429F9}"/>
                </c:ext>
              </c:extLst>
            </c:dLbl>
            <c:dLbl>
              <c:idx val="3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0FF-4A11-9BDF-EE890D3429F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גיליון1!$A$2:$A$34</c:f>
              <c:strCache>
                <c:ptCount val="32"/>
                <c:pt idx="0">
                  <c:v>Norway</c:v>
                </c:pt>
                <c:pt idx="1">
                  <c:v>Luxemburg</c:v>
                </c:pt>
                <c:pt idx="2">
                  <c:v>Korea</c:v>
                </c:pt>
                <c:pt idx="3">
                  <c:v>Estonia</c:v>
                </c:pt>
                <c:pt idx="4">
                  <c:v>Finland</c:v>
                </c:pt>
                <c:pt idx="5">
                  <c:v>Czech Republic</c:v>
                </c:pt>
                <c:pt idx="6">
                  <c:v>Australia</c:v>
                </c:pt>
                <c:pt idx="7">
                  <c:v>Japan</c:v>
                </c:pt>
                <c:pt idx="8">
                  <c:v>Switzerland</c:v>
                </c:pt>
                <c:pt idx="9">
                  <c:v>New Zealand</c:v>
                </c:pt>
                <c:pt idx="10">
                  <c:v>Ireland</c:v>
                </c:pt>
                <c:pt idx="11">
                  <c:v>Iceland</c:v>
                </c:pt>
                <c:pt idx="12">
                  <c:v>UK</c:v>
                </c:pt>
                <c:pt idx="13">
                  <c:v>Slovenia</c:v>
                </c:pt>
                <c:pt idx="14">
                  <c:v>OECD</c:v>
                </c:pt>
                <c:pt idx="15">
                  <c:v>The Netherlands</c:v>
                </c:pt>
                <c:pt idx="16">
                  <c:v>Sweden</c:v>
                </c:pt>
                <c:pt idx="17">
                  <c:v>Poland</c:v>
                </c:pt>
                <c:pt idx="18">
                  <c:v>Denmark</c:v>
                </c:pt>
                <c:pt idx="19">
                  <c:v>Spain</c:v>
                </c:pt>
                <c:pt idx="20">
                  <c:v>Canada</c:v>
                </c:pt>
                <c:pt idx="21">
                  <c:v>Portugal</c:v>
                </c:pt>
                <c:pt idx="22">
                  <c:v>Germany</c:v>
                </c:pt>
                <c:pt idx="23">
                  <c:v>Austria</c:v>
                </c:pt>
                <c:pt idx="24">
                  <c:v>France</c:v>
                </c:pt>
                <c:pt idx="25">
                  <c:v>USA</c:v>
                </c:pt>
                <c:pt idx="26">
                  <c:v>Slovakia</c:v>
                </c:pt>
                <c:pt idx="27">
                  <c:v>Hungary</c:v>
                </c:pt>
                <c:pt idx="28">
                  <c:v>Italy</c:v>
                </c:pt>
                <c:pt idx="29">
                  <c:v>Belgium</c:v>
                </c:pt>
                <c:pt idx="30">
                  <c:v>Greece</c:v>
                </c:pt>
                <c:pt idx="31">
                  <c:v>Israel</c:v>
                </c:pt>
              </c:strCache>
            </c:strRef>
          </c:cat>
          <c:val>
            <c:numRef>
              <c:f>גיליון1!$B$2:$B$34</c:f>
              <c:numCache>
                <c:formatCode>0.0\ \ </c:formatCode>
                <c:ptCount val="33"/>
                <c:pt idx="0">
                  <c:v>-2.279350921463601</c:v>
                </c:pt>
                <c:pt idx="1">
                  <c:v>-1.109499232908036</c:v>
                </c:pt>
                <c:pt idx="2">
                  <c:v>-0.67762642416256413</c:v>
                </c:pt>
                <c:pt idx="3">
                  <c:v>2.1871762818281092E-2</c:v>
                </c:pt>
                <c:pt idx="4">
                  <c:v>4.1135890052532563E-2</c:v>
                </c:pt>
                <c:pt idx="5">
                  <c:v>0.32017254924196359</c:v>
                </c:pt>
                <c:pt idx="6">
                  <c:v>0.35479394659255592</c:v>
                </c:pt>
                <c:pt idx="7">
                  <c:v>0.78550550382936557</c:v>
                </c:pt>
                <c:pt idx="8">
                  <c:v>0.99228995249920893</c:v>
                </c:pt>
                <c:pt idx="9">
                  <c:v>1.105174942384245</c:v>
                </c:pt>
                <c:pt idx="10">
                  <c:v>1.126538274469314</c:v>
                </c:pt>
                <c:pt idx="11">
                  <c:v>1.1902408310568979</c:v>
                </c:pt>
                <c:pt idx="12">
                  <c:v>1.601685592288042</c:v>
                </c:pt>
                <c:pt idx="13">
                  <c:v>1.738495186682518</c:v>
                </c:pt>
                <c:pt idx="14">
                  <c:v>1.9185598330908338</c:v>
                </c:pt>
                <c:pt idx="15">
                  <c:v>1.9514362710473201</c:v>
                </c:pt>
                <c:pt idx="16">
                  <c:v>1.9666769186861921</c:v>
                </c:pt>
                <c:pt idx="17">
                  <c:v>2.1629208770407922</c:v>
                </c:pt>
                <c:pt idx="18">
                  <c:v>2.268994917292551</c:v>
                </c:pt>
                <c:pt idx="19">
                  <c:v>2.2939110195278718</c:v>
                </c:pt>
                <c:pt idx="20">
                  <c:v>2.498629621035569</c:v>
                </c:pt>
                <c:pt idx="21">
                  <c:v>2.5277005246544082</c:v>
                </c:pt>
                <c:pt idx="22">
                  <c:v>2.54818633556091</c:v>
                </c:pt>
                <c:pt idx="23">
                  <c:v>2.5893055699372529</c:v>
                </c:pt>
                <c:pt idx="24">
                  <c:v>2.5975643324570781</c:v>
                </c:pt>
                <c:pt idx="25">
                  <c:v>2.6258271220044009</c:v>
                </c:pt>
                <c:pt idx="26">
                  <c:v>2.908526275484443</c:v>
                </c:pt>
                <c:pt idx="27">
                  <c:v>3.5693145570018978</c:v>
                </c:pt>
                <c:pt idx="28">
                  <c:v>5.2265610044845712</c:v>
                </c:pt>
                <c:pt idx="29">
                  <c:v>5.3287452601422967</c:v>
                </c:pt>
                <c:pt idx="30">
                  <c:v>5.3875368655225984</c:v>
                </c:pt>
                <c:pt idx="31">
                  <c:v>5.8120895005549826</c:v>
                </c:pt>
              </c:numCache>
            </c:numRef>
          </c:val>
          <c:extLst>
            <c:ext xmlns:c16="http://schemas.microsoft.com/office/drawing/2014/chart" uri="{C3380CC4-5D6E-409C-BE32-E72D297353CC}">
              <c16:uniqueId val="{00000008-50FF-4A11-9BDF-EE890D3429F9}"/>
            </c:ext>
          </c:extLst>
        </c:ser>
        <c:dLbls>
          <c:showLegendKey val="0"/>
          <c:showVal val="0"/>
          <c:showCatName val="0"/>
          <c:showSerName val="0"/>
          <c:showPercent val="0"/>
          <c:showBubbleSize val="0"/>
        </c:dLbls>
        <c:gapWidth val="33"/>
        <c:overlap val="-27"/>
        <c:axId val="-556752272"/>
        <c:axId val="-556750096"/>
      </c:barChart>
      <c:catAx>
        <c:axId val="-5567522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56750096"/>
        <c:crosses val="autoZero"/>
        <c:auto val="1"/>
        <c:lblAlgn val="ctr"/>
        <c:lblOffset val="100"/>
        <c:noMultiLvlLbl val="0"/>
      </c:catAx>
      <c:valAx>
        <c:axId val="-556750096"/>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675227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סידרה 1</c:v>
                </c:pt>
              </c:strCache>
            </c:strRef>
          </c:tx>
          <c:spPr>
            <a:solidFill>
              <a:schemeClr val="bg1">
                <a:lumMod val="50000"/>
              </a:schemeClr>
            </a:solidFill>
            <a:ln>
              <a:noFill/>
            </a:ln>
            <a:effectLst/>
          </c:spPr>
          <c:invertIfNegative val="0"/>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1-50FF-4A11-9BDF-EE890D3429F9}"/>
              </c:ext>
            </c:extLst>
          </c:dPt>
          <c:dPt>
            <c:idx val="11"/>
            <c:invertIfNegative val="0"/>
            <c:bubble3D val="0"/>
            <c:spPr>
              <a:solidFill>
                <a:schemeClr val="bg1">
                  <a:lumMod val="50000"/>
                </a:schemeClr>
              </a:solidFill>
              <a:ln>
                <a:noFill/>
              </a:ln>
              <a:effectLst/>
            </c:spPr>
            <c:extLst>
              <c:ext xmlns:c16="http://schemas.microsoft.com/office/drawing/2014/chart" uri="{C3380CC4-5D6E-409C-BE32-E72D297353CC}">
                <c16:uniqueId val="{00000003-50FF-4A11-9BDF-EE890D3429F9}"/>
              </c:ext>
            </c:extLst>
          </c:dPt>
          <c:dPt>
            <c:idx val="12"/>
            <c:invertIfNegative val="0"/>
            <c:bubble3D val="0"/>
            <c:spPr>
              <a:solidFill>
                <a:schemeClr val="bg1">
                  <a:lumMod val="50000"/>
                </a:schemeClr>
              </a:solidFill>
              <a:ln>
                <a:noFill/>
              </a:ln>
              <a:effectLst/>
            </c:spPr>
            <c:extLst>
              <c:ext xmlns:c16="http://schemas.microsoft.com/office/drawing/2014/chart" uri="{C3380CC4-5D6E-409C-BE32-E72D297353CC}">
                <c16:uniqueId val="{00000005-50FF-4A11-9BDF-EE890D3429F9}"/>
              </c:ext>
            </c:extLst>
          </c:dPt>
          <c:dPt>
            <c:idx val="16"/>
            <c:invertIfNegative val="0"/>
            <c:bubble3D val="0"/>
            <c:spPr>
              <a:solidFill>
                <a:srgbClr val="7030A0"/>
              </a:solidFill>
              <a:ln>
                <a:noFill/>
              </a:ln>
              <a:effectLst/>
            </c:spPr>
            <c:extLst>
              <c:ext xmlns:c16="http://schemas.microsoft.com/office/drawing/2014/chart" uri="{C3380CC4-5D6E-409C-BE32-E72D297353CC}">
                <c16:uniqueId val="{00000000-4F93-42AC-921E-5C786C7CB693}"/>
              </c:ext>
            </c:extLst>
          </c:dPt>
          <c:dPt>
            <c:idx val="17"/>
            <c:invertIfNegative val="0"/>
            <c:bubble3D val="0"/>
            <c:spPr>
              <a:solidFill>
                <a:schemeClr val="bg1">
                  <a:lumMod val="50000"/>
                </a:schemeClr>
              </a:solidFill>
              <a:ln>
                <a:noFill/>
              </a:ln>
              <a:effectLst/>
            </c:spPr>
            <c:extLst>
              <c:ext xmlns:c16="http://schemas.microsoft.com/office/drawing/2014/chart" uri="{C3380CC4-5D6E-409C-BE32-E72D297353CC}">
                <c16:uniqueId val="{00000007-50FF-4A11-9BDF-EE890D3429F9}"/>
              </c:ext>
            </c:extLst>
          </c:dPt>
          <c:dPt>
            <c:idx val="25"/>
            <c:invertIfNegative val="0"/>
            <c:bubble3D val="0"/>
            <c:spPr>
              <a:solidFill>
                <a:schemeClr val="accent1"/>
              </a:solidFill>
              <a:ln>
                <a:noFill/>
              </a:ln>
              <a:effectLst/>
            </c:spPr>
            <c:extLst>
              <c:ext xmlns:c16="http://schemas.microsoft.com/office/drawing/2014/chart" uri="{C3380CC4-5D6E-409C-BE32-E72D297353CC}">
                <c16:uniqueId val="{00000001-4F93-42AC-921E-5C786C7CB693}"/>
              </c:ext>
            </c:extLst>
          </c:dPt>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93-42AC-921E-5C786C7CB693}"/>
                </c:ext>
              </c:extLst>
            </c:dLbl>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F93-42AC-921E-5C786C7CB69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גיליון1!$A$2:$A$33</c:f>
              <c:strCache>
                <c:ptCount val="32"/>
                <c:pt idx="0">
                  <c:v>Norway</c:v>
                </c:pt>
                <c:pt idx="1">
                  <c:v>Korea</c:v>
                </c:pt>
                <c:pt idx="2">
                  <c:v>Sweden</c:v>
                </c:pt>
                <c:pt idx="3">
                  <c:v>Luxemburg</c:v>
                </c:pt>
                <c:pt idx="4">
                  <c:v>Estonia</c:v>
                </c:pt>
                <c:pt idx="5">
                  <c:v>Switzerland</c:v>
                </c:pt>
                <c:pt idx="6">
                  <c:v>Finland</c:v>
                </c:pt>
                <c:pt idx="7">
                  <c:v>Japan</c:v>
                </c:pt>
                <c:pt idx="8">
                  <c:v>Denmark</c:v>
                </c:pt>
                <c:pt idx="9">
                  <c:v>Australia</c:v>
                </c:pt>
                <c:pt idx="10">
                  <c:v>Czech Republic</c:v>
                </c:pt>
                <c:pt idx="11">
                  <c:v>New Zealand</c:v>
                </c:pt>
                <c:pt idx="12">
                  <c:v>Canada</c:v>
                </c:pt>
                <c:pt idx="13">
                  <c:v>The Netherlands</c:v>
                </c:pt>
                <c:pt idx="14">
                  <c:v>Germany</c:v>
                </c:pt>
                <c:pt idx="15">
                  <c:v>Slovakia</c:v>
                </c:pt>
                <c:pt idx="16">
                  <c:v>OECD</c:v>
                </c:pt>
                <c:pt idx="17">
                  <c:v>Austria</c:v>
                </c:pt>
                <c:pt idx="18">
                  <c:v>Poland</c:v>
                </c:pt>
                <c:pt idx="19">
                  <c:v>France</c:v>
                </c:pt>
                <c:pt idx="20">
                  <c:v>Slovenia</c:v>
                </c:pt>
                <c:pt idx="21">
                  <c:v>Ireland</c:v>
                </c:pt>
                <c:pt idx="22">
                  <c:v>Belgium</c:v>
                </c:pt>
                <c:pt idx="23">
                  <c:v>Spain</c:v>
                </c:pt>
                <c:pt idx="24">
                  <c:v>UK</c:v>
                </c:pt>
                <c:pt idx="25">
                  <c:v>Israel </c:v>
                </c:pt>
                <c:pt idx="26">
                  <c:v>Hungary</c:v>
                </c:pt>
                <c:pt idx="27">
                  <c:v>USA</c:v>
                </c:pt>
                <c:pt idx="28">
                  <c:v>Iceland</c:v>
                </c:pt>
                <c:pt idx="29">
                  <c:v>Greece</c:v>
                </c:pt>
                <c:pt idx="30">
                  <c:v>Italy</c:v>
                </c:pt>
                <c:pt idx="31">
                  <c:v>Portugal</c:v>
                </c:pt>
              </c:strCache>
            </c:strRef>
          </c:cat>
          <c:val>
            <c:numRef>
              <c:f>גיליון1!$B$2:$B$33</c:f>
              <c:numCache>
                <c:formatCode>0.0\ \ </c:formatCode>
                <c:ptCount val="32"/>
                <c:pt idx="0">
                  <c:v>-2.6250562260080539</c:v>
                </c:pt>
                <c:pt idx="1">
                  <c:v>-0.53735156905530435</c:v>
                </c:pt>
                <c:pt idx="2">
                  <c:v>-0.18213647379967371</c:v>
                </c:pt>
                <c:pt idx="3">
                  <c:v>-8.2301630525786984E-2</c:v>
                </c:pt>
                <c:pt idx="4">
                  <c:v>-3.727825157538555E-2</c:v>
                </c:pt>
                <c:pt idx="5">
                  <c:v>0.13928740032623729</c:v>
                </c:pt>
                <c:pt idx="6">
                  <c:v>0.18536426616884269</c:v>
                </c:pt>
                <c:pt idx="7">
                  <c:v>0.1981764466706287</c:v>
                </c:pt>
                <c:pt idx="8">
                  <c:v>0.21404177919525649</c:v>
                </c:pt>
                <c:pt idx="9">
                  <c:v>0.33412482829921819</c:v>
                </c:pt>
                <c:pt idx="10">
                  <c:v>0.56139787825051379</c:v>
                </c:pt>
                <c:pt idx="11">
                  <c:v>0.56324621058531776</c:v>
                </c:pt>
                <c:pt idx="12">
                  <c:v>0.59282205616770922</c:v>
                </c:pt>
                <c:pt idx="13">
                  <c:v>0.61604318066829378</c:v>
                </c:pt>
                <c:pt idx="14">
                  <c:v>0.62480714898154188</c:v>
                </c:pt>
                <c:pt idx="15">
                  <c:v>1.0502259048367939</c:v>
                </c:pt>
                <c:pt idx="16">
                  <c:v>1.2157596221619789</c:v>
                </c:pt>
                <c:pt idx="17">
                  <c:v>1.2528300233639511</c:v>
                </c:pt>
                <c:pt idx="18">
                  <c:v>1.4007755584028969</c:v>
                </c:pt>
                <c:pt idx="19">
                  <c:v>1.5156724836866919</c:v>
                </c:pt>
                <c:pt idx="20">
                  <c:v>1.750289795505142</c:v>
                </c:pt>
                <c:pt idx="21">
                  <c:v>1.7735294171440961</c:v>
                </c:pt>
                <c:pt idx="22">
                  <c:v>1.940119787415747</c:v>
                </c:pt>
                <c:pt idx="23">
                  <c:v>2.104501311686517</c:v>
                </c:pt>
                <c:pt idx="24">
                  <c:v>2.3072934284474238</c:v>
                </c:pt>
                <c:pt idx="25">
                  <c:v>2.4643805941364452</c:v>
                </c:pt>
                <c:pt idx="26">
                  <c:v>2.4940702085515931</c:v>
                </c:pt>
                <c:pt idx="27">
                  <c:v>3.1863648875616342</c:v>
                </c:pt>
                <c:pt idx="28">
                  <c:v>3.366127965620981</c:v>
                </c:pt>
                <c:pt idx="29">
                  <c:v>3.4717883785229509</c:v>
                </c:pt>
                <c:pt idx="30">
                  <c:v>3.4969207813868808</c:v>
                </c:pt>
                <c:pt idx="31">
                  <c:v>3.54847071640225</c:v>
                </c:pt>
              </c:numCache>
            </c:numRef>
          </c:val>
          <c:extLst>
            <c:ext xmlns:c16="http://schemas.microsoft.com/office/drawing/2014/chart" uri="{C3380CC4-5D6E-409C-BE32-E72D297353CC}">
              <c16:uniqueId val="{00000008-50FF-4A11-9BDF-EE890D3429F9}"/>
            </c:ext>
          </c:extLst>
        </c:ser>
        <c:dLbls>
          <c:showLegendKey val="0"/>
          <c:showVal val="0"/>
          <c:showCatName val="0"/>
          <c:showSerName val="0"/>
          <c:showPercent val="0"/>
          <c:showBubbleSize val="0"/>
        </c:dLbls>
        <c:gapWidth val="33"/>
        <c:overlap val="-27"/>
        <c:axId val="-556751728"/>
        <c:axId val="-556749552"/>
      </c:barChart>
      <c:catAx>
        <c:axId val="-556751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56749552"/>
        <c:crosses val="autoZero"/>
        <c:auto val="1"/>
        <c:lblAlgn val="ctr"/>
        <c:lblOffset val="100"/>
        <c:noMultiLvlLbl val="0"/>
      </c:catAx>
      <c:valAx>
        <c:axId val="-556749552"/>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6751728"/>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743307737985639E-2"/>
          <c:y val="2.6777422835714059E-2"/>
          <c:w val="0.92582792513139722"/>
          <c:h val="0.82247675598777559"/>
        </c:manualLayout>
      </c:layout>
      <c:areaChart>
        <c:grouping val="stacked"/>
        <c:varyColors val="0"/>
        <c:ser>
          <c:idx val="0"/>
          <c:order val="0"/>
          <c:tx>
            <c:strRef>
              <c:f>גיליון1!$B$1</c:f>
              <c:strCache>
                <c:ptCount val="1"/>
                <c:pt idx="0">
                  <c:v>הוצאות אזרחיות</c:v>
                </c:pt>
              </c:strCache>
            </c:strRef>
          </c:tx>
          <c:spPr>
            <a:solidFill>
              <a:srgbClr val="5B9BD5">
                <a:lumMod val="20000"/>
                <a:lumOff val="80000"/>
              </a:srgbClr>
            </a:solidFill>
            <a:ln>
              <a:noFill/>
            </a:ln>
          </c:spPr>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גיליון1!$A$10:$A$25</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גיליון1!$B$10:$B$25</c:f>
              <c:numCache>
                <c:formatCode>0%</c:formatCode>
                <c:ptCount val="16"/>
                <c:pt idx="0">
                  <c:v>0.34593431521203599</c:v>
                </c:pt>
                <c:pt idx="1">
                  <c:v>0.32461117015513746</c:v>
                </c:pt>
                <c:pt idx="2">
                  <c:v>0.31357987417774102</c:v>
                </c:pt>
                <c:pt idx="3">
                  <c:v>0.31286825473738011</c:v>
                </c:pt>
                <c:pt idx="4">
                  <c:v>0.30523172085888994</c:v>
                </c:pt>
                <c:pt idx="5">
                  <c:v>0.30822807247136014</c:v>
                </c:pt>
                <c:pt idx="6">
                  <c:v>0.31379737083151549</c:v>
                </c:pt>
                <c:pt idx="7">
                  <c:v>0.3049220547431441</c:v>
                </c:pt>
                <c:pt idx="8">
                  <c:v>0.29810518603510705</c:v>
                </c:pt>
                <c:pt idx="9">
                  <c:v>0.30957744287708272</c:v>
                </c:pt>
                <c:pt idx="10">
                  <c:v>0.31041637640536934</c:v>
                </c:pt>
                <c:pt idx="11">
                  <c:v>0.30944338225390444</c:v>
                </c:pt>
                <c:pt idx="12">
                  <c:v>0.30528708224848067</c:v>
                </c:pt>
                <c:pt idx="13">
                  <c:v>0.30611389263722522</c:v>
                </c:pt>
                <c:pt idx="14">
                  <c:v>0.31526159617156113</c:v>
                </c:pt>
                <c:pt idx="15">
                  <c:v>0.32500000000000001</c:v>
                </c:pt>
              </c:numCache>
            </c:numRef>
          </c:val>
          <c:extLst>
            <c:ext xmlns:c16="http://schemas.microsoft.com/office/drawing/2014/chart" uri="{C3380CC4-5D6E-409C-BE32-E72D297353CC}">
              <c16:uniqueId val="{00000000-F02E-494A-AE72-ACCD2942DBE6}"/>
            </c:ext>
          </c:extLst>
        </c:ser>
        <c:ser>
          <c:idx val="1"/>
          <c:order val="1"/>
          <c:tx>
            <c:strRef>
              <c:f>גיליון1!$C$1</c:f>
              <c:strCache>
                <c:ptCount val="1"/>
                <c:pt idx="0">
                  <c:v>תשלומי ריבית</c:v>
                </c:pt>
              </c:strCache>
            </c:strRef>
          </c:tx>
          <c:spPr>
            <a:solidFill>
              <a:srgbClr val="5B9BD5">
                <a:lumMod val="60000"/>
                <a:lumOff val="40000"/>
              </a:srgbClr>
            </a:solidFill>
            <a:ln>
              <a:noFill/>
            </a:ln>
          </c:spPr>
          <c:dLbls>
            <c:numFmt formatCode="0.0%" sourceLinked="0"/>
            <c:spPr>
              <a:noFill/>
              <a:ln w="2532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גיליון1!$A$10:$A$25</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גיליון1!$C$10:$C$25</c:f>
              <c:numCache>
                <c:formatCode>0%</c:formatCode>
                <c:ptCount val="16"/>
                <c:pt idx="0">
                  <c:v>5.4672805846653627E-2</c:v>
                </c:pt>
                <c:pt idx="1">
                  <c:v>5.2422930077122357E-2</c:v>
                </c:pt>
                <c:pt idx="2">
                  <c:v>4.7355041472173405E-2</c:v>
                </c:pt>
                <c:pt idx="3">
                  <c:v>4.4632772274250034E-2</c:v>
                </c:pt>
                <c:pt idx="4">
                  <c:v>4.3036977120746264E-2</c:v>
                </c:pt>
                <c:pt idx="5">
                  <c:v>3.386711315401051E-2</c:v>
                </c:pt>
                <c:pt idx="6">
                  <c:v>3.3424730303983435E-2</c:v>
                </c:pt>
                <c:pt idx="7">
                  <c:v>3.1571562893333641E-2</c:v>
                </c:pt>
                <c:pt idx="8">
                  <c:v>3.0698553929747317E-2</c:v>
                </c:pt>
                <c:pt idx="9">
                  <c:v>2.9281839875280533E-2</c:v>
                </c:pt>
                <c:pt idx="10">
                  <c:v>2.9262842726973683E-2</c:v>
                </c:pt>
                <c:pt idx="11">
                  <c:v>2.6847291438658175E-2</c:v>
                </c:pt>
                <c:pt idx="12">
                  <c:v>2.6516079919186978E-2</c:v>
                </c:pt>
                <c:pt idx="13">
                  <c:v>2.5612417464241751E-2</c:v>
                </c:pt>
                <c:pt idx="14">
                  <c:v>2.7916590953632092E-2</c:v>
                </c:pt>
                <c:pt idx="15">
                  <c:v>2.4E-2</c:v>
                </c:pt>
              </c:numCache>
            </c:numRef>
          </c:val>
          <c:extLst>
            <c:ext xmlns:c16="http://schemas.microsoft.com/office/drawing/2014/chart" uri="{C3380CC4-5D6E-409C-BE32-E72D297353CC}">
              <c16:uniqueId val="{00000001-F02E-494A-AE72-ACCD2942DBE6}"/>
            </c:ext>
          </c:extLst>
        </c:ser>
        <c:ser>
          <c:idx val="2"/>
          <c:order val="2"/>
          <c:tx>
            <c:strRef>
              <c:f>גיליון1!$D$1</c:f>
              <c:strCache>
                <c:ptCount val="1"/>
                <c:pt idx="0">
                  <c:v>הוצאות ביטחון</c:v>
                </c:pt>
              </c:strCache>
            </c:strRef>
          </c:tx>
          <c:spPr>
            <a:solidFill>
              <a:sysClr val="window" lastClr="FFFFFF">
                <a:lumMod val="65000"/>
              </a:sysClr>
            </a:solidFill>
            <a:ln>
              <a:noFill/>
            </a:ln>
          </c:spPr>
          <c:dLbls>
            <c:dLbl>
              <c:idx val="14"/>
              <c:tx>
                <c:rich>
                  <a:bodyPr/>
                  <a:lstStyle/>
                  <a:p>
                    <a:r>
                      <a:rPr lang="en-US"/>
                      <a:t>5.7%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C1-4D64-B3BB-EA938A671E24}"/>
                </c:ext>
              </c:extLst>
            </c:dLbl>
            <c:numFmt formatCode="0.0%" sourceLinked="0"/>
            <c:spPr>
              <a:noFill/>
              <a:ln w="2532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גיליון1!$A$10:$A$25</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גיליון1!$D$10:$D$25</c:f>
              <c:numCache>
                <c:formatCode>0%</c:formatCode>
                <c:ptCount val="16"/>
                <c:pt idx="0">
                  <c:v>8.4111677999338358E-2</c:v>
                </c:pt>
                <c:pt idx="1">
                  <c:v>7.6007550402628341E-2</c:v>
                </c:pt>
                <c:pt idx="2">
                  <c:v>7.6112678624213406E-2</c:v>
                </c:pt>
                <c:pt idx="3">
                  <c:v>7.7411736144374826E-2</c:v>
                </c:pt>
                <c:pt idx="4">
                  <c:v>7.1275951345034533E-2</c:v>
                </c:pt>
                <c:pt idx="5">
                  <c:v>6.8813686578310371E-2</c:v>
                </c:pt>
                <c:pt idx="6">
                  <c:v>6.4730102705085946E-2</c:v>
                </c:pt>
                <c:pt idx="7">
                  <c:v>6.2885771615218411E-2</c:v>
                </c:pt>
                <c:pt idx="8">
                  <c:v>6.1320569470670876E-2</c:v>
                </c:pt>
                <c:pt idx="9">
                  <c:v>6.1122424048695501E-2</c:v>
                </c:pt>
                <c:pt idx="10">
                  <c:v>5.9222825395679968E-2</c:v>
                </c:pt>
                <c:pt idx="11">
                  <c:v>6.0048953563700713E-2</c:v>
                </c:pt>
                <c:pt idx="12">
                  <c:v>5.8565477388763346E-2</c:v>
                </c:pt>
                <c:pt idx="13">
                  <c:v>5.7905204847136502E-2</c:v>
                </c:pt>
                <c:pt idx="14">
                  <c:v>5.6140379476740138E-2</c:v>
                </c:pt>
                <c:pt idx="15">
                  <c:v>5.5E-2</c:v>
                </c:pt>
              </c:numCache>
            </c:numRef>
          </c:val>
          <c:extLst>
            <c:ext xmlns:c16="http://schemas.microsoft.com/office/drawing/2014/chart" uri="{C3380CC4-5D6E-409C-BE32-E72D297353CC}">
              <c16:uniqueId val="{00000002-F02E-494A-AE72-ACCD2942DBE6}"/>
            </c:ext>
          </c:extLst>
        </c:ser>
        <c:dLbls>
          <c:showLegendKey val="0"/>
          <c:showVal val="0"/>
          <c:showCatName val="0"/>
          <c:showSerName val="0"/>
          <c:showPercent val="0"/>
          <c:showBubbleSize val="0"/>
        </c:dLbls>
        <c:axId val="-556753904"/>
        <c:axId val="-556753360"/>
      </c:areaChart>
      <c:lineChart>
        <c:grouping val="standard"/>
        <c:varyColors val="0"/>
        <c:ser>
          <c:idx val="3"/>
          <c:order val="3"/>
          <c:tx>
            <c:strRef>
              <c:f>גיליון1!$E$1</c:f>
              <c:strCache>
                <c:ptCount val="1"/>
                <c:pt idx="0">
                  <c:v>סה"כ</c:v>
                </c:pt>
              </c:strCache>
            </c:strRef>
          </c:tx>
          <c:spPr>
            <a:ln>
              <a:solidFill>
                <a:sysClr val="window" lastClr="FFFFFF"/>
              </a:solidFill>
            </a:ln>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גיליון1!$A$10:$A$25</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גיליון1!$E$10:$E$25</c:f>
              <c:numCache>
                <c:formatCode>0%</c:formatCode>
                <c:ptCount val="16"/>
                <c:pt idx="0">
                  <c:v>0.484718799058028</c:v>
                </c:pt>
                <c:pt idx="1">
                  <c:v>0.45304165063488816</c:v>
                </c:pt>
                <c:pt idx="2">
                  <c:v>0.43704759427412782</c:v>
                </c:pt>
                <c:pt idx="3">
                  <c:v>0.43491276315600497</c:v>
                </c:pt>
                <c:pt idx="4">
                  <c:v>0.41954464932467073</c:v>
                </c:pt>
                <c:pt idx="5">
                  <c:v>0.41090887220368105</c:v>
                </c:pt>
                <c:pt idx="6">
                  <c:v>0.41195220384058484</c:v>
                </c:pt>
                <c:pt idx="7">
                  <c:v>0.39937938925169614</c:v>
                </c:pt>
                <c:pt idx="8">
                  <c:v>0.39012430943552523</c:v>
                </c:pt>
                <c:pt idx="9">
                  <c:v>0.39998170680105877</c:v>
                </c:pt>
                <c:pt idx="10">
                  <c:v>0.39890204452802297</c:v>
                </c:pt>
                <c:pt idx="11">
                  <c:v>0.39633962725626332</c:v>
                </c:pt>
                <c:pt idx="12">
                  <c:v>0.39036863955643097</c:v>
                </c:pt>
                <c:pt idx="13">
                  <c:v>0.38963151494860349</c:v>
                </c:pt>
                <c:pt idx="14">
                  <c:v>0.39931856660193332</c:v>
                </c:pt>
                <c:pt idx="15">
                  <c:v>0.40400000000000003</c:v>
                </c:pt>
              </c:numCache>
            </c:numRef>
          </c:val>
          <c:smooth val="0"/>
          <c:extLst>
            <c:ext xmlns:c16="http://schemas.microsoft.com/office/drawing/2014/chart" uri="{C3380CC4-5D6E-409C-BE32-E72D297353CC}">
              <c16:uniqueId val="{00000000-4751-410F-8347-84D95E929777}"/>
            </c:ext>
          </c:extLst>
        </c:ser>
        <c:dLbls>
          <c:showLegendKey val="0"/>
          <c:showVal val="0"/>
          <c:showCatName val="0"/>
          <c:showSerName val="0"/>
          <c:showPercent val="0"/>
          <c:showBubbleSize val="0"/>
        </c:dLbls>
        <c:marker val="1"/>
        <c:smooth val="0"/>
        <c:axId val="-556753904"/>
        <c:axId val="-556753360"/>
      </c:lineChart>
      <c:catAx>
        <c:axId val="-556753904"/>
        <c:scaling>
          <c:orientation val="minMax"/>
        </c:scaling>
        <c:delete val="0"/>
        <c:axPos val="b"/>
        <c:numFmt formatCode="General" sourceLinked="1"/>
        <c:majorTickMark val="out"/>
        <c:minorTickMark val="none"/>
        <c:tickLblPos val="nextTo"/>
        <c:txPr>
          <a:bodyPr rot="-2700000"/>
          <a:lstStyle/>
          <a:p>
            <a:pPr>
              <a:defRPr/>
            </a:pPr>
            <a:endParaRPr lang="en-US"/>
          </a:p>
        </c:txPr>
        <c:crossAx val="-556753360"/>
        <c:crosses val="autoZero"/>
        <c:auto val="1"/>
        <c:lblAlgn val="ctr"/>
        <c:lblOffset val="100"/>
        <c:noMultiLvlLbl val="0"/>
      </c:catAx>
      <c:valAx>
        <c:axId val="-556753360"/>
        <c:scaling>
          <c:orientation val="minMax"/>
          <c:max val="0.60000000000000009"/>
          <c:min val="0.1"/>
        </c:scaling>
        <c:delete val="0"/>
        <c:axPos val="l"/>
        <c:numFmt formatCode="0%" sourceLinked="0"/>
        <c:majorTickMark val="out"/>
        <c:minorTickMark val="none"/>
        <c:tickLblPos val="nextTo"/>
        <c:crossAx val="-556753904"/>
        <c:crosses val="autoZero"/>
        <c:crossBetween val="between"/>
        <c:majorUnit val="0.1"/>
      </c:valAx>
      <c:spPr>
        <a:noFill/>
        <a:ln w="25378">
          <a:noFill/>
        </a:ln>
      </c:spPr>
    </c:plotArea>
    <c:legend>
      <c:legendPos val="b"/>
      <c:legendEntry>
        <c:idx val="3"/>
        <c:delete val="1"/>
      </c:legendEntry>
      <c:layout>
        <c:manualLayout>
          <c:xMode val="edge"/>
          <c:yMode val="edge"/>
          <c:x val="0.32688413388136978"/>
          <c:y val="0.94775835036629064"/>
          <c:w val="0.39979198807930372"/>
          <c:h val="5.2241649633709419E-2"/>
        </c:manualLayout>
      </c:layout>
      <c:overlay val="0"/>
    </c:legend>
    <c:plotVisOnly val="1"/>
    <c:dispBlanksAs val="gap"/>
    <c:showDLblsOverMax val="0"/>
  </c:chart>
  <c:txPr>
    <a:bodyPr/>
    <a:lstStyle/>
    <a:p>
      <a:pPr>
        <a:defRPr sz="1200">
          <a:solidFill>
            <a:schemeClr val="tx1"/>
          </a:solidFill>
          <a:latin typeface="Segoe UI Light" panose="020B0502040204020203" pitchFamily="34" charset="0"/>
          <a:cs typeface="Segoe UI Light" panose="020B0502040204020203"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89216972878388"/>
          <c:y val="3.2684016907526134E-2"/>
          <c:w val="0.84322309711286092"/>
          <c:h val="0.78436862584929556"/>
        </c:manualLayout>
      </c:layout>
      <c:areaChart>
        <c:grouping val="stacked"/>
        <c:varyColors val="0"/>
        <c:ser>
          <c:idx val="4"/>
          <c:order val="0"/>
          <c:tx>
            <c:strRef>
              <c:f>Main!$BW$9</c:f>
              <c:strCache>
                <c:ptCount val="1"/>
                <c:pt idx="0">
                  <c:v>שפירים</c:v>
                </c:pt>
              </c:strCache>
            </c:strRef>
          </c:tx>
          <c:spPr>
            <a:solidFill>
              <a:schemeClr val="bg1"/>
            </a:solidFill>
            <a:ln w="9525">
              <a:solidFill>
                <a:schemeClr val="tx1"/>
              </a:solidFill>
            </a:ln>
          </c:spPr>
          <c:cat>
            <c:numRef>
              <c:f>Main!$A$37:$A$91</c:f>
              <c:numCache>
                <c:formatCode>General</c:formatCod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2010</c:v>
                </c:pt>
                <c:pt idx="50">
                  <c:v>2015</c:v>
                </c:pt>
                <c:pt idx="51">
                  <c:v>2020</c:v>
                </c:pt>
                <c:pt idx="52">
                  <c:v>2025</c:v>
                </c:pt>
                <c:pt idx="53">
                  <c:v>2030</c:v>
                </c:pt>
                <c:pt idx="54">
                  <c:v>2050</c:v>
                </c:pt>
              </c:numCache>
            </c:numRef>
          </c:cat>
          <c:val>
            <c:numRef>
              <c:f>Main!$CF$37:$CF$91</c:f>
              <c:numCache>
                <c:formatCode>0</c:formatCode>
                <c:ptCount val="55"/>
                <c:pt idx="0">
                  <c:v>1338</c:v>
                </c:pt>
                <c:pt idx="1">
                  <c:v>1287</c:v>
                </c:pt>
                <c:pt idx="2">
                  <c:v>1373.1</c:v>
                </c:pt>
                <c:pt idx="3">
                  <c:v>1288.3999999999999</c:v>
                </c:pt>
                <c:pt idx="4">
                  <c:v>1328.9</c:v>
                </c:pt>
                <c:pt idx="5">
                  <c:v>1418.5000000000002</c:v>
                </c:pt>
                <c:pt idx="6">
                  <c:v>1474.5</c:v>
                </c:pt>
                <c:pt idx="7">
                  <c:v>1410.7</c:v>
                </c:pt>
                <c:pt idx="8">
                  <c:v>1536.8000000000002</c:v>
                </c:pt>
                <c:pt idx="9">
                  <c:v>1563.9</c:v>
                </c:pt>
                <c:pt idx="10">
                  <c:v>1659</c:v>
                </c:pt>
                <c:pt idx="11">
                  <c:v>1564.7999999999997</c:v>
                </c:pt>
                <c:pt idx="12">
                  <c:v>1675.6</c:v>
                </c:pt>
                <c:pt idx="13">
                  <c:v>1565.1</c:v>
                </c:pt>
                <c:pt idx="14">
                  <c:v>1596.2</c:v>
                </c:pt>
                <c:pt idx="15">
                  <c:v>1727.8000000000002</c:v>
                </c:pt>
                <c:pt idx="16">
                  <c:v>1669.7</c:v>
                </c:pt>
                <c:pt idx="17">
                  <c:v>1673.4</c:v>
                </c:pt>
                <c:pt idx="18">
                  <c:v>1786.7</c:v>
                </c:pt>
                <c:pt idx="19">
                  <c:v>1690.1999999999998</c:v>
                </c:pt>
                <c:pt idx="20">
                  <c:v>1678.9</c:v>
                </c:pt>
                <c:pt idx="21">
                  <c:v>1769.8000000000002</c:v>
                </c:pt>
                <c:pt idx="22">
                  <c:v>1758.6999999999998</c:v>
                </c:pt>
                <c:pt idx="23">
                  <c:v>1877.7</c:v>
                </c:pt>
                <c:pt idx="24">
                  <c:v>1920.1</c:v>
                </c:pt>
                <c:pt idx="25">
                  <c:v>2024.3</c:v>
                </c:pt>
                <c:pt idx="26">
                  <c:v>1652.1999999999998</c:v>
                </c:pt>
                <c:pt idx="27">
                  <c:v>1732.7</c:v>
                </c:pt>
                <c:pt idx="28">
                  <c:v>1629.4</c:v>
                </c:pt>
                <c:pt idx="29">
                  <c:v>1850.6999999999998</c:v>
                </c:pt>
                <c:pt idx="30">
                  <c:v>1776.2</c:v>
                </c:pt>
                <c:pt idx="31">
                  <c:v>1420</c:v>
                </c:pt>
                <c:pt idx="32">
                  <c:v>1551.1999999999998</c:v>
                </c:pt>
                <c:pt idx="33">
                  <c:v>1452.8999999999999</c:v>
                </c:pt>
                <c:pt idx="34">
                  <c:v>1483.5000000000002</c:v>
                </c:pt>
                <c:pt idx="35">
                  <c:v>1574.8000000000002</c:v>
                </c:pt>
                <c:pt idx="36">
                  <c:v>1653.1733999999897</c:v>
                </c:pt>
                <c:pt idx="37">
                  <c:v>1646.9288000000001</c:v>
                </c:pt>
                <c:pt idx="38">
                  <c:v>1778.8000000000002</c:v>
                </c:pt>
                <c:pt idx="39">
                  <c:v>1681.8</c:v>
                </c:pt>
                <c:pt idx="40">
                  <c:v>1575.538</c:v>
                </c:pt>
                <c:pt idx="41">
                  <c:v>1392.3500999999999</c:v>
                </c:pt>
                <c:pt idx="42">
                  <c:v>1402.9434999999999</c:v>
                </c:pt>
                <c:pt idx="43">
                  <c:v>1440.4805000000001</c:v>
                </c:pt>
                <c:pt idx="44">
                  <c:v>1458.7830999999999</c:v>
                </c:pt>
                <c:pt idx="45">
                  <c:v>1321.6090000000002</c:v>
                </c:pt>
                <c:pt idx="46">
                  <c:v>1322.6929999999998</c:v>
                </c:pt>
                <c:pt idx="47">
                  <c:v>1383.4</c:v>
                </c:pt>
                <c:pt idx="48">
                  <c:v>1326</c:v>
                </c:pt>
                <c:pt idx="49">
                  <c:v>1200.0004000000004</c:v>
                </c:pt>
                <c:pt idx="50">
                  <c:v>1190.0001999999999</c:v>
                </c:pt>
                <c:pt idx="51">
                  <c:v>1171</c:v>
                </c:pt>
                <c:pt idx="52">
                  <c:v>1123</c:v>
                </c:pt>
                <c:pt idx="53">
                  <c:v>1080.0000000000002</c:v>
                </c:pt>
                <c:pt idx="54">
                  <c:v>1019.9997035274879</c:v>
                </c:pt>
              </c:numCache>
            </c:numRef>
          </c:val>
          <c:extLst>
            <c:ext xmlns:c16="http://schemas.microsoft.com/office/drawing/2014/chart" uri="{C3380CC4-5D6E-409C-BE32-E72D297353CC}">
              <c16:uniqueId val="{00000000-0243-4E7B-B358-C451EA27E5D4}"/>
            </c:ext>
          </c:extLst>
        </c:ser>
        <c:ser>
          <c:idx val="3"/>
          <c:order val="1"/>
          <c:tx>
            <c:strRef>
              <c:f>Main!$AR$8</c:f>
              <c:strCache>
                <c:ptCount val="1"/>
                <c:pt idx="0">
                  <c:v>התפלת מליחים</c:v>
                </c:pt>
              </c:strCache>
            </c:strRef>
          </c:tx>
          <c:spPr>
            <a:solidFill>
              <a:srgbClr val="62FB25"/>
            </a:solidFill>
          </c:spPr>
          <c:val>
            <c:numRef>
              <c:f>Main!$AR$37:$AR$91</c:f>
              <c:numCache>
                <c:formatCode>General</c:formatCode>
                <c:ptCount val="5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formatCode="0">
                  <c:v>20</c:v>
                </c:pt>
                <c:pt idx="49" formatCode="0">
                  <c:v>23</c:v>
                </c:pt>
                <c:pt idx="50" formatCode="0">
                  <c:v>36.5</c:v>
                </c:pt>
                <c:pt idx="51" formatCode="0">
                  <c:v>50.000000000000007</c:v>
                </c:pt>
                <c:pt idx="52" formatCode="0">
                  <c:v>55</c:v>
                </c:pt>
                <c:pt idx="53" formatCode="0">
                  <c:v>60</c:v>
                </c:pt>
                <c:pt idx="54" formatCode="0">
                  <c:v>70</c:v>
                </c:pt>
              </c:numCache>
            </c:numRef>
          </c:val>
          <c:extLst>
            <c:ext xmlns:c16="http://schemas.microsoft.com/office/drawing/2014/chart" uri="{C3380CC4-5D6E-409C-BE32-E72D297353CC}">
              <c16:uniqueId val="{00000001-0243-4E7B-B358-C451EA27E5D4}"/>
            </c:ext>
          </c:extLst>
        </c:ser>
        <c:ser>
          <c:idx val="1"/>
          <c:order val="2"/>
          <c:tx>
            <c:strRef>
              <c:f>Main!$AQ$8</c:f>
              <c:strCache>
                <c:ptCount val="1"/>
                <c:pt idx="0">
                  <c:v>התפלת מי ים</c:v>
                </c:pt>
              </c:strCache>
            </c:strRef>
          </c:tx>
          <c:spPr>
            <a:solidFill>
              <a:srgbClr val="0070C0"/>
            </a:solidFill>
            <a:ln w="25400">
              <a:solidFill>
                <a:schemeClr val="bg1"/>
              </a:solidFill>
            </a:ln>
          </c:spPr>
          <c:val>
            <c:numRef>
              <c:f>Main!$AQ$37:$AQ$91</c:f>
              <c:numCache>
                <c:formatCode>General</c:formatCode>
                <c:ptCount val="5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120</c:v>
                </c:pt>
                <c:pt idx="46">
                  <c:v>120</c:v>
                </c:pt>
                <c:pt idx="47">
                  <c:v>130</c:v>
                </c:pt>
                <c:pt idx="48" formatCode="0">
                  <c:v>110</c:v>
                </c:pt>
                <c:pt idx="49" formatCode="0">
                  <c:v>283.96760204491835</c:v>
                </c:pt>
                <c:pt idx="50" formatCode="0">
                  <c:v>521.6552429893344</c:v>
                </c:pt>
                <c:pt idx="51" formatCode="0">
                  <c:v>759.34288393375141</c:v>
                </c:pt>
                <c:pt idx="52" formatCode="0">
                  <c:v>779.71851632392702</c:v>
                </c:pt>
                <c:pt idx="53" formatCode="0">
                  <c:v>800.09414871410263</c:v>
                </c:pt>
                <c:pt idx="54" formatCode="0">
                  <c:v>1420.7441579517351</c:v>
                </c:pt>
              </c:numCache>
            </c:numRef>
          </c:val>
          <c:extLst>
            <c:ext xmlns:c16="http://schemas.microsoft.com/office/drawing/2014/chart" uri="{C3380CC4-5D6E-409C-BE32-E72D297353CC}">
              <c16:uniqueId val="{00000002-0243-4E7B-B358-C451EA27E5D4}"/>
            </c:ext>
          </c:extLst>
        </c:ser>
        <c:ser>
          <c:idx val="2"/>
          <c:order val="3"/>
          <c:tx>
            <c:strRef>
              <c:f>Main!$BT$8</c:f>
              <c:strCache>
                <c:ptCount val="1"/>
                <c:pt idx="0">
                  <c:v>מליחים</c:v>
                </c:pt>
              </c:strCache>
            </c:strRef>
          </c:tx>
          <c:spPr>
            <a:solidFill>
              <a:srgbClr val="FFFF00"/>
            </a:solidFill>
            <a:ln w="6350">
              <a:solidFill>
                <a:prstClr val="black"/>
              </a:solidFill>
            </a:ln>
          </c:spPr>
          <c:val>
            <c:numRef>
              <c:f>Main!$BT$37:$BT$91</c:f>
              <c:numCache>
                <c:formatCode>0</c:formatCode>
                <c:ptCount val="5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89.3</c:v>
                </c:pt>
                <c:pt idx="34">
                  <c:v>91.1</c:v>
                </c:pt>
                <c:pt idx="35">
                  <c:v>90</c:v>
                </c:pt>
                <c:pt idx="36">
                  <c:v>106.19999999999999</c:v>
                </c:pt>
                <c:pt idx="37">
                  <c:v>127.4</c:v>
                </c:pt>
                <c:pt idx="38">
                  <c:v>133</c:v>
                </c:pt>
                <c:pt idx="39">
                  <c:v>136.30000000000001</c:v>
                </c:pt>
                <c:pt idx="40">
                  <c:v>133.9</c:v>
                </c:pt>
                <c:pt idx="41">
                  <c:v>179.8</c:v>
                </c:pt>
                <c:pt idx="42">
                  <c:v>182.3</c:v>
                </c:pt>
                <c:pt idx="43">
                  <c:v>182.6</c:v>
                </c:pt>
                <c:pt idx="44">
                  <c:v>216</c:v>
                </c:pt>
                <c:pt idx="45">
                  <c:v>224.2</c:v>
                </c:pt>
                <c:pt idx="46">
                  <c:v>220.3</c:v>
                </c:pt>
                <c:pt idx="47">
                  <c:v>231.1</c:v>
                </c:pt>
                <c:pt idx="48">
                  <c:v>223</c:v>
                </c:pt>
                <c:pt idx="49">
                  <c:v>174</c:v>
                </c:pt>
                <c:pt idx="50">
                  <c:v>162.0273691412944</c:v>
                </c:pt>
                <c:pt idx="51">
                  <c:v>150.05473828258641</c:v>
                </c:pt>
                <c:pt idx="52">
                  <c:v>145.06614209145852</c:v>
                </c:pt>
                <c:pt idx="53">
                  <c:v>140.0775459003307</c:v>
                </c:pt>
                <c:pt idx="54">
                  <c:v>130.06329113923999</c:v>
                </c:pt>
              </c:numCache>
            </c:numRef>
          </c:val>
          <c:extLst>
            <c:ext xmlns:c16="http://schemas.microsoft.com/office/drawing/2014/chart" uri="{C3380CC4-5D6E-409C-BE32-E72D297353CC}">
              <c16:uniqueId val="{00000003-0243-4E7B-B358-C451EA27E5D4}"/>
            </c:ext>
          </c:extLst>
        </c:ser>
        <c:ser>
          <c:idx val="0"/>
          <c:order val="4"/>
          <c:tx>
            <c:strRef>
              <c:f>Main!$BU$8</c:f>
              <c:strCache>
                <c:ptCount val="1"/>
                <c:pt idx="0">
                  <c:v>קולחים</c:v>
                </c:pt>
              </c:strCache>
            </c:strRef>
          </c:tx>
          <c:spPr>
            <a:solidFill>
              <a:srgbClr val="FF0000"/>
            </a:solidFill>
            <a:ln w="12700">
              <a:solidFill>
                <a:schemeClr val="tx1"/>
              </a:solidFill>
            </a:ln>
          </c:spPr>
          <c:cat>
            <c:numRef>
              <c:f>Main!$A$37:$A$91</c:f>
              <c:numCache>
                <c:formatCode>General</c:formatCod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2010</c:v>
                </c:pt>
                <c:pt idx="50">
                  <c:v>2015</c:v>
                </c:pt>
                <c:pt idx="51">
                  <c:v>2020</c:v>
                </c:pt>
                <c:pt idx="52">
                  <c:v>2025</c:v>
                </c:pt>
                <c:pt idx="53">
                  <c:v>2030</c:v>
                </c:pt>
                <c:pt idx="54">
                  <c:v>2050</c:v>
                </c:pt>
              </c:numCache>
            </c:numRef>
          </c:cat>
          <c:val>
            <c:numRef>
              <c:f>Main!$BD$37:$BD$91</c:f>
              <c:numCache>
                <c:formatCode>General</c:formatCode>
                <c:ptCount val="5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formatCode="0">
                  <c:v>199.7</c:v>
                </c:pt>
                <c:pt idx="34" formatCode="0">
                  <c:v>219.3</c:v>
                </c:pt>
                <c:pt idx="35" formatCode="0">
                  <c:v>250</c:v>
                </c:pt>
                <c:pt idx="36" formatCode="0">
                  <c:v>270</c:v>
                </c:pt>
                <c:pt idx="37" formatCode="0">
                  <c:v>255.4</c:v>
                </c:pt>
                <c:pt idx="38" formatCode="0">
                  <c:v>271</c:v>
                </c:pt>
                <c:pt idx="39" formatCode="0">
                  <c:v>285.5</c:v>
                </c:pt>
                <c:pt idx="40" formatCode="0">
                  <c:v>259.7</c:v>
                </c:pt>
                <c:pt idx="41" formatCode="0">
                  <c:v>266.39999999999969</c:v>
                </c:pt>
                <c:pt idx="42" formatCode="0">
                  <c:v>285.7</c:v>
                </c:pt>
                <c:pt idx="43" formatCode="0">
                  <c:v>285</c:v>
                </c:pt>
                <c:pt idx="44" formatCode="0">
                  <c:v>327.2</c:v>
                </c:pt>
                <c:pt idx="45" formatCode="0">
                  <c:v>340.7</c:v>
                </c:pt>
                <c:pt idx="46" formatCode="0">
                  <c:v>354.1</c:v>
                </c:pt>
                <c:pt idx="47" formatCode="0">
                  <c:v>386.6</c:v>
                </c:pt>
                <c:pt idx="48" formatCode="0">
                  <c:v>400</c:v>
                </c:pt>
                <c:pt idx="49" formatCode="#,##0">
                  <c:v>400.24492685999996</c:v>
                </c:pt>
                <c:pt idx="50" formatCode="#,##0">
                  <c:v>464.0204533530453</c:v>
                </c:pt>
                <c:pt idx="51" formatCode="#,##0">
                  <c:v>527.79597984609586</c:v>
                </c:pt>
                <c:pt idx="52" formatCode="#,##0">
                  <c:v>586.57150633913852</c:v>
                </c:pt>
                <c:pt idx="53" formatCode="#,##0">
                  <c:v>645.34703283218118</c:v>
                </c:pt>
                <c:pt idx="54" formatCode="#,##0">
                  <c:v>900.44913880436206</c:v>
                </c:pt>
              </c:numCache>
            </c:numRef>
          </c:val>
          <c:extLst>
            <c:ext xmlns:c16="http://schemas.microsoft.com/office/drawing/2014/chart" uri="{C3380CC4-5D6E-409C-BE32-E72D297353CC}">
              <c16:uniqueId val="{00000004-0243-4E7B-B358-C451EA27E5D4}"/>
            </c:ext>
          </c:extLst>
        </c:ser>
        <c:dLbls>
          <c:showLegendKey val="0"/>
          <c:showVal val="0"/>
          <c:showCatName val="0"/>
          <c:showSerName val="0"/>
          <c:showPercent val="0"/>
          <c:showBubbleSize val="0"/>
        </c:dLbls>
        <c:axId val="-754187744"/>
        <c:axId val="-754179584"/>
      </c:areaChart>
      <c:dateAx>
        <c:axId val="-754187744"/>
        <c:scaling>
          <c:orientation val="minMax"/>
        </c:scaling>
        <c:delete val="0"/>
        <c:axPos val="b"/>
        <c:title>
          <c:tx>
            <c:rich>
              <a:bodyPr/>
              <a:lstStyle/>
              <a:p>
                <a:pPr>
                  <a:defRPr sz="2000" baseline="0">
                    <a:solidFill>
                      <a:schemeClr val="tx1"/>
                    </a:solidFill>
                    <a:latin typeface="Times New Roman" pitchFamily="18" charset="0"/>
                    <a:cs typeface="Times New Roman" pitchFamily="18" charset="0"/>
                  </a:defRPr>
                </a:pPr>
                <a:r>
                  <a:rPr lang="en-US" sz="2000" baseline="0" dirty="0">
                    <a:solidFill>
                      <a:schemeClr val="tx1"/>
                    </a:solidFill>
                    <a:latin typeface="Times New Roman" pitchFamily="18" charset="0"/>
                    <a:cs typeface="Times New Roman" pitchFamily="18" charset="0"/>
                  </a:rPr>
                  <a:t>Year</a:t>
                </a:r>
              </a:p>
            </c:rich>
          </c:tx>
          <c:layout>
            <c:manualLayout>
              <c:xMode val="edge"/>
              <c:yMode val="edge"/>
              <c:x val="0.46129004233490084"/>
              <c:y val="0.91655450874831756"/>
            </c:manualLayout>
          </c:layout>
          <c:overlay val="0"/>
          <c:spPr>
            <a:noFill/>
            <a:ln w="25400">
              <a:noFill/>
            </a:ln>
          </c:spPr>
        </c:title>
        <c:numFmt formatCode="General" sourceLinked="1"/>
        <c:majorTickMark val="out"/>
        <c:minorTickMark val="none"/>
        <c:tickLblPos val="nextTo"/>
        <c:spPr>
          <a:ln w="34925">
            <a:solidFill>
              <a:schemeClr val="tx1"/>
            </a:solidFill>
          </a:ln>
        </c:spPr>
        <c:txPr>
          <a:bodyPr rot="-5400000" vert="horz"/>
          <a:lstStyle/>
          <a:p>
            <a:pPr>
              <a:defRPr sz="1400" b="1">
                <a:solidFill>
                  <a:schemeClr val="tx1"/>
                </a:solidFill>
              </a:defRPr>
            </a:pPr>
            <a:endParaRPr lang="en-US"/>
          </a:p>
        </c:txPr>
        <c:crossAx val="-754179584"/>
        <c:crosses val="autoZero"/>
        <c:auto val="0"/>
        <c:lblOffset val="100"/>
        <c:baseTimeUnit val="days"/>
        <c:majorUnit val="10"/>
      </c:dateAx>
      <c:valAx>
        <c:axId val="-754179584"/>
        <c:scaling>
          <c:orientation val="minMax"/>
          <c:min val="500"/>
        </c:scaling>
        <c:delete val="0"/>
        <c:axPos val="l"/>
        <c:majorGridlines>
          <c:spPr>
            <a:ln w="38100">
              <a:solidFill>
                <a:schemeClr val="tx1"/>
              </a:solidFill>
              <a:prstDash val="sysDot"/>
            </a:ln>
          </c:spPr>
        </c:majorGridlines>
        <c:title>
          <c:tx>
            <c:rich>
              <a:bodyPr rot="-5400000" vert="horz"/>
              <a:lstStyle/>
              <a:p>
                <a:pPr>
                  <a:defRPr sz="2000" baseline="0">
                    <a:solidFill>
                      <a:schemeClr val="tx1"/>
                    </a:solidFill>
                    <a:latin typeface="Times New Roman" pitchFamily="18" charset="0"/>
                    <a:cs typeface="Times New Roman" pitchFamily="18" charset="0"/>
                  </a:defRPr>
                </a:pPr>
                <a:r>
                  <a:rPr lang="en-US" sz="2000" baseline="0" dirty="0">
                    <a:solidFill>
                      <a:schemeClr val="tx1"/>
                    </a:solidFill>
                    <a:latin typeface="Times New Roman" pitchFamily="18" charset="0"/>
                    <a:cs typeface="Times New Roman" pitchFamily="18" charset="0"/>
                  </a:rPr>
                  <a:t>Annual </a:t>
                </a:r>
                <a:r>
                  <a:rPr lang="en-US" sz="2000" baseline="0" dirty="0" err="1">
                    <a:solidFill>
                      <a:schemeClr val="tx1"/>
                    </a:solidFill>
                    <a:latin typeface="Times New Roman" pitchFamily="18" charset="0"/>
                    <a:cs typeface="Times New Roman" pitchFamily="18" charset="0"/>
                  </a:rPr>
                  <a:t>volumen</a:t>
                </a:r>
                <a:r>
                  <a:rPr lang="en-US" sz="2000" baseline="0" dirty="0">
                    <a:solidFill>
                      <a:schemeClr val="tx1"/>
                    </a:solidFill>
                    <a:latin typeface="Times New Roman" pitchFamily="18" charset="0"/>
                    <a:cs typeface="Times New Roman" pitchFamily="18" charset="0"/>
                  </a:rPr>
                  <a:t> in Mm</a:t>
                </a:r>
                <a:r>
                  <a:rPr lang="en-US" sz="2000" baseline="30000" dirty="0">
                    <a:solidFill>
                      <a:schemeClr val="tx1"/>
                    </a:solidFill>
                    <a:latin typeface="Times New Roman" pitchFamily="18" charset="0"/>
                    <a:cs typeface="Times New Roman" pitchFamily="18" charset="0"/>
                  </a:rPr>
                  <a:t>3</a:t>
                </a:r>
              </a:p>
            </c:rich>
          </c:tx>
          <c:layout>
            <c:manualLayout>
              <c:xMode val="edge"/>
              <c:yMode val="edge"/>
              <c:x val="2.3412620297462768E-2"/>
              <c:y val="0.17241940516507881"/>
            </c:manualLayout>
          </c:layout>
          <c:overlay val="0"/>
          <c:spPr>
            <a:noFill/>
            <a:ln w="25400">
              <a:noFill/>
            </a:ln>
          </c:spPr>
        </c:title>
        <c:numFmt formatCode="#,##0" sourceLinked="0"/>
        <c:majorTickMark val="out"/>
        <c:minorTickMark val="none"/>
        <c:tickLblPos val="nextTo"/>
        <c:spPr>
          <a:ln w="31750">
            <a:solidFill>
              <a:schemeClr val="tx1"/>
            </a:solidFill>
          </a:ln>
        </c:spPr>
        <c:txPr>
          <a:bodyPr/>
          <a:lstStyle/>
          <a:p>
            <a:pPr rtl="0">
              <a:defRPr sz="1400" b="1">
                <a:solidFill>
                  <a:schemeClr val="tx1"/>
                </a:solidFill>
              </a:defRPr>
            </a:pPr>
            <a:endParaRPr lang="en-US"/>
          </a:p>
        </c:txPr>
        <c:crossAx val="-754187744"/>
        <c:crossesAt val="1958"/>
        <c:crossBetween val="midCat"/>
      </c:valAx>
      <c:spPr>
        <a:noFill/>
        <a:ln>
          <a:noFill/>
        </a:ln>
      </c:spPr>
    </c:plotArea>
    <c:plotVisOnly val="1"/>
    <c:dispBlanksAs val="zero"/>
    <c:showDLblsOverMax val="0"/>
  </c:chart>
  <c:spPr>
    <a:noFill/>
    <a:ln>
      <a:noFill/>
    </a:ln>
  </c:spPr>
  <c:txPr>
    <a:bodyPr/>
    <a:lstStyle/>
    <a:p>
      <a:pPr rtl="0">
        <a:defRPr sz="1200"/>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סידרה 1</c:v>
                </c:pt>
              </c:strCache>
            </c:strRef>
          </c:tx>
          <c:spPr>
            <a:solidFill>
              <a:schemeClr val="bg1">
                <a:lumMod val="65000"/>
              </a:schemeClr>
            </a:solidFill>
            <a:ln>
              <a:noFill/>
            </a:ln>
            <a:effectLst/>
          </c:spPr>
          <c:invertIfNegative val="0"/>
          <c:dPt>
            <c:idx val="8"/>
            <c:invertIfNegative val="0"/>
            <c:bubble3D val="0"/>
            <c:spPr>
              <a:solidFill>
                <a:schemeClr val="bg1">
                  <a:lumMod val="65000"/>
                </a:schemeClr>
              </a:solidFill>
              <a:ln>
                <a:noFill/>
              </a:ln>
              <a:effectLst/>
            </c:spPr>
            <c:extLst>
              <c:ext xmlns:c16="http://schemas.microsoft.com/office/drawing/2014/chart" uri="{C3380CC4-5D6E-409C-BE32-E72D297353CC}">
                <c16:uniqueId val="{00000001-4A96-47F6-A516-494E93B64621}"/>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03-4A96-47F6-A516-494E93B64621}"/>
              </c:ext>
            </c:extLst>
          </c:dPt>
          <c:dPt>
            <c:idx val="17"/>
            <c:invertIfNegative val="0"/>
            <c:bubble3D val="0"/>
            <c:spPr>
              <a:solidFill>
                <a:schemeClr val="bg1">
                  <a:lumMod val="65000"/>
                </a:schemeClr>
              </a:solidFill>
              <a:ln>
                <a:noFill/>
              </a:ln>
              <a:effectLst/>
            </c:spPr>
            <c:extLst>
              <c:ext xmlns:c16="http://schemas.microsoft.com/office/drawing/2014/chart" uri="{C3380CC4-5D6E-409C-BE32-E72D297353CC}">
                <c16:uniqueId val="{00000005-4A96-47F6-A516-494E93B64621}"/>
              </c:ext>
            </c:extLst>
          </c:dPt>
          <c:dPt>
            <c:idx val="18"/>
            <c:invertIfNegative val="0"/>
            <c:bubble3D val="0"/>
            <c:spPr>
              <a:solidFill>
                <a:schemeClr val="bg1">
                  <a:lumMod val="65000"/>
                </a:schemeClr>
              </a:solidFill>
              <a:ln>
                <a:noFill/>
              </a:ln>
              <a:effectLst/>
            </c:spPr>
            <c:extLst>
              <c:ext xmlns:c16="http://schemas.microsoft.com/office/drawing/2014/chart" uri="{C3380CC4-5D6E-409C-BE32-E72D297353CC}">
                <c16:uniqueId val="{00000007-4A96-47F6-A516-494E93B64621}"/>
              </c:ext>
            </c:extLst>
          </c:dPt>
          <c:dPt>
            <c:idx val="21"/>
            <c:invertIfNegative val="0"/>
            <c:bubble3D val="0"/>
            <c:spPr>
              <a:solidFill>
                <a:schemeClr val="bg1">
                  <a:lumMod val="65000"/>
                </a:schemeClr>
              </a:solidFill>
              <a:ln>
                <a:noFill/>
              </a:ln>
              <a:effectLst/>
            </c:spPr>
            <c:extLst>
              <c:ext xmlns:c16="http://schemas.microsoft.com/office/drawing/2014/chart" uri="{C3380CC4-5D6E-409C-BE32-E72D297353CC}">
                <c16:uniqueId val="{00000009-4A96-47F6-A516-494E93B64621}"/>
              </c:ext>
            </c:extLst>
          </c:dPt>
          <c:dPt>
            <c:idx val="28"/>
            <c:invertIfNegative val="0"/>
            <c:bubble3D val="0"/>
            <c:spPr>
              <a:solidFill>
                <a:schemeClr val="bg1">
                  <a:lumMod val="65000"/>
                </a:schemeClr>
              </a:solidFill>
              <a:ln>
                <a:noFill/>
              </a:ln>
              <a:effectLst/>
            </c:spPr>
            <c:extLst>
              <c:ext xmlns:c16="http://schemas.microsoft.com/office/drawing/2014/chart" uri="{C3380CC4-5D6E-409C-BE32-E72D297353CC}">
                <c16:uniqueId val="{0000000B-4A96-47F6-A516-494E93B64621}"/>
              </c:ext>
            </c:extLst>
          </c:dPt>
          <c:dPt>
            <c:idx val="29"/>
            <c:invertIfNegative val="0"/>
            <c:bubble3D val="0"/>
            <c:spPr>
              <a:solidFill>
                <a:schemeClr val="accent5"/>
              </a:solidFill>
              <a:ln>
                <a:noFill/>
              </a:ln>
              <a:effectLst/>
            </c:spPr>
            <c:extLst>
              <c:ext xmlns:c16="http://schemas.microsoft.com/office/drawing/2014/chart" uri="{C3380CC4-5D6E-409C-BE32-E72D297353CC}">
                <c16:uniqueId val="{0000000D-4A96-47F6-A516-494E93B64621}"/>
              </c:ext>
            </c:extLst>
          </c:dPt>
          <c:dPt>
            <c:idx val="35"/>
            <c:invertIfNegative val="0"/>
            <c:bubble3D val="0"/>
            <c:spPr>
              <a:solidFill>
                <a:schemeClr val="bg1">
                  <a:lumMod val="65000"/>
                </a:schemeClr>
              </a:solidFill>
              <a:ln>
                <a:noFill/>
              </a:ln>
              <a:effectLst/>
            </c:spPr>
            <c:extLst>
              <c:ext xmlns:c16="http://schemas.microsoft.com/office/drawing/2014/chart" uri="{C3380CC4-5D6E-409C-BE32-E72D297353CC}">
                <c16:uniqueId val="{0000000F-4A96-47F6-A516-494E93B64621}"/>
              </c:ext>
            </c:extLst>
          </c:dPt>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96-47F6-A516-494E93B64621}"/>
                </c:ext>
              </c:extLst>
            </c:dLbl>
            <c:dLbl>
              <c:idx val="2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A96-47F6-A516-494E93B64621}"/>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גיליון1!$A$2:$A$34</c:f>
              <c:strCache>
                <c:ptCount val="33"/>
                <c:pt idx="0">
                  <c:v>Korea</c:v>
                </c:pt>
                <c:pt idx="1">
                  <c:v>Ireland</c:v>
                </c:pt>
                <c:pt idx="2">
                  <c:v>Latvia</c:v>
                </c:pt>
                <c:pt idx="3">
                  <c:v>Switzerland</c:v>
                </c:pt>
                <c:pt idx="4">
                  <c:v>Estonia</c:v>
                </c:pt>
                <c:pt idx="5">
                  <c:v>USA</c:v>
                </c:pt>
                <c:pt idx="6">
                  <c:v>New Zealand</c:v>
                </c:pt>
                <c:pt idx="7">
                  <c:v>Japan</c:v>
                </c:pt>
                <c:pt idx="8">
                  <c:v>UK</c:v>
                </c:pt>
                <c:pt idx="9">
                  <c:v>Australia</c:v>
                </c:pt>
                <c:pt idx="10">
                  <c:v>Spain</c:v>
                </c:pt>
                <c:pt idx="11">
                  <c:v>Canada</c:v>
                </c:pt>
                <c:pt idx="12">
                  <c:v>Luxemburg</c:v>
                </c:pt>
                <c:pt idx="13">
                  <c:v>OECD</c:v>
                </c:pt>
                <c:pt idx="14">
                  <c:v>Iceland</c:v>
                </c:pt>
                <c:pt idx="15">
                  <c:v>Portugal</c:v>
                </c:pt>
                <c:pt idx="16">
                  <c:v>The Netherlands</c:v>
                </c:pt>
                <c:pt idx="17">
                  <c:v>Czech Republic</c:v>
                </c:pt>
                <c:pt idx="18">
                  <c:v>Slovakia</c:v>
                </c:pt>
                <c:pt idx="19">
                  <c:v>Poland</c:v>
                </c:pt>
                <c:pt idx="20">
                  <c:v>Greece</c:v>
                </c:pt>
                <c:pt idx="21">
                  <c:v>Slovenia</c:v>
                </c:pt>
                <c:pt idx="22">
                  <c:v>Norway</c:v>
                </c:pt>
                <c:pt idx="23">
                  <c:v>Italy</c:v>
                </c:pt>
                <c:pt idx="24">
                  <c:v>Germany</c:v>
                </c:pt>
                <c:pt idx="25">
                  <c:v>Finland</c:v>
                </c:pt>
                <c:pt idx="26">
                  <c:v>Belgium</c:v>
                </c:pt>
                <c:pt idx="27">
                  <c:v>Bhungary</c:v>
                </c:pt>
                <c:pt idx="28">
                  <c:v>Austria</c:v>
                </c:pt>
                <c:pt idx="29">
                  <c:v>Israel</c:v>
                </c:pt>
                <c:pt idx="30">
                  <c:v>France</c:v>
                </c:pt>
                <c:pt idx="31">
                  <c:v>Denmark</c:v>
                </c:pt>
                <c:pt idx="32">
                  <c:v>Sweden</c:v>
                </c:pt>
              </c:strCache>
            </c:strRef>
          </c:cat>
          <c:val>
            <c:numRef>
              <c:f>גיליון1!$B$2:$B$34</c:f>
              <c:numCache>
                <c:formatCode>General</c:formatCode>
                <c:ptCount val="33"/>
                <c:pt idx="0">
                  <c:v>0.26071234048919928</c:v>
                </c:pt>
                <c:pt idx="1">
                  <c:v>0.33203715438324116</c:v>
                </c:pt>
                <c:pt idx="2">
                  <c:v>0.35120314291365928</c:v>
                </c:pt>
                <c:pt idx="3">
                  <c:v>0.35664068395335979</c:v>
                </c:pt>
                <c:pt idx="4">
                  <c:v>0.36110280412982104</c:v>
                </c:pt>
                <c:pt idx="5">
                  <c:v>0.36257734213604864</c:v>
                </c:pt>
                <c:pt idx="6">
                  <c:v>0.3646403878962019</c:v>
                </c:pt>
                <c:pt idx="7">
                  <c:v>0.36963981817426506</c:v>
                </c:pt>
                <c:pt idx="8">
                  <c:v>0.37715635970376704</c:v>
                </c:pt>
                <c:pt idx="9">
                  <c:v>0.37791721016176505</c:v>
                </c:pt>
                <c:pt idx="10">
                  <c:v>0.38621998483894038</c:v>
                </c:pt>
                <c:pt idx="11">
                  <c:v>0.40537911576087138</c:v>
                </c:pt>
                <c:pt idx="12">
                  <c:v>0.41383890761734254</c:v>
                </c:pt>
                <c:pt idx="13">
                  <c:v>0.43158923091521756</c:v>
                </c:pt>
                <c:pt idx="14">
                  <c:v>0.43228616692970412</c:v>
                </c:pt>
                <c:pt idx="15">
                  <c:v>0.43718622883455388</c:v>
                </c:pt>
                <c:pt idx="16">
                  <c:v>0.43879311340141736</c:v>
                </c:pt>
                <c:pt idx="17">
                  <c:v>0.44827849901258687</c:v>
                </c:pt>
                <c:pt idx="18">
                  <c:v>0.45138906437563198</c:v>
                </c:pt>
                <c:pt idx="19">
                  <c:v>0.45401600361601185</c:v>
                </c:pt>
                <c:pt idx="20">
                  <c:v>0.45737243111025372</c:v>
                </c:pt>
                <c:pt idx="21">
                  <c:v>0.45830561631555339</c:v>
                </c:pt>
                <c:pt idx="22">
                  <c:v>0.46706568019992567</c:v>
                </c:pt>
                <c:pt idx="23">
                  <c:v>0.46808222767796581</c:v>
                </c:pt>
                <c:pt idx="24">
                  <c:v>0.4718763161652661</c:v>
                </c:pt>
                <c:pt idx="25">
                  <c:v>0.48524840008362063</c:v>
                </c:pt>
                <c:pt idx="26">
                  <c:v>0.4950734564333002</c:v>
                </c:pt>
                <c:pt idx="27">
                  <c:v>0.50829472502677309</c:v>
                </c:pt>
                <c:pt idx="28">
                  <c:v>0.51084830843062867</c:v>
                </c:pt>
                <c:pt idx="29">
                  <c:v>0.51187766413531721</c:v>
                </c:pt>
                <c:pt idx="30">
                  <c:v>0.52468208335367816</c:v>
                </c:pt>
                <c:pt idx="31">
                  <c:v>0.53214202650268883</c:v>
                </c:pt>
                <c:pt idx="32">
                  <c:v>0.53897212552360152</c:v>
                </c:pt>
              </c:numCache>
            </c:numRef>
          </c:val>
          <c:extLst>
            <c:ext xmlns:c16="http://schemas.microsoft.com/office/drawing/2014/chart" uri="{C3380CC4-5D6E-409C-BE32-E72D297353CC}">
              <c16:uniqueId val="{00000010-4A96-47F6-A516-494E93B64621}"/>
            </c:ext>
          </c:extLst>
        </c:ser>
        <c:dLbls>
          <c:showLegendKey val="0"/>
          <c:showVal val="0"/>
          <c:showCatName val="0"/>
          <c:showSerName val="0"/>
          <c:showPercent val="0"/>
          <c:showBubbleSize val="0"/>
        </c:dLbls>
        <c:gapWidth val="33"/>
        <c:overlap val="-27"/>
        <c:axId val="-556746832"/>
        <c:axId val="-556749008"/>
      </c:barChart>
      <c:catAx>
        <c:axId val="-5567468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556749008"/>
        <c:crosses val="autoZero"/>
        <c:auto val="1"/>
        <c:lblAlgn val="ctr"/>
        <c:lblOffset val="100"/>
        <c:noMultiLvlLbl val="0"/>
      </c:catAx>
      <c:valAx>
        <c:axId val="-55674900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556746832"/>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סידרה 1</c:v>
                </c:pt>
              </c:strCache>
            </c:strRef>
          </c:tx>
          <c:spPr>
            <a:solidFill>
              <a:schemeClr val="bg1">
                <a:lumMod val="65000"/>
              </a:schemeClr>
            </a:solidFill>
            <a:ln>
              <a:noFill/>
            </a:ln>
            <a:effectLst/>
          </c:spPr>
          <c:invertIfNegative val="0"/>
          <c:dPt>
            <c:idx val="8"/>
            <c:invertIfNegative val="0"/>
            <c:bubble3D val="0"/>
            <c:spPr>
              <a:solidFill>
                <a:schemeClr val="bg1">
                  <a:lumMod val="65000"/>
                </a:schemeClr>
              </a:solidFill>
              <a:ln>
                <a:noFill/>
              </a:ln>
              <a:effectLst/>
            </c:spPr>
            <c:extLst>
              <c:ext xmlns:c16="http://schemas.microsoft.com/office/drawing/2014/chart" uri="{C3380CC4-5D6E-409C-BE32-E72D297353CC}">
                <c16:uniqueId val="{00000001-8D4B-4F35-AC38-DBCA79895004}"/>
              </c:ext>
            </c:extLst>
          </c:dPt>
          <c:dPt>
            <c:idx val="11"/>
            <c:invertIfNegative val="0"/>
            <c:bubble3D val="0"/>
            <c:spPr>
              <a:solidFill>
                <a:srgbClr val="0070C0"/>
              </a:solidFill>
              <a:ln>
                <a:noFill/>
              </a:ln>
              <a:effectLst/>
            </c:spPr>
            <c:extLst>
              <c:ext xmlns:c16="http://schemas.microsoft.com/office/drawing/2014/chart" uri="{C3380CC4-5D6E-409C-BE32-E72D297353CC}">
                <c16:uniqueId val="{00000014-B8F7-4AA0-B174-481D136EBD5A}"/>
              </c:ext>
            </c:extLst>
          </c:dPt>
          <c:dPt>
            <c:idx val="13"/>
            <c:invertIfNegative val="0"/>
            <c:bubble3D val="0"/>
            <c:spPr>
              <a:solidFill>
                <a:schemeClr val="bg1">
                  <a:lumMod val="65000"/>
                </a:schemeClr>
              </a:solidFill>
              <a:ln>
                <a:noFill/>
              </a:ln>
              <a:effectLst/>
            </c:spPr>
            <c:extLst>
              <c:ext xmlns:c16="http://schemas.microsoft.com/office/drawing/2014/chart" uri="{C3380CC4-5D6E-409C-BE32-E72D297353CC}">
                <c16:uniqueId val="{00000003-8D4B-4F35-AC38-DBCA79895004}"/>
              </c:ext>
            </c:extLst>
          </c:dPt>
          <c:dPt>
            <c:idx val="14"/>
            <c:invertIfNegative val="0"/>
            <c:bubble3D val="0"/>
            <c:spPr>
              <a:solidFill>
                <a:schemeClr val="bg1">
                  <a:lumMod val="65000"/>
                </a:schemeClr>
              </a:solidFill>
              <a:ln>
                <a:noFill/>
              </a:ln>
              <a:effectLst/>
            </c:spPr>
            <c:extLst>
              <c:ext xmlns:c16="http://schemas.microsoft.com/office/drawing/2014/chart" uri="{C3380CC4-5D6E-409C-BE32-E72D297353CC}">
                <c16:uniqueId val="{00000011-8D4B-4F35-AC38-DBCA79895004}"/>
              </c:ext>
            </c:extLst>
          </c:dPt>
          <c:dPt>
            <c:idx val="17"/>
            <c:invertIfNegative val="0"/>
            <c:bubble3D val="0"/>
            <c:spPr>
              <a:solidFill>
                <a:schemeClr val="bg1">
                  <a:lumMod val="65000"/>
                </a:schemeClr>
              </a:solidFill>
              <a:ln>
                <a:noFill/>
              </a:ln>
              <a:effectLst/>
            </c:spPr>
            <c:extLst>
              <c:ext xmlns:c16="http://schemas.microsoft.com/office/drawing/2014/chart" uri="{C3380CC4-5D6E-409C-BE32-E72D297353CC}">
                <c16:uniqueId val="{00000005-8D4B-4F35-AC38-DBCA79895004}"/>
              </c:ext>
            </c:extLst>
          </c:dPt>
          <c:dPt>
            <c:idx val="18"/>
            <c:invertIfNegative val="0"/>
            <c:bubble3D val="0"/>
            <c:spPr>
              <a:solidFill>
                <a:schemeClr val="bg1">
                  <a:lumMod val="65000"/>
                </a:schemeClr>
              </a:solidFill>
              <a:ln>
                <a:noFill/>
              </a:ln>
              <a:effectLst/>
            </c:spPr>
            <c:extLst>
              <c:ext xmlns:c16="http://schemas.microsoft.com/office/drawing/2014/chart" uri="{C3380CC4-5D6E-409C-BE32-E72D297353CC}">
                <c16:uniqueId val="{00000007-8D4B-4F35-AC38-DBCA79895004}"/>
              </c:ext>
            </c:extLst>
          </c:dPt>
          <c:dPt>
            <c:idx val="20"/>
            <c:invertIfNegative val="0"/>
            <c:bubble3D val="0"/>
            <c:spPr>
              <a:solidFill>
                <a:srgbClr val="FFC000"/>
              </a:solidFill>
              <a:ln>
                <a:noFill/>
              </a:ln>
              <a:effectLst/>
            </c:spPr>
            <c:extLst>
              <c:ext xmlns:c16="http://schemas.microsoft.com/office/drawing/2014/chart" uri="{C3380CC4-5D6E-409C-BE32-E72D297353CC}">
                <c16:uniqueId val="{00000012-8D4B-4F35-AC38-DBCA79895004}"/>
              </c:ext>
            </c:extLst>
          </c:dPt>
          <c:dPt>
            <c:idx val="21"/>
            <c:invertIfNegative val="0"/>
            <c:bubble3D val="0"/>
            <c:spPr>
              <a:solidFill>
                <a:schemeClr val="bg1">
                  <a:lumMod val="65000"/>
                </a:schemeClr>
              </a:solidFill>
              <a:ln>
                <a:noFill/>
              </a:ln>
              <a:effectLst/>
            </c:spPr>
            <c:extLst>
              <c:ext xmlns:c16="http://schemas.microsoft.com/office/drawing/2014/chart" uri="{C3380CC4-5D6E-409C-BE32-E72D297353CC}">
                <c16:uniqueId val="{00000009-8D4B-4F35-AC38-DBCA79895004}"/>
              </c:ext>
            </c:extLst>
          </c:dPt>
          <c:dPt>
            <c:idx val="28"/>
            <c:invertIfNegative val="0"/>
            <c:bubble3D val="0"/>
            <c:spPr>
              <a:solidFill>
                <a:schemeClr val="bg1">
                  <a:lumMod val="65000"/>
                </a:schemeClr>
              </a:solidFill>
              <a:ln>
                <a:noFill/>
              </a:ln>
              <a:effectLst/>
            </c:spPr>
            <c:extLst>
              <c:ext xmlns:c16="http://schemas.microsoft.com/office/drawing/2014/chart" uri="{C3380CC4-5D6E-409C-BE32-E72D297353CC}">
                <c16:uniqueId val="{0000000B-8D4B-4F35-AC38-DBCA79895004}"/>
              </c:ext>
            </c:extLst>
          </c:dPt>
          <c:dPt>
            <c:idx val="29"/>
            <c:invertIfNegative val="0"/>
            <c:bubble3D val="0"/>
            <c:spPr>
              <a:solidFill>
                <a:schemeClr val="bg1">
                  <a:lumMod val="65000"/>
                </a:schemeClr>
              </a:solidFill>
              <a:ln>
                <a:noFill/>
              </a:ln>
              <a:effectLst/>
            </c:spPr>
            <c:extLst>
              <c:ext xmlns:c16="http://schemas.microsoft.com/office/drawing/2014/chart" uri="{C3380CC4-5D6E-409C-BE32-E72D297353CC}">
                <c16:uniqueId val="{0000000D-8D4B-4F35-AC38-DBCA79895004}"/>
              </c:ext>
            </c:extLst>
          </c:dPt>
          <c:dPt>
            <c:idx val="35"/>
            <c:invertIfNegative val="0"/>
            <c:bubble3D val="0"/>
            <c:spPr>
              <a:solidFill>
                <a:schemeClr val="bg1">
                  <a:lumMod val="65000"/>
                </a:schemeClr>
              </a:solidFill>
              <a:ln>
                <a:noFill/>
              </a:ln>
              <a:effectLst/>
            </c:spPr>
            <c:extLst>
              <c:ext xmlns:c16="http://schemas.microsoft.com/office/drawing/2014/chart" uri="{C3380CC4-5D6E-409C-BE32-E72D297353CC}">
                <c16:uniqueId val="{0000000F-8D4B-4F35-AC38-DBCA79895004}"/>
              </c:ext>
            </c:extLst>
          </c:dPt>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8F7-4AA0-B174-481D136EBD5A}"/>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D4B-4F35-AC38-DBCA79895004}"/>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גיליון1!$A$2:$A$34</c:f>
              <c:strCache>
                <c:ptCount val="33"/>
                <c:pt idx="0">
                  <c:v>Ireland</c:v>
                </c:pt>
                <c:pt idx="1">
                  <c:v>Korea</c:v>
                </c:pt>
                <c:pt idx="2">
                  <c:v>Switzerland</c:v>
                </c:pt>
                <c:pt idx="3">
                  <c:v>Australia</c:v>
                </c:pt>
                <c:pt idx="4">
                  <c:v>USD</c:v>
                </c:pt>
                <c:pt idx="5">
                  <c:v>Japan</c:v>
                </c:pt>
                <c:pt idx="6">
                  <c:v>Latvia</c:v>
                </c:pt>
                <c:pt idx="7">
                  <c:v>Czech Republic</c:v>
                </c:pt>
                <c:pt idx="8">
                  <c:v>Canada</c:v>
                </c:pt>
                <c:pt idx="9">
                  <c:v>Slovakia</c:v>
                </c:pt>
                <c:pt idx="10">
                  <c:v>UK</c:v>
                </c:pt>
                <c:pt idx="11">
                  <c:v>Israel </c:v>
                </c:pt>
                <c:pt idx="12">
                  <c:v>Spain</c:v>
                </c:pt>
                <c:pt idx="13">
                  <c:v>Estonia</c:v>
                </c:pt>
                <c:pt idx="14">
                  <c:v>New Zealand</c:v>
                </c:pt>
                <c:pt idx="15">
                  <c:v>Iceland</c:v>
                </c:pt>
                <c:pt idx="16">
                  <c:v>Poland</c:v>
                </c:pt>
                <c:pt idx="17">
                  <c:v>The Netherlands</c:v>
                </c:pt>
                <c:pt idx="18">
                  <c:v>Slovenia</c:v>
                </c:pt>
                <c:pt idx="19">
                  <c:v>Luxemburg</c:v>
                </c:pt>
                <c:pt idx="20">
                  <c:v>OECD</c:v>
                </c:pt>
                <c:pt idx="21">
                  <c:v>Germany</c:v>
                </c:pt>
                <c:pt idx="22">
                  <c:v>Portugal</c:v>
                </c:pt>
                <c:pt idx="23">
                  <c:v>Hungary</c:v>
                </c:pt>
                <c:pt idx="24">
                  <c:v>Italy</c:v>
                </c:pt>
                <c:pt idx="25">
                  <c:v>Austria</c:v>
                </c:pt>
                <c:pt idx="26">
                  <c:v>Greece</c:v>
                </c:pt>
                <c:pt idx="27">
                  <c:v>Sweden</c:v>
                </c:pt>
                <c:pt idx="28">
                  <c:v>Norway</c:v>
                </c:pt>
                <c:pt idx="29">
                  <c:v>Denmark</c:v>
                </c:pt>
                <c:pt idx="30">
                  <c:v>Belgium</c:v>
                </c:pt>
                <c:pt idx="31">
                  <c:v>Finland</c:v>
                </c:pt>
                <c:pt idx="32">
                  <c:v>France</c:v>
                </c:pt>
              </c:strCache>
            </c:strRef>
          </c:cat>
          <c:val>
            <c:numRef>
              <c:f>גיליון1!$B$2:$B$34</c:f>
              <c:numCache>
                <c:formatCode>General</c:formatCode>
                <c:ptCount val="33"/>
                <c:pt idx="0">
                  <c:v>0.25977327128787553</c:v>
                </c:pt>
                <c:pt idx="1">
                  <c:v>0.33583622163370813</c:v>
                </c:pt>
                <c:pt idx="2">
                  <c:v>0.34033029682651661</c:v>
                </c:pt>
                <c:pt idx="3">
                  <c:v>0.36508307250110472</c:v>
                </c:pt>
                <c:pt idx="4">
                  <c:v>0.3761003239153527</c:v>
                </c:pt>
                <c:pt idx="5">
                  <c:v>0.38177797418085047</c:v>
                </c:pt>
                <c:pt idx="6">
                  <c:v>0.38189962750542522</c:v>
                </c:pt>
                <c:pt idx="7">
                  <c:v>0.38627756343688335</c:v>
                </c:pt>
                <c:pt idx="8">
                  <c:v>0.39953093128885575</c:v>
                </c:pt>
                <c:pt idx="9">
                  <c:v>0.39995691632866293</c:v>
                </c:pt>
                <c:pt idx="10">
                  <c:v>0.4023354805506914</c:v>
                </c:pt>
                <c:pt idx="11">
                  <c:v>0.40400000000000003</c:v>
                </c:pt>
                <c:pt idx="12">
                  <c:v>0.40517099798462758</c:v>
                </c:pt>
                <c:pt idx="13">
                  <c:v>0.40612435278288339</c:v>
                </c:pt>
                <c:pt idx="14">
                  <c:v>0.40765162750622919</c:v>
                </c:pt>
                <c:pt idx="15">
                  <c:v>0.40931047427901612</c:v>
                </c:pt>
                <c:pt idx="16">
                  <c:v>0.41772642491769363</c:v>
                </c:pt>
                <c:pt idx="17">
                  <c:v>0.42030151460370879</c:v>
                </c:pt>
                <c:pt idx="18">
                  <c:v>0.42238970672985532</c:v>
                </c:pt>
                <c:pt idx="19">
                  <c:v>0.42474444477028628</c:v>
                </c:pt>
                <c:pt idx="20">
                  <c:v>0.42641170189360705</c:v>
                </c:pt>
                <c:pt idx="21">
                  <c:v>0.43666769874788181</c:v>
                </c:pt>
                <c:pt idx="22">
                  <c:v>0.44136299961227571</c:v>
                </c:pt>
                <c:pt idx="23">
                  <c:v>0.47191132956515341</c:v>
                </c:pt>
                <c:pt idx="24">
                  <c:v>0.48071778331213705</c:v>
                </c:pt>
                <c:pt idx="25">
                  <c:v>0.48270553154910034</c:v>
                </c:pt>
                <c:pt idx="26">
                  <c:v>0.4833278767204785</c:v>
                </c:pt>
                <c:pt idx="27">
                  <c:v>0.48814874196655483</c:v>
                </c:pt>
                <c:pt idx="28">
                  <c:v>0.49501577772500688</c:v>
                </c:pt>
                <c:pt idx="29">
                  <c:v>0.51488897993045735</c:v>
                </c:pt>
                <c:pt idx="30">
                  <c:v>0.51599488122609605</c:v>
                </c:pt>
                <c:pt idx="31">
                  <c:v>0.52553162580765278</c:v>
                </c:pt>
                <c:pt idx="32">
                  <c:v>0.55851662824335813</c:v>
                </c:pt>
              </c:numCache>
            </c:numRef>
          </c:val>
          <c:extLst>
            <c:ext xmlns:c16="http://schemas.microsoft.com/office/drawing/2014/chart" uri="{C3380CC4-5D6E-409C-BE32-E72D297353CC}">
              <c16:uniqueId val="{00000010-8D4B-4F35-AC38-DBCA79895004}"/>
            </c:ext>
          </c:extLst>
        </c:ser>
        <c:dLbls>
          <c:showLegendKey val="0"/>
          <c:showVal val="0"/>
          <c:showCatName val="0"/>
          <c:showSerName val="0"/>
          <c:showPercent val="0"/>
          <c:showBubbleSize val="0"/>
        </c:dLbls>
        <c:gapWidth val="33"/>
        <c:overlap val="-27"/>
        <c:axId val="-556754448"/>
        <c:axId val="-556760976"/>
      </c:barChart>
      <c:catAx>
        <c:axId val="-5567544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556760976"/>
        <c:crosses val="autoZero"/>
        <c:auto val="1"/>
        <c:lblAlgn val="ctr"/>
        <c:lblOffset val="100"/>
        <c:noMultiLvlLbl val="0"/>
      </c:catAx>
      <c:valAx>
        <c:axId val="-55676097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556754448"/>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התפתחות הגירעון (ציר שמאלי)</c:v>
          </c:tx>
          <c:spPr>
            <a:ln w="63500" cmpd="tri">
              <a:prstDash val="solid"/>
            </a:ln>
          </c:spPr>
          <c:invertIfNegative val="0"/>
          <c:dPt>
            <c:idx val="53"/>
            <c:invertIfNegative val="0"/>
            <c:bubble3D val="0"/>
            <c:spPr>
              <a:solidFill>
                <a:srgbClr val="4F81BD"/>
              </a:solidFill>
              <a:ln w="63500" cmpd="tri">
                <a:prstDash val="solid"/>
              </a:ln>
            </c:spPr>
            <c:extLst>
              <c:ext xmlns:c16="http://schemas.microsoft.com/office/drawing/2014/chart" uri="{C3380CC4-5D6E-409C-BE32-E72D297353CC}">
                <c16:uniqueId val="{00000001-46D4-432C-B621-48CB83E7938F}"/>
              </c:ext>
            </c:extLst>
          </c:dPt>
          <c:dPt>
            <c:idx val="54"/>
            <c:invertIfNegative val="0"/>
            <c:bubble3D val="0"/>
            <c:spPr>
              <a:solidFill>
                <a:srgbClr val="4F81BD">
                  <a:lumMod val="75000"/>
                </a:srgbClr>
              </a:solidFill>
              <a:ln w="63500" cmpd="tri">
                <a:prstDash val="solid"/>
              </a:ln>
            </c:spPr>
            <c:extLst>
              <c:ext xmlns:c16="http://schemas.microsoft.com/office/drawing/2014/chart" uri="{C3380CC4-5D6E-409C-BE32-E72D297353CC}">
                <c16:uniqueId val="{00000003-46D4-432C-B621-48CB83E7938F}"/>
              </c:ext>
            </c:extLst>
          </c:dPt>
          <c:dLbls>
            <c:dLbl>
              <c:idx val="5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D4-432C-B621-48CB83E7938F}"/>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'נתונים תמג מעודכן'!$BJ$29:$DL$29</c:f>
              <c:numCache>
                <c:formatCode>m/d/yyyy</c:formatCode>
                <c:ptCount val="55"/>
                <c:pt idx="0">
                  <c:v>42004</c:v>
                </c:pt>
                <c:pt idx="1">
                  <c:v>42035</c:v>
                </c:pt>
                <c:pt idx="2">
                  <c:v>42063</c:v>
                </c:pt>
                <c:pt idx="3">
                  <c:v>42094</c:v>
                </c:pt>
                <c:pt idx="4">
                  <c:v>42124</c:v>
                </c:pt>
                <c:pt idx="5">
                  <c:v>42155</c:v>
                </c:pt>
                <c:pt idx="6">
                  <c:v>42185</c:v>
                </c:pt>
                <c:pt idx="7">
                  <c:v>42216</c:v>
                </c:pt>
                <c:pt idx="8">
                  <c:v>42247</c:v>
                </c:pt>
                <c:pt idx="9">
                  <c:v>42277</c:v>
                </c:pt>
                <c:pt idx="10">
                  <c:v>42308</c:v>
                </c:pt>
                <c:pt idx="11">
                  <c:v>42338</c:v>
                </c:pt>
                <c:pt idx="12">
                  <c:v>42369</c:v>
                </c:pt>
                <c:pt idx="13">
                  <c:v>42400</c:v>
                </c:pt>
                <c:pt idx="14">
                  <c:v>42429</c:v>
                </c:pt>
                <c:pt idx="15">
                  <c:v>42460</c:v>
                </c:pt>
                <c:pt idx="16">
                  <c:v>42490</c:v>
                </c:pt>
                <c:pt idx="17">
                  <c:v>42521</c:v>
                </c:pt>
                <c:pt idx="18">
                  <c:v>42551</c:v>
                </c:pt>
                <c:pt idx="19">
                  <c:v>42582</c:v>
                </c:pt>
                <c:pt idx="20">
                  <c:v>42613</c:v>
                </c:pt>
                <c:pt idx="21">
                  <c:v>42643</c:v>
                </c:pt>
                <c:pt idx="22">
                  <c:v>42674</c:v>
                </c:pt>
                <c:pt idx="23">
                  <c:v>42704</c:v>
                </c:pt>
                <c:pt idx="24">
                  <c:v>42735</c:v>
                </c:pt>
                <c:pt idx="25">
                  <c:v>42766</c:v>
                </c:pt>
                <c:pt idx="26">
                  <c:v>42794</c:v>
                </c:pt>
                <c:pt idx="27">
                  <c:v>42825</c:v>
                </c:pt>
                <c:pt idx="28">
                  <c:v>42855</c:v>
                </c:pt>
                <c:pt idx="29">
                  <c:v>42886</c:v>
                </c:pt>
                <c:pt idx="30">
                  <c:v>42916</c:v>
                </c:pt>
                <c:pt idx="31">
                  <c:v>42947</c:v>
                </c:pt>
                <c:pt idx="32">
                  <c:v>42978</c:v>
                </c:pt>
                <c:pt idx="33">
                  <c:v>43008</c:v>
                </c:pt>
                <c:pt idx="34">
                  <c:v>43039</c:v>
                </c:pt>
                <c:pt idx="35">
                  <c:v>43069</c:v>
                </c:pt>
                <c:pt idx="36">
                  <c:v>43100</c:v>
                </c:pt>
                <c:pt idx="37">
                  <c:v>43131</c:v>
                </c:pt>
                <c:pt idx="38">
                  <c:v>43159</c:v>
                </c:pt>
                <c:pt idx="39">
                  <c:v>43190</c:v>
                </c:pt>
                <c:pt idx="40">
                  <c:v>43220</c:v>
                </c:pt>
                <c:pt idx="41">
                  <c:v>43251</c:v>
                </c:pt>
                <c:pt idx="42">
                  <c:v>43281</c:v>
                </c:pt>
                <c:pt idx="43">
                  <c:v>43312</c:v>
                </c:pt>
                <c:pt idx="44">
                  <c:v>43343</c:v>
                </c:pt>
                <c:pt idx="45">
                  <c:v>43373</c:v>
                </c:pt>
                <c:pt idx="46">
                  <c:v>43404</c:v>
                </c:pt>
                <c:pt idx="47">
                  <c:v>43434</c:v>
                </c:pt>
                <c:pt idx="48">
                  <c:v>43465</c:v>
                </c:pt>
                <c:pt idx="49">
                  <c:v>43496</c:v>
                </c:pt>
                <c:pt idx="50">
                  <c:v>43524</c:v>
                </c:pt>
                <c:pt idx="51">
                  <c:v>43555</c:v>
                </c:pt>
                <c:pt idx="52">
                  <c:v>43585</c:v>
                </c:pt>
                <c:pt idx="53">
                  <c:v>43616</c:v>
                </c:pt>
                <c:pt idx="54">
                  <c:v>43646</c:v>
                </c:pt>
              </c:numCache>
            </c:numRef>
          </c:cat>
          <c:val>
            <c:numRef>
              <c:f>'נתונים תמג מעודכן'!$BJ$36:$DL$36</c:f>
              <c:numCache>
                <c:formatCode>0.000%</c:formatCode>
                <c:ptCount val="55"/>
                <c:pt idx="0">
                  <c:v>2.6766502140445656E-2</c:v>
                </c:pt>
                <c:pt idx="1">
                  <c:v>2.6075416837529466E-2</c:v>
                </c:pt>
                <c:pt idx="2">
                  <c:v>2.6967720417949623E-2</c:v>
                </c:pt>
                <c:pt idx="3">
                  <c:v>2.56945123837415E-2</c:v>
                </c:pt>
                <c:pt idx="4">
                  <c:v>2.4963014393179571E-2</c:v>
                </c:pt>
                <c:pt idx="5">
                  <c:v>2.6454579564265113E-2</c:v>
                </c:pt>
                <c:pt idx="6">
                  <c:v>2.5272008069335578E-2</c:v>
                </c:pt>
                <c:pt idx="7">
                  <c:v>2.0916132004091398E-2</c:v>
                </c:pt>
                <c:pt idx="8">
                  <c:v>2.1016012245421531E-2</c:v>
                </c:pt>
                <c:pt idx="9">
                  <c:v>1.9927920086100826E-2</c:v>
                </c:pt>
                <c:pt idx="10">
                  <c:v>2.0989598975008496E-2</c:v>
                </c:pt>
                <c:pt idx="11">
                  <c:v>2.0205700201803348E-2</c:v>
                </c:pt>
                <c:pt idx="12">
                  <c:v>2.1338666758456928E-2</c:v>
                </c:pt>
                <c:pt idx="13">
                  <c:v>2.2040931194738374E-2</c:v>
                </c:pt>
                <c:pt idx="14">
                  <c:v>2.1245425465189836E-2</c:v>
                </c:pt>
                <c:pt idx="15">
                  <c:v>2.0730484693572849E-2</c:v>
                </c:pt>
                <c:pt idx="16">
                  <c:v>2.2077548765534683E-2</c:v>
                </c:pt>
                <c:pt idx="17">
                  <c:v>2.0479838990450756E-2</c:v>
                </c:pt>
                <c:pt idx="18">
                  <c:v>2.0247469160321396E-2</c:v>
                </c:pt>
                <c:pt idx="19">
                  <c:v>2.1882847558846806E-2</c:v>
                </c:pt>
                <c:pt idx="20">
                  <c:v>2.2186018624413825E-2</c:v>
                </c:pt>
                <c:pt idx="21">
                  <c:v>2.2254877176219066E-2</c:v>
                </c:pt>
                <c:pt idx="22">
                  <c:v>2.0961421033021004E-2</c:v>
                </c:pt>
                <c:pt idx="23">
                  <c:v>2.0015560154689156E-2</c:v>
                </c:pt>
                <c:pt idx="24">
                  <c:v>2.0804795595471749E-2</c:v>
                </c:pt>
                <c:pt idx="25">
                  <c:v>2.0656017947831444E-2</c:v>
                </c:pt>
                <c:pt idx="26">
                  <c:v>2.093193713077449E-2</c:v>
                </c:pt>
                <c:pt idx="27">
                  <c:v>2.3161999956416244E-2</c:v>
                </c:pt>
                <c:pt idx="28">
                  <c:v>2.1974102887899537E-2</c:v>
                </c:pt>
                <c:pt idx="29">
                  <c:v>2.3501036546512758E-2</c:v>
                </c:pt>
                <c:pt idx="30">
                  <c:v>2.4958755328583382E-2</c:v>
                </c:pt>
                <c:pt idx="31">
                  <c:v>2.5418800905222517E-2</c:v>
                </c:pt>
                <c:pt idx="32">
                  <c:v>2.2450198296423786E-2</c:v>
                </c:pt>
                <c:pt idx="33">
                  <c:v>1.9067643261865837E-2</c:v>
                </c:pt>
                <c:pt idx="34">
                  <c:v>1.4543079026295608E-2</c:v>
                </c:pt>
                <c:pt idx="35">
                  <c:v>1.6588610138971609E-2</c:v>
                </c:pt>
                <c:pt idx="36">
                  <c:v>1.9358167638440518E-2</c:v>
                </c:pt>
                <c:pt idx="37">
                  <c:v>1.8889433785301502E-2</c:v>
                </c:pt>
                <c:pt idx="38">
                  <c:v>1.8495933981381649E-2</c:v>
                </c:pt>
                <c:pt idx="39">
                  <c:v>1.9003705858711979E-2</c:v>
                </c:pt>
                <c:pt idx="40">
                  <c:v>1.7984852903366613E-2</c:v>
                </c:pt>
                <c:pt idx="41">
                  <c:v>1.835798167989159E-2</c:v>
                </c:pt>
                <c:pt idx="42">
                  <c:v>1.820364739688398E-2</c:v>
                </c:pt>
                <c:pt idx="43">
                  <c:v>2.0543827546719115E-2</c:v>
                </c:pt>
                <c:pt idx="44">
                  <c:v>2.4472506944962093E-2</c:v>
                </c:pt>
                <c:pt idx="45" formatCode="0.0000%">
                  <c:v>3.3202168238163084E-2</c:v>
                </c:pt>
                <c:pt idx="46" formatCode="0.0000%">
                  <c:v>3.6486322352466946E-2</c:v>
                </c:pt>
                <c:pt idx="47" formatCode="0.0000%">
                  <c:v>3.4868590652618311E-2</c:v>
                </c:pt>
                <c:pt idx="48" formatCode="0.0000%">
                  <c:v>2.9180222410874826E-2</c:v>
                </c:pt>
                <c:pt idx="49">
                  <c:v>3.3150023118282766E-2</c:v>
                </c:pt>
                <c:pt idx="50">
                  <c:v>3.4911541609428422E-2</c:v>
                </c:pt>
                <c:pt idx="51">
                  <c:v>3.4152099631319752E-2</c:v>
                </c:pt>
                <c:pt idx="52">
                  <c:v>3.8055852423214534E-2</c:v>
                </c:pt>
                <c:pt idx="53" formatCode="0.0000%">
                  <c:v>3.8044179054356184E-2</c:v>
                </c:pt>
                <c:pt idx="54" formatCode="0.0000%">
                  <c:v>3.8871323441503382E-2</c:v>
                </c:pt>
              </c:numCache>
            </c:numRef>
          </c:val>
          <c:extLst>
            <c:ext xmlns:c16="http://schemas.microsoft.com/office/drawing/2014/chart" uri="{C3380CC4-5D6E-409C-BE32-E72D297353CC}">
              <c16:uniqueId val="{00000034-46D4-432C-B621-48CB83E7938F}"/>
            </c:ext>
          </c:extLst>
        </c:ser>
        <c:dLbls>
          <c:showLegendKey val="0"/>
          <c:showVal val="1"/>
          <c:showCatName val="0"/>
          <c:showSerName val="0"/>
          <c:showPercent val="0"/>
          <c:showBubbleSize val="0"/>
        </c:dLbls>
        <c:gapWidth val="150"/>
        <c:axId val="-556747920"/>
        <c:axId val="-556751184"/>
      </c:barChart>
      <c:lineChart>
        <c:grouping val="standard"/>
        <c:varyColors val="0"/>
        <c:ser>
          <c:idx val="1"/>
          <c:order val="1"/>
          <c:tx>
            <c:v>הוצאות (ציר ימני)</c:v>
          </c:tx>
          <c:spPr>
            <a:ln w="50800"/>
          </c:spPr>
          <c:marker>
            <c:symbol val="none"/>
          </c:marker>
          <c:dLbls>
            <c:dLbl>
              <c:idx val="5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E-46D4-432C-B621-48CB83E7938F}"/>
                </c:ext>
              </c:extLst>
            </c:dLbl>
            <c:numFmt formatCode="0.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'נתונים תמג מעודכן'!$BJ$29:$DL$29</c:f>
              <c:numCache>
                <c:formatCode>m/d/yyyy</c:formatCode>
                <c:ptCount val="55"/>
                <c:pt idx="0">
                  <c:v>42004</c:v>
                </c:pt>
                <c:pt idx="1">
                  <c:v>42035</c:v>
                </c:pt>
                <c:pt idx="2">
                  <c:v>42063</c:v>
                </c:pt>
                <c:pt idx="3">
                  <c:v>42094</c:v>
                </c:pt>
                <c:pt idx="4">
                  <c:v>42124</c:v>
                </c:pt>
                <c:pt idx="5">
                  <c:v>42155</c:v>
                </c:pt>
                <c:pt idx="6">
                  <c:v>42185</c:v>
                </c:pt>
                <c:pt idx="7">
                  <c:v>42216</c:v>
                </c:pt>
                <c:pt idx="8">
                  <c:v>42247</c:v>
                </c:pt>
                <c:pt idx="9">
                  <c:v>42277</c:v>
                </c:pt>
                <c:pt idx="10">
                  <c:v>42308</c:v>
                </c:pt>
                <c:pt idx="11">
                  <c:v>42338</c:v>
                </c:pt>
                <c:pt idx="12">
                  <c:v>42369</c:v>
                </c:pt>
                <c:pt idx="13">
                  <c:v>42400</c:v>
                </c:pt>
                <c:pt idx="14">
                  <c:v>42429</c:v>
                </c:pt>
                <c:pt idx="15">
                  <c:v>42460</c:v>
                </c:pt>
                <c:pt idx="16">
                  <c:v>42490</c:v>
                </c:pt>
                <c:pt idx="17">
                  <c:v>42521</c:v>
                </c:pt>
                <c:pt idx="18">
                  <c:v>42551</c:v>
                </c:pt>
                <c:pt idx="19">
                  <c:v>42582</c:v>
                </c:pt>
                <c:pt idx="20">
                  <c:v>42613</c:v>
                </c:pt>
                <c:pt idx="21">
                  <c:v>42643</c:v>
                </c:pt>
                <c:pt idx="22">
                  <c:v>42674</c:v>
                </c:pt>
                <c:pt idx="23">
                  <c:v>42704</c:v>
                </c:pt>
                <c:pt idx="24">
                  <c:v>42735</c:v>
                </c:pt>
                <c:pt idx="25">
                  <c:v>42766</c:v>
                </c:pt>
                <c:pt idx="26">
                  <c:v>42794</c:v>
                </c:pt>
                <c:pt idx="27">
                  <c:v>42825</c:v>
                </c:pt>
                <c:pt idx="28">
                  <c:v>42855</c:v>
                </c:pt>
                <c:pt idx="29">
                  <c:v>42886</c:v>
                </c:pt>
                <c:pt idx="30">
                  <c:v>42916</c:v>
                </c:pt>
                <c:pt idx="31">
                  <c:v>42947</c:v>
                </c:pt>
                <c:pt idx="32">
                  <c:v>42978</c:v>
                </c:pt>
                <c:pt idx="33">
                  <c:v>43008</c:v>
                </c:pt>
                <c:pt idx="34">
                  <c:v>43039</c:v>
                </c:pt>
                <c:pt idx="35">
                  <c:v>43069</c:v>
                </c:pt>
                <c:pt idx="36">
                  <c:v>43100</c:v>
                </c:pt>
                <c:pt idx="37">
                  <c:v>43131</c:v>
                </c:pt>
                <c:pt idx="38">
                  <c:v>43159</c:v>
                </c:pt>
                <c:pt idx="39">
                  <c:v>43190</c:v>
                </c:pt>
                <c:pt idx="40">
                  <c:v>43220</c:v>
                </c:pt>
                <c:pt idx="41">
                  <c:v>43251</c:v>
                </c:pt>
                <c:pt idx="42">
                  <c:v>43281</c:v>
                </c:pt>
                <c:pt idx="43">
                  <c:v>43312</c:v>
                </c:pt>
                <c:pt idx="44">
                  <c:v>43343</c:v>
                </c:pt>
                <c:pt idx="45">
                  <c:v>43373</c:v>
                </c:pt>
                <c:pt idx="46">
                  <c:v>43404</c:v>
                </c:pt>
                <c:pt idx="47">
                  <c:v>43434</c:v>
                </c:pt>
                <c:pt idx="48">
                  <c:v>43465</c:v>
                </c:pt>
                <c:pt idx="49">
                  <c:v>43496</c:v>
                </c:pt>
                <c:pt idx="50">
                  <c:v>43524</c:v>
                </c:pt>
                <c:pt idx="51">
                  <c:v>43555</c:v>
                </c:pt>
                <c:pt idx="52">
                  <c:v>43585</c:v>
                </c:pt>
                <c:pt idx="53">
                  <c:v>43616</c:v>
                </c:pt>
                <c:pt idx="54">
                  <c:v>43646</c:v>
                </c:pt>
              </c:numCache>
            </c:numRef>
          </c:cat>
          <c:val>
            <c:numRef>
              <c:f>'נתונים תמג מעודכן'!$BJ$37:$DL$37</c:f>
              <c:numCache>
                <c:formatCode>0.000%</c:formatCode>
                <c:ptCount val="55"/>
                <c:pt idx="0">
                  <c:v>0.27435011060824938</c:v>
                </c:pt>
                <c:pt idx="1">
                  <c:v>0.27349387203020192</c:v>
                </c:pt>
                <c:pt idx="2">
                  <c:v>0.27380422342956551</c:v>
                </c:pt>
                <c:pt idx="3">
                  <c:v>0.273292375335635</c:v>
                </c:pt>
                <c:pt idx="4">
                  <c:v>0.27305162994920312</c:v>
                </c:pt>
                <c:pt idx="5">
                  <c:v>0.27412201824183963</c:v>
                </c:pt>
                <c:pt idx="6">
                  <c:v>0.2733685927602939</c:v>
                </c:pt>
                <c:pt idx="7">
                  <c:v>0.27130626518001444</c:v>
                </c:pt>
                <c:pt idx="8">
                  <c:v>0.27252454879754678</c:v>
                </c:pt>
                <c:pt idx="9">
                  <c:v>0.27179355573155767</c:v>
                </c:pt>
                <c:pt idx="10">
                  <c:v>0.27233547022901528</c:v>
                </c:pt>
                <c:pt idx="11">
                  <c:v>0.27159250436364968</c:v>
                </c:pt>
                <c:pt idx="12">
                  <c:v>0.27074616148458419</c:v>
                </c:pt>
                <c:pt idx="13">
                  <c:v>0.27182081357048543</c:v>
                </c:pt>
                <c:pt idx="14">
                  <c:v>0.27069151524760499</c:v>
                </c:pt>
                <c:pt idx="15">
                  <c:v>0.27021846434209706</c:v>
                </c:pt>
                <c:pt idx="16">
                  <c:v>0.26915391853472093</c:v>
                </c:pt>
                <c:pt idx="17">
                  <c:v>0.27078777077377519</c:v>
                </c:pt>
                <c:pt idx="18">
                  <c:v>0.2716114336851117</c:v>
                </c:pt>
                <c:pt idx="19">
                  <c:v>0.27289173665807243</c:v>
                </c:pt>
                <c:pt idx="20">
                  <c:v>0.27112857399411555</c:v>
                </c:pt>
                <c:pt idx="21">
                  <c:v>0.27275117368567681</c:v>
                </c:pt>
                <c:pt idx="22">
                  <c:v>0.27143749975430914</c:v>
                </c:pt>
                <c:pt idx="23">
                  <c:v>0.27179433054940866</c:v>
                </c:pt>
                <c:pt idx="24">
                  <c:v>0.27479467095910115</c:v>
                </c:pt>
                <c:pt idx="25">
                  <c:v>0.27475657461142206</c:v>
                </c:pt>
                <c:pt idx="26">
                  <c:v>0.276073548791886</c:v>
                </c:pt>
                <c:pt idx="27">
                  <c:v>0.27807729549013743</c:v>
                </c:pt>
                <c:pt idx="28">
                  <c:v>0.28019135663808714</c:v>
                </c:pt>
                <c:pt idx="29">
                  <c:v>0.27918351342905329</c:v>
                </c:pt>
                <c:pt idx="30">
                  <c:v>0.27950587652757392</c:v>
                </c:pt>
                <c:pt idx="31">
                  <c:v>0.28048321023986728</c:v>
                </c:pt>
                <c:pt idx="32">
                  <c:v>0.28145232116158186</c:v>
                </c:pt>
                <c:pt idx="33">
                  <c:v>0.27914991650864401</c:v>
                </c:pt>
                <c:pt idx="34">
                  <c:v>0.28302917052594734</c:v>
                </c:pt>
                <c:pt idx="35">
                  <c:v>0.28395848391129802</c:v>
                </c:pt>
                <c:pt idx="36">
                  <c:v>0.28375077156167383</c:v>
                </c:pt>
                <c:pt idx="37">
                  <c:v>0.28346587697162123</c:v>
                </c:pt>
                <c:pt idx="38">
                  <c:v>0.28395202736237729</c:v>
                </c:pt>
                <c:pt idx="39">
                  <c:v>0.28303685368163545</c:v>
                </c:pt>
                <c:pt idx="40">
                  <c:v>0.28349779020232091</c:v>
                </c:pt>
                <c:pt idx="41">
                  <c:v>0.28236379812340445</c:v>
                </c:pt>
                <c:pt idx="42">
                  <c:v>0.2835348432640904</c:v>
                </c:pt>
                <c:pt idx="43">
                  <c:v>0.28553555582213674</c:v>
                </c:pt>
                <c:pt idx="44">
                  <c:v>0.2859214362774723</c:v>
                </c:pt>
                <c:pt idx="45">
                  <c:v>0.28849785515057436</c:v>
                </c:pt>
                <c:pt idx="46">
                  <c:v>0.2875573985504678</c:v>
                </c:pt>
                <c:pt idx="47">
                  <c:v>0.2853339605666349</c:v>
                </c:pt>
                <c:pt idx="48">
                  <c:v>0.28452110402450242</c:v>
                </c:pt>
                <c:pt idx="49">
                  <c:v>0.28730970402033035</c:v>
                </c:pt>
                <c:pt idx="50">
                  <c:v>0.28684410699430296</c:v>
                </c:pt>
                <c:pt idx="51">
                  <c:v>0.28861386387359728</c:v>
                </c:pt>
                <c:pt idx="52">
                  <c:v>0.28938285909754652</c:v>
                </c:pt>
                <c:pt idx="53">
                  <c:v>0.29063185448785323</c:v>
                </c:pt>
                <c:pt idx="54">
                  <c:v>0.28983907843018242</c:v>
                </c:pt>
              </c:numCache>
            </c:numRef>
          </c:val>
          <c:smooth val="0"/>
          <c:extLst>
            <c:ext xmlns:c16="http://schemas.microsoft.com/office/drawing/2014/chart" uri="{C3380CC4-5D6E-409C-BE32-E72D297353CC}">
              <c16:uniqueId val="{00000067-46D4-432C-B621-48CB83E7938F}"/>
            </c:ext>
          </c:extLst>
        </c:ser>
        <c:ser>
          <c:idx val="2"/>
          <c:order val="2"/>
          <c:tx>
            <c:v>הכנסות המדינה (ציר ימני)</c:v>
          </c:tx>
          <c:spPr>
            <a:ln w="50800">
              <a:solidFill>
                <a:srgbClr val="425222"/>
              </a:solidFill>
            </a:ln>
          </c:spPr>
          <c:marker>
            <c:symbol val="none"/>
          </c:marker>
          <c:dPt>
            <c:idx val="40"/>
            <c:bubble3D val="0"/>
            <c:extLst>
              <c:ext xmlns:c16="http://schemas.microsoft.com/office/drawing/2014/chart" uri="{C3380CC4-5D6E-409C-BE32-E72D297353CC}">
                <c16:uniqueId val="{00000068-46D4-432C-B621-48CB83E7938F}"/>
              </c:ext>
            </c:extLst>
          </c:dPt>
          <c:dPt>
            <c:idx val="41"/>
            <c:bubble3D val="0"/>
            <c:extLst>
              <c:ext xmlns:c16="http://schemas.microsoft.com/office/drawing/2014/chart" uri="{C3380CC4-5D6E-409C-BE32-E72D297353CC}">
                <c16:uniqueId val="{00000069-46D4-432C-B621-48CB83E7938F}"/>
              </c:ext>
            </c:extLst>
          </c:dPt>
          <c:dLbls>
            <c:delete val="1"/>
          </c:dLbls>
          <c:cat>
            <c:numRef>
              <c:f>'נתונים תמג מעודכן'!$BJ$29:$DL$29</c:f>
              <c:numCache>
                <c:formatCode>m/d/yyyy</c:formatCode>
                <c:ptCount val="55"/>
                <c:pt idx="0">
                  <c:v>42004</c:v>
                </c:pt>
                <c:pt idx="1">
                  <c:v>42035</c:v>
                </c:pt>
                <c:pt idx="2">
                  <c:v>42063</c:v>
                </c:pt>
                <c:pt idx="3">
                  <c:v>42094</c:v>
                </c:pt>
                <c:pt idx="4">
                  <c:v>42124</c:v>
                </c:pt>
                <c:pt idx="5">
                  <c:v>42155</c:v>
                </c:pt>
                <c:pt idx="6">
                  <c:v>42185</c:v>
                </c:pt>
                <c:pt idx="7">
                  <c:v>42216</c:v>
                </c:pt>
                <c:pt idx="8">
                  <c:v>42247</c:v>
                </c:pt>
                <c:pt idx="9">
                  <c:v>42277</c:v>
                </c:pt>
                <c:pt idx="10">
                  <c:v>42308</c:v>
                </c:pt>
                <c:pt idx="11">
                  <c:v>42338</c:v>
                </c:pt>
                <c:pt idx="12">
                  <c:v>42369</c:v>
                </c:pt>
                <c:pt idx="13">
                  <c:v>42400</c:v>
                </c:pt>
                <c:pt idx="14">
                  <c:v>42429</c:v>
                </c:pt>
                <c:pt idx="15">
                  <c:v>42460</c:v>
                </c:pt>
                <c:pt idx="16">
                  <c:v>42490</c:v>
                </c:pt>
                <c:pt idx="17">
                  <c:v>42521</c:v>
                </c:pt>
                <c:pt idx="18">
                  <c:v>42551</c:v>
                </c:pt>
                <c:pt idx="19">
                  <c:v>42582</c:v>
                </c:pt>
                <c:pt idx="20">
                  <c:v>42613</c:v>
                </c:pt>
                <c:pt idx="21">
                  <c:v>42643</c:v>
                </c:pt>
                <c:pt idx="22">
                  <c:v>42674</c:v>
                </c:pt>
                <c:pt idx="23">
                  <c:v>42704</c:v>
                </c:pt>
                <c:pt idx="24">
                  <c:v>42735</c:v>
                </c:pt>
                <c:pt idx="25">
                  <c:v>42766</c:v>
                </c:pt>
                <c:pt idx="26">
                  <c:v>42794</c:v>
                </c:pt>
                <c:pt idx="27">
                  <c:v>42825</c:v>
                </c:pt>
                <c:pt idx="28">
                  <c:v>42855</c:v>
                </c:pt>
                <c:pt idx="29">
                  <c:v>42886</c:v>
                </c:pt>
                <c:pt idx="30">
                  <c:v>42916</c:v>
                </c:pt>
                <c:pt idx="31">
                  <c:v>42947</c:v>
                </c:pt>
                <c:pt idx="32">
                  <c:v>42978</c:v>
                </c:pt>
                <c:pt idx="33">
                  <c:v>43008</c:v>
                </c:pt>
                <c:pt idx="34">
                  <c:v>43039</c:v>
                </c:pt>
                <c:pt idx="35">
                  <c:v>43069</c:v>
                </c:pt>
                <c:pt idx="36">
                  <c:v>43100</c:v>
                </c:pt>
                <c:pt idx="37">
                  <c:v>43131</c:v>
                </c:pt>
                <c:pt idx="38">
                  <c:v>43159</c:v>
                </c:pt>
                <c:pt idx="39">
                  <c:v>43190</c:v>
                </c:pt>
                <c:pt idx="40">
                  <c:v>43220</c:v>
                </c:pt>
                <c:pt idx="41">
                  <c:v>43251</c:v>
                </c:pt>
                <c:pt idx="42">
                  <c:v>43281</c:v>
                </c:pt>
                <c:pt idx="43">
                  <c:v>43312</c:v>
                </c:pt>
                <c:pt idx="44">
                  <c:v>43343</c:v>
                </c:pt>
                <c:pt idx="45">
                  <c:v>43373</c:v>
                </c:pt>
                <c:pt idx="46">
                  <c:v>43404</c:v>
                </c:pt>
                <c:pt idx="47">
                  <c:v>43434</c:v>
                </c:pt>
                <c:pt idx="48">
                  <c:v>43465</c:v>
                </c:pt>
                <c:pt idx="49">
                  <c:v>43496</c:v>
                </c:pt>
                <c:pt idx="50">
                  <c:v>43524</c:v>
                </c:pt>
                <c:pt idx="51">
                  <c:v>43555</c:v>
                </c:pt>
                <c:pt idx="52">
                  <c:v>43585</c:v>
                </c:pt>
                <c:pt idx="53">
                  <c:v>43616</c:v>
                </c:pt>
                <c:pt idx="54">
                  <c:v>43646</c:v>
                </c:pt>
              </c:numCache>
            </c:numRef>
          </c:cat>
          <c:val>
            <c:numRef>
              <c:f>'נתונים תמג מעודכן'!$BJ$38:$DL$38</c:f>
              <c:numCache>
                <c:formatCode>0.000%</c:formatCode>
                <c:ptCount val="55"/>
                <c:pt idx="0">
                  <c:v>0.24758270690486323</c:v>
                </c:pt>
                <c:pt idx="1">
                  <c:v>0.2474166599832516</c:v>
                </c:pt>
                <c:pt idx="2">
                  <c:v>0.24683292828727632</c:v>
                </c:pt>
                <c:pt idx="3">
                  <c:v>0.24759430378544492</c:v>
                </c:pt>
                <c:pt idx="4">
                  <c:v>0.24808507181263098</c:v>
                </c:pt>
                <c:pt idx="5">
                  <c:v>0.24766479233750471</c:v>
                </c:pt>
                <c:pt idx="6">
                  <c:v>0.24809307139612366</c:v>
                </c:pt>
                <c:pt idx="7">
                  <c:v>0.25038663490999158</c:v>
                </c:pt>
                <c:pt idx="8">
                  <c:v>0.25150592402833055</c:v>
                </c:pt>
                <c:pt idx="9">
                  <c:v>0.25186303420251444</c:v>
                </c:pt>
                <c:pt idx="10">
                  <c:v>0.25134414428354646</c:v>
                </c:pt>
                <c:pt idx="11">
                  <c:v>0.25138594430822692</c:v>
                </c:pt>
                <c:pt idx="12">
                  <c:v>0.24940663847369923</c:v>
                </c:pt>
                <c:pt idx="13">
                  <c:v>0.24977817701529251</c:v>
                </c:pt>
                <c:pt idx="14">
                  <c:v>0.24944524064470669</c:v>
                </c:pt>
                <c:pt idx="15">
                  <c:v>0.24948713402402115</c:v>
                </c:pt>
                <c:pt idx="16">
                  <c:v>0.24707552762893731</c:v>
                </c:pt>
                <c:pt idx="17">
                  <c:v>0.2503062544141455</c:v>
                </c:pt>
                <c:pt idx="18">
                  <c:v>0.25136312926761606</c:v>
                </c:pt>
                <c:pt idx="19">
                  <c:v>0.25100805724156733</c:v>
                </c:pt>
                <c:pt idx="20">
                  <c:v>0.24894172688399932</c:v>
                </c:pt>
                <c:pt idx="21">
                  <c:v>0.25049629650945771</c:v>
                </c:pt>
                <c:pt idx="22">
                  <c:v>0.25047607872128813</c:v>
                </c:pt>
                <c:pt idx="23">
                  <c:v>0.25177877039471946</c:v>
                </c:pt>
                <c:pt idx="24">
                  <c:v>0.25398987536362944</c:v>
                </c:pt>
                <c:pt idx="25">
                  <c:v>0.25410136944465411</c:v>
                </c:pt>
                <c:pt idx="26">
                  <c:v>0.25514161166111149</c:v>
                </c:pt>
                <c:pt idx="27">
                  <c:v>0.25491529553372122</c:v>
                </c:pt>
                <c:pt idx="28">
                  <c:v>0.25821725375018756</c:v>
                </c:pt>
                <c:pt idx="29">
                  <c:v>0.25568247688254053</c:v>
                </c:pt>
                <c:pt idx="30">
                  <c:v>0.25454632062305621</c:v>
                </c:pt>
                <c:pt idx="31">
                  <c:v>0.25506281297711758</c:v>
                </c:pt>
                <c:pt idx="32">
                  <c:v>0.25900053127334666</c:v>
                </c:pt>
                <c:pt idx="33">
                  <c:v>0.26007989296507938</c:v>
                </c:pt>
                <c:pt idx="34">
                  <c:v>0.26848371828179496</c:v>
                </c:pt>
                <c:pt idx="35">
                  <c:v>0.26736750757650973</c:v>
                </c:pt>
                <c:pt idx="36">
                  <c:v>0.26439024470802469</c:v>
                </c:pt>
                <c:pt idx="37">
                  <c:v>0.26457409258733844</c:v>
                </c:pt>
                <c:pt idx="38">
                  <c:v>0.2654545320173553</c:v>
                </c:pt>
                <c:pt idx="39">
                  <c:v>0.26403159212028054</c:v>
                </c:pt>
                <c:pt idx="40">
                  <c:v>0.26551138721640721</c:v>
                </c:pt>
                <c:pt idx="41">
                  <c:v>0.26400504419205734</c:v>
                </c:pt>
                <c:pt idx="42">
                  <c:v>0.26533119586720638</c:v>
                </c:pt>
                <c:pt idx="43">
                  <c:v>0.26499249500705951</c:v>
                </c:pt>
                <c:pt idx="44">
                  <c:v>0.26144969333373025</c:v>
                </c:pt>
                <c:pt idx="45">
                  <c:v>0.25529568691241128</c:v>
                </c:pt>
                <c:pt idx="46">
                  <c:v>0.25107031759969684</c:v>
                </c:pt>
                <c:pt idx="47">
                  <c:v>0.25046461398861503</c:v>
                </c:pt>
                <c:pt idx="48">
                  <c:v>0.25533937507109</c:v>
                </c:pt>
                <c:pt idx="49">
                  <c:v>0.25415818032385606</c:v>
                </c:pt>
                <c:pt idx="50">
                  <c:v>0.25193181805443232</c:v>
                </c:pt>
                <c:pt idx="51">
                  <c:v>0.25446176424227751</c:v>
                </c:pt>
                <c:pt idx="52">
                  <c:v>0.25132700667433194</c:v>
                </c:pt>
                <c:pt idx="53">
                  <c:v>0.25258693684064815</c:v>
                </c:pt>
                <c:pt idx="54">
                  <c:v>0.25096701926313408</c:v>
                </c:pt>
              </c:numCache>
            </c:numRef>
          </c:val>
          <c:smooth val="0"/>
          <c:extLst>
            <c:ext xmlns:c16="http://schemas.microsoft.com/office/drawing/2014/chart" uri="{C3380CC4-5D6E-409C-BE32-E72D297353CC}">
              <c16:uniqueId val="{0000009B-46D4-432C-B621-48CB83E7938F}"/>
            </c:ext>
          </c:extLst>
        </c:ser>
        <c:dLbls>
          <c:dLblPos val="t"/>
          <c:showLegendKey val="0"/>
          <c:showVal val="1"/>
          <c:showCatName val="0"/>
          <c:showSerName val="0"/>
          <c:showPercent val="0"/>
          <c:showBubbleSize val="0"/>
        </c:dLbls>
        <c:marker val="1"/>
        <c:smooth val="0"/>
        <c:axId val="-556760432"/>
        <c:axId val="-556752816"/>
      </c:lineChart>
      <c:dateAx>
        <c:axId val="-556747920"/>
        <c:scaling>
          <c:orientation val="minMax"/>
        </c:scaling>
        <c:delete val="0"/>
        <c:axPos val="b"/>
        <c:numFmt formatCode="mm/yy" sourceLinked="0"/>
        <c:majorTickMark val="none"/>
        <c:minorTickMark val="none"/>
        <c:tickLblPos val="nextTo"/>
        <c:txPr>
          <a:bodyPr rot="-3120000" vert="horz"/>
          <a:lstStyle/>
          <a:p>
            <a:pPr>
              <a:defRPr/>
            </a:pPr>
            <a:endParaRPr lang="en-US"/>
          </a:p>
        </c:txPr>
        <c:crossAx val="-556751184"/>
        <c:crosses val="autoZero"/>
        <c:auto val="1"/>
        <c:lblOffset val="100"/>
        <c:baseTimeUnit val="months"/>
        <c:majorUnit val="3"/>
        <c:minorUnit val="1"/>
      </c:dateAx>
      <c:valAx>
        <c:axId val="-556751184"/>
        <c:scaling>
          <c:orientation val="minMax"/>
          <c:max val="6.0000000000000012E-2"/>
          <c:min val="0"/>
        </c:scaling>
        <c:delete val="0"/>
        <c:axPos val="l"/>
        <c:numFmt formatCode="0%" sourceLinked="0"/>
        <c:majorTickMark val="out"/>
        <c:minorTickMark val="none"/>
        <c:tickLblPos val="nextTo"/>
        <c:spPr>
          <a:noFill/>
          <a:ln w="9525">
            <a:solidFill>
              <a:sysClr val="windowText" lastClr="000000">
                <a:lumMod val="50000"/>
                <a:lumOff val="50000"/>
                <a:alpha val="75000"/>
              </a:sysClr>
            </a:solidFill>
          </a:ln>
        </c:spPr>
        <c:crossAx val="-556747920"/>
        <c:crosses val="autoZero"/>
        <c:crossBetween val="between"/>
      </c:valAx>
      <c:valAx>
        <c:axId val="-556752816"/>
        <c:scaling>
          <c:orientation val="minMax"/>
          <c:max val="0.30000000000000004"/>
          <c:min val="0.24000000000000002"/>
        </c:scaling>
        <c:delete val="0"/>
        <c:axPos val="r"/>
        <c:numFmt formatCode="0%" sourceLinked="0"/>
        <c:majorTickMark val="out"/>
        <c:minorTickMark val="none"/>
        <c:tickLblPos val="nextTo"/>
        <c:spPr>
          <a:ln>
            <a:solidFill>
              <a:sysClr val="windowText" lastClr="000000">
                <a:lumMod val="50000"/>
                <a:lumOff val="50000"/>
                <a:alpha val="75000"/>
              </a:sysClr>
            </a:solidFill>
          </a:ln>
        </c:spPr>
        <c:crossAx val="-556760432"/>
        <c:crosses val="max"/>
        <c:crossBetween val="between"/>
      </c:valAx>
      <c:dateAx>
        <c:axId val="-556760432"/>
        <c:scaling>
          <c:orientation val="minMax"/>
        </c:scaling>
        <c:delete val="1"/>
        <c:axPos val="b"/>
        <c:numFmt formatCode="m/d/yyyy" sourceLinked="1"/>
        <c:majorTickMark val="out"/>
        <c:minorTickMark val="none"/>
        <c:tickLblPos val="nextTo"/>
        <c:crossAx val="-556752816"/>
        <c:crosses val="autoZero"/>
        <c:auto val="1"/>
        <c:lblOffset val="100"/>
        <c:baseTimeUnit val="months"/>
      </c:dateAx>
    </c:plotArea>
    <c:legend>
      <c:legendPos val="t"/>
      <c:overlay val="0"/>
    </c:legend>
    <c:plotVisOnly val="1"/>
    <c:dispBlanksAs val="gap"/>
    <c:showDLblsOverMax val="0"/>
  </c:chart>
  <c:txPr>
    <a:bodyPr/>
    <a:lstStyle/>
    <a:p>
      <a:pPr>
        <a:defRPr sz="1400" b="0">
          <a:latin typeface="Segoe UI Light" panose="020B0502040204020203" pitchFamily="34" charset="0"/>
          <a:cs typeface="Segoe UI Light" panose="020B0502040204020203"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'[Fiscal-balances-and-Public-Indebteness (7).xls]Structural_Balances'!$A$43</c:f>
              <c:strCache>
                <c:ptCount val="1"/>
                <c:pt idx="0">
                  <c:v>OECD</c:v>
                </c:pt>
              </c:strCache>
            </c:strRef>
          </c:tx>
          <c:spPr>
            <a:ln w="28575" cap="rnd">
              <a:solidFill>
                <a:schemeClr val="tx1"/>
              </a:solidFill>
              <a:round/>
            </a:ln>
            <a:effectLst/>
          </c:spPr>
          <c:marker>
            <c:symbol val="none"/>
          </c:marker>
          <c:dLbls>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63-4ABE-ACCC-64157192277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'[Fiscal-balances-and-Public-Indebteness (7).xls]Structural_Balances'!$B$42:$S$42</c:f>
              <c:numCache>
                <c:formatCode>###0</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'[Fiscal-balances-and-Public-Indebteness (7).xls]Structural_Balances'!$B$43:$S$43</c:f>
              <c:numCache>
                <c:formatCode>0.0\ \ </c:formatCode>
                <c:ptCount val="18"/>
                <c:pt idx="0">
                  <c:v>1.283533305820989</c:v>
                </c:pt>
                <c:pt idx="1">
                  <c:v>1.8884803135470223</c:v>
                </c:pt>
                <c:pt idx="2">
                  <c:v>2.0292724404094415</c:v>
                </c:pt>
                <c:pt idx="3">
                  <c:v>1.9084140103561003</c:v>
                </c:pt>
                <c:pt idx="4">
                  <c:v>1.4831368940307428</c:v>
                </c:pt>
                <c:pt idx="5">
                  <c:v>1.4577132690614147</c:v>
                </c:pt>
                <c:pt idx="6">
                  <c:v>1.8159501510760547</c:v>
                </c:pt>
                <c:pt idx="7">
                  <c:v>3.5375361416534545</c:v>
                </c:pt>
                <c:pt idx="8">
                  <c:v>4.2879714286272979</c:v>
                </c:pt>
                <c:pt idx="9">
                  <c:v>4.6803038716125993</c:v>
                </c:pt>
                <c:pt idx="10">
                  <c:v>3.3767254884935478</c:v>
                </c:pt>
                <c:pt idx="11">
                  <c:v>2.0174551567375461</c:v>
                </c:pt>
                <c:pt idx="12">
                  <c:v>1.4228900739437136</c:v>
                </c:pt>
                <c:pt idx="13">
                  <c:v>0.73786169352244368</c:v>
                </c:pt>
                <c:pt idx="14">
                  <c:v>0.54982255490580478</c:v>
                </c:pt>
                <c:pt idx="15">
                  <c:v>-0.33012462952876276</c:v>
                </c:pt>
                <c:pt idx="16">
                  <c:v>5.0453676680598636E-2</c:v>
                </c:pt>
                <c:pt idx="17">
                  <c:v>0.28614423303489839</c:v>
                </c:pt>
              </c:numCache>
            </c:numRef>
          </c:val>
          <c:smooth val="0"/>
          <c:extLst>
            <c:ext xmlns:c16="http://schemas.microsoft.com/office/drawing/2014/chart" uri="{C3380CC4-5D6E-409C-BE32-E72D297353CC}">
              <c16:uniqueId val="{00000000-AA63-4ABE-ACCC-64157192277B}"/>
            </c:ext>
          </c:extLst>
        </c:ser>
        <c:ser>
          <c:idx val="1"/>
          <c:order val="1"/>
          <c:tx>
            <c:strRef>
              <c:f>'[Fiscal-balances-and-Public-Indebteness (7).xls]Structural_Balances'!$A$44</c:f>
              <c:strCache>
                <c:ptCount val="1"/>
                <c:pt idx="0">
                  <c:v>ישראל</c:v>
                </c:pt>
              </c:strCache>
            </c:strRef>
          </c:tx>
          <c:spPr>
            <a:ln w="28575" cap="rnd">
              <a:solidFill>
                <a:schemeClr val="accent1"/>
              </a:solidFill>
              <a:round/>
            </a:ln>
            <a:effectLst/>
          </c:spPr>
          <c:marker>
            <c:symbol val="none"/>
          </c:marker>
          <c:dLbls>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63-4ABE-ACCC-64157192277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'[Fiscal-balances-and-Public-Indebteness (7).xls]Structural_Balances'!$B$42:$S$42</c:f>
              <c:numCache>
                <c:formatCode>###0</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'[Fiscal-balances-and-Public-Indebteness (7).xls]Structural_Balances'!$B$44:$S$44</c:f>
              <c:numCache>
                <c:formatCode>0.0\ \ </c:formatCode>
                <c:ptCount val="18"/>
                <c:pt idx="0">
                  <c:v>4.4706415803973627</c:v>
                </c:pt>
                <c:pt idx="1">
                  <c:v>6.8863038218860391</c:v>
                </c:pt>
                <c:pt idx="2">
                  <c:v>2.5694328821473049</c:v>
                </c:pt>
                <c:pt idx="3">
                  <c:v>1.704087146326847</c:v>
                </c:pt>
                <c:pt idx="4">
                  <c:v>1.381517845946199</c:v>
                </c:pt>
                <c:pt idx="5">
                  <c:v>0.69676083164704539</c:v>
                </c:pt>
                <c:pt idx="6">
                  <c:v>1.185702600479285</c:v>
                </c:pt>
                <c:pt idx="7">
                  <c:v>4.1616454843868249</c:v>
                </c:pt>
                <c:pt idx="8">
                  <c:v>6.0533109813347172</c:v>
                </c:pt>
                <c:pt idx="9">
                  <c:v>3.9704286749725251</c:v>
                </c:pt>
                <c:pt idx="10">
                  <c:v>3.9362017692801161</c:v>
                </c:pt>
                <c:pt idx="11">
                  <c:v>4.5276672395496567</c:v>
                </c:pt>
                <c:pt idx="12">
                  <c:v>4.4480780889690106</c:v>
                </c:pt>
                <c:pt idx="13">
                  <c:v>2.8816210482601261</c:v>
                </c:pt>
                <c:pt idx="14">
                  <c:v>1.0698827451330779</c:v>
                </c:pt>
                <c:pt idx="15">
                  <c:v>1.631889315950751</c:v>
                </c:pt>
                <c:pt idx="16">
                  <c:v>1.261152954893255</c:v>
                </c:pt>
                <c:pt idx="17">
                  <c:v>3.3398147419849091</c:v>
                </c:pt>
              </c:numCache>
            </c:numRef>
          </c:val>
          <c:smooth val="0"/>
          <c:extLst>
            <c:ext xmlns:c16="http://schemas.microsoft.com/office/drawing/2014/chart" uri="{C3380CC4-5D6E-409C-BE32-E72D297353CC}">
              <c16:uniqueId val="{00000001-AA63-4ABE-ACCC-64157192277B}"/>
            </c:ext>
          </c:extLst>
        </c:ser>
        <c:ser>
          <c:idx val="2"/>
          <c:order val="2"/>
          <c:tx>
            <c:strRef>
              <c:f>'[Fiscal-balances-and-Public-Indebteness (7).xls]Structural_Balances'!$A$45</c:f>
              <c:strCache>
                <c:ptCount val="1"/>
                <c:pt idx="0">
                  <c:v>אחוזון 90</c:v>
                </c:pt>
              </c:strCache>
            </c:strRef>
          </c:tx>
          <c:spPr>
            <a:ln w="28575" cap="rnd">
              <a:solidFill>
                <a:schemeClr val="accent3"/>
              </a:solidFill>
              <a:round/>
            </a:ln>
            <a:effectLst/>
          </c:spPr>
          <c:marker>
            <c:symbol val="none"/>
          </c:marker>
          <c:cat>
            <c:numRef>
              <c:f>'[Fiscal-balances-and-Public-Indebteness (7).xls]Structural_Balances'!$B$42:$S$42</c:f>
              <c:numCache>
                <c:formatCode>###0</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'[Fiscal-balances-and-Public-Indebteness (7).xls]Structural_Balances'!$B$45:$S$45</c:f>
              <c:numCache>
                <c:formatCode>General_)</c:formatCode>
                <c:ptCount val="18"/>
                <c:pt idx="0">
                  <c:v>5.166006901994086</c:v>
                </c:pt>
                <c:pt idx="1">
                  <c:v>6.0506478492252729</c:v>
                </c:pt>
                <c:pt idx="2">
                  <c:v>6.4022483046090013</c:v>
                </c:pt>
                <c:pt idx="3">
                  <c:v>6.091077986858866</c:v>
                </c:pt>
                <c:pt idx="4">
                  <c:v>5.7008960036635354</c:v>
                </c:pt>
                <c:pt idx="5">
                  <c:v>4.8907570040579609</c:v>
                </c:pt>
                <c:pt idx="6">
                  <c:v>5.3105154939840702</c:v>
                </c:pt>
                <c:pt idx="7">
                  <c:v>7.5460891138105923</c:v>
                </c:pt>
                <c:pt idx="8">
                  <c:v>9.9948611719037839</c:v>
                </c:pt>
                <c:pt idx="9">
                  <c:v>10.531003888043402</c:v>
                </c:pt>
                <c:pt idx="10">
                  <c:v>8.1549753297475789</c:v>
                </c:pt>
                <c:pt idx="11">
                  <c:v>6.1724217197424167</c:v>
                </c:pt>
                <c:pt idx="12">
                  <c:v>4.3909049033987051</c:v>
                </c:pt>
                <c:pt idx="13">
                  <c:v>3.6175558264218939</c:v>
                </c:pt>
                <c:pt idx="14">
                  <c:v>3.5949880588911411</c:v>
                </c:pt>
                <c:pt idx="15">
                  <c:v>2.7929541207450042</c:v>
                </c:pt>
                <c:pt idx="16">
                  <c:v>2.3885031826071419</c:v>
                </c:pt>
                <c:pt idx="17">
                  <c:v>3.4140317799913085</c:v>
                </c:pt>
              </c:numCache>
            </c:numRef>
          </c:val>
          <c:smooth val="0"/>
          <c:extLst>
            <c:ext xmlns:c16="http://schemas.microsoft.com/office/drawing/2014/chart" uri="{C3380CC4-5D6E-409C-BE32-E72D297353CC}">
              <c16:uniqueId val="{00000002-AA63-4ABE-ACCC-64157192277B}"/>
            </c:ext>
          </c:extLst>
        </c:ser>
        <c:ser>
          <c:idx val="3"/>
          <c:order val="3"/>
          <c:tx>
            <c:strRef>
              <c:f>'[Fiscal-balances-and-Public-Indebteness (7).xls]Structural_Balances'!$A$46</c:f>
              <c:strCache>
                <c:ptCount val="1"/>
                <c:pt idx="0">
                  <c:v>אחוזון 10</c:v>
                </c:pt>
              </c:strCache>
            </c:strRef>
          </c:tx>
          <c:spPr>
            <a:ln w="28575" cap="rnd">
              <a:solidFill>
                <a:schemeClr val="accent6"/>
              </a:solidFill>
              <a:round/>
            </a:ln>
            <a:effectLst/>
          </c:spPr>
          <c:marker>
            <c:symbol val="none"/>
          </c:marker>
          <c:dLbls>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63-4ABE-ACCC-64157192277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'[Fiscal-balances-and-Public-Indebteness (7).xls]Structural_Balances'!$B$42:$S$42</c:f>
              <c:numCache>
                <c:formatCode>###0</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'[Fiscal-balances-and-Public-Indebteness (7).xls]Structural_Balances'!$B$46:$S$46</c:f>
              <c:numCache>
                <c:formatCode>General_)</c:formatCode>
                <c:ptCount val="18"/>
                <c:pt idx="0">
                  <c:v>-2.9759450443692526</c:v>
                </c:pt>
                <c:pt idx="1">
                  <c:v>-2.6858864810066088</c:v>
                </c:pt>
                <c:pt idx="2">
                  <c:v>-2.4690538215750335</c:v>
                </c:pt>
                <c:pt idx="3">
                  <c:v>-2.0335802282170983</c:v>
                </c:pt>
                <c:pt idx="4">
                  <c:v>-2.125177794832843</c:v>
                </c:pt>
                <c:pt idx="5">
                  <c:v>-2.4216026668900628</c:v>
                </c:pt>
                <c:pt idx="6">
                  <c:v>-2.4000208754253656</c:v>
                </c:pt>
                <c:pt idx="7">
                  <c:v>-1.5909450230166906</c:v>
                </c:pt>
                <c:pt idx="8">
                  <c:v>-1.2685682155802711</c:v>
                </c:pt>
                <c:pt idx="9">
                  <c:v>-0.60093544993495618</c:v>
                </c:pt>
                <c:pt idx="10">
                  <c:v>-0.96539716768382944</c:v>
                </c:pt>
                <c:pt idx="11">
                  <c:v>-0.79180266224416629</c:v>
                </c:pt>
                <c:pt idx="12">
                  <c:v>-1.1852023622942887</c:v>
                </c:pt>
                <c:pt idx="13">
                  <c:v>-2.1809414001915908</c:v>
                </c:pt>
                <c:pt idx="14">
                  <c:v>-1.3651266980752108</c:v>
                </c:pt>
                <c:pt idx="15">
                  <c:v>-2.6953412732628221</c:v>
                </c:pt>
                <c:pt idx="16">
                  <c:v>-2.1860608377045461</c:v>
                </c:pt>
                <c:pt idx="17">
                  <c:v>-2.7071422306341049</c:v>
                </c:pt>
              </c:numCache>
            </c:numRef>
          </c:val>
          <c:smooth val="0"/>
          <c:extLst>
            <c:ext xmlns:c16="http://schemas.microsoft.com/office/drawing/2014/chart" uri="{C3380CC4-5D6E-409C-BE32-E72D297353CC}">
              <c16:uniqueId val="{00000003-AA63-4ABE-ACCC-64157192277B}"/>
            </c:ext>
          </c:extLst>
        </c:ser>
        <c:dLbls>
          <c:showLegendKey val="0"/>
          <c:showVal val="0"/>
          <c:showCatName val="0"/>
          <c:showSerName val="0"/>
          <c:showPercent val="0"/>
          <c:showBubbleSize val="0"/>
        </c:dLbls>
        <c:smooth val="0"/>
        <c:axId val="-754185568"/>
        <c:axId val="-754183936"/>
      </c:lineChart>
      <c:catAx>
        <c:axId val="-754185568"/>
        <c:scaling>
          <c:orientation val="minMax"/>
        </c:scaling>
        <c:delete val="0"/>
        <c:axPos val="b"/>
        <c:numFmt formatCode="###0"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crossAx val="-754183936"/>
        <c:crosses val="autoZero"/>
        <c:auto val="1"/>
        <c:lblAlgn val="ctr"/>
        <c:lblOffset val="100"/>
        <c:noMultiLvlLbl val="0"/>
      </c:catAx>
      <c:valAx>
        <c:axId val="-75418393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crossAx val="-754185568"/>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legend>
    <c:plotVisOnly val="1"/>
    <c:dispBlanksAs val="gap"/>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סידרה 1</c:v>
                </c:pt>
              </c:strCache>
            </c:strRef>
          </c:tx>
          <c:spPr>
            <a:solidFill>
              <a:schemeClr val="accent1"/>
            </a:solidFill>
            <a:ln>
              <a:noFill/>
            </a:ln>
            <a:effectLst/>
          </c:spPr>
          <c:invertIfNegative val="0"/>
          <c:dPt>
            <c:idx val="23"/>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0-345B-4977-83ED-5CCABAD84988}"/>
              </c:ext>
            </c:extLst>
          </c:dPt>
          <c:dLbls>
            <c:dLbl>
              <c:idx val="22"/>
              <c:tx>
                <c:rich>
                  <a:bodyPr/>
                  <a:lstStyle/>
                  <a:p>
                    <a:r>
                      <a:rPr lang="en-US"/>
                      <a:t>?</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0D-4362-A778-ABA65187C5F4}"/>
                </c:ext>
              </c:extLst>
            </c:dLbl>
            <c:dLbl>
              <c:idx val="23"/>
              <c:tx>
                <c:rich>
                  <a:bodyPr/>
                  <a:lstStyle/>
                  <a:p>
                    <a:r>
                      <a:rPr lang="en-US"/>
                      <a:t>?</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5B-4977-83ED-5CCABAD8498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Segoe UI Light" panose="020B0502040204020203" pitchFamily="34" charset="0"/>
                    <a:ea typeface="+mn-ea"/>
                    <a:cs typeface="Segoe UI Light"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גיליון1!$A$2:$A$25</c:f>
              <c:strCache>
                <c:ptCount val="24"/>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2020F</c:v>
                </c:pt>
              </c:strCache>
            </c:strRef>
          </c:cat>
          <c:val>
            <c:numRef>
              <c:f>גיליון1!$B$2:$B$25</c:f>
              <c:numCache>
                <c:formatCode>General</c:formatCode>
                <c:ptCount val="24"/>
                <c:pt idx="0">
                  <c:v>93.9</c:v>
                </c:pt>
                <c:pt idx="1">
                  <c:v>95.6</c:v>
                </c:pt>
                <c:pt idx="2">
                  <c:v>89.7</c:v>
                </c:pt>
                <c:pt idx="3">
                  <c:v>79.599999999999994</c:v>
                </c:pt>
                <c:pt idx="4">
                  <c:v>83.7</c:v>
                </c:pt>
                <c:pt idx="5">
                  <c:v>90.2</c:v>
                </c:pt>
                <c:pt idx="6">
                  <c:v>92.9</c:v>
                </c:pt>
                <c:pt idx="7">
                  <c:v>91.3</c:v>
                </c:pt>
                <c:pt idx="8">
                  <c:v>88.2</c:v>
                </c:pt>
                <c:pt idx="9">
                  <c:v>80</c:v>
                </c:pt>
                <c:pt idx="10">
                  <c:v>73.099999999999994</c:v>
                </c:pt>
                <c:pt idx="11">
                  <c:v>71.900000000000006</c:v>
                </c:pt>
                <c:pt idx="12">
                  <c:v>74.599999999999994</c:v>
                </c:pt>
                <c:pt idx="13">
                  <c:v>70.7</c:v>
                </c:pt>
                <c:pt idx="14">
                  <c:v>68.8</c:v>
                </c:pt>
                <c:pt idx="15">
                  <c:v>68.400000000000006</c:v>
                </c:pt>
                <c:pt idx="16">
                  <c:v>67.099999999999994</c:v>
                </c:pt>
                <c:pt idx="17">
                  <c:v>65.8</c:v>
                </c:pt>
                <c:pt idx="18">
                  <c:v>63.7</c:v>
                </c:pt>
                <c:pt idx="19">
                  <c:v>62.1</c:v>
                </c:pt>
                <c:pt idx="20">
                  <c:v>60.5</c:v>
                </c:pt>
                <c:pt idx="21">
                  <c:v>61.2</c:v>
                </c:pt>
                <c:pt idx="22">
                  <c:v>63</c:v>
                </c:pt>
                <c:pt idx="23">
                  <c:v>63</c:v>
                </c:pt>
              </c:numCache>
            </c:numRef>
          </c:val>
          <c:extLst>
            <c:ext xmlns:c16="http://schemas.microsoft.com/office/drawing/2014/chart" uri="{C3380CC4-5D6E-409C-BE32-E72D297353CC}">
              <c16:uniqueId val="{00000000-261E-4FA8-872E-FC6B62FDDC18}"/>
            </c:ext>
          </c:extLst>
        </c:ser>
        <c:dLbls>
          <c:showLegendKey val="0"/>
          <c:showVal val="0"/>
          <c:showCatName val="0"/>
          <c:showSerName val="0"/>
          <c:showPercent val="0"/>
          <c:showBubbleSize val="0"/>
        </c:dLbls>
        <c:gapWidth val="45"/>
        <c:overlap val="-27"/>
        <c:axId val="-556759344"/>
        <c:axId val="-556758800"/>
      </c:barChart>
      <c:catAx>
        <c:axId val="-55675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crossAx val="-556758800"/>
        <c:crosses val="autoZero"/>
        <c:auto val="1"/>
        <c:lblAlgn val="ctr"/>
        <c:lblOffset val="100"/>
        <c:noMultiLvlLbl val="0"/>
      </c:catAx>
      <c:valAx>
        <c:axId val="-55675880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crossAx val="-556759344"/>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גיליון1!$A$3</c:f>
              <c:strCache>
                <c:ptCount val="1"/>
                <c:pt idx="0">
                  <c:v>גירעון בפועל</c:v>
                </c:pt>
              </c:strCache>
            </c:strRef>
          </c:tx>
          <c:spPr>
            <a:solidFill>
              <a:schemeClr val="accent1">
                <a:lumMod val="60000"/>
                <a:lumOff val="40000"/>
              </a:schemeClr>
            </a:solidFill>
            <a:ln>
              <a:noFill/>
            </a:ln>
            <a:effectLst/>
            <a:scene3d>
              <a:camera prst="orthographicFront"/>
              <a:lightRig rig="threePt" dir="t"/>
            </a:scene3d>
          </c:spPr>
          <c:invertIfNegative val="0"/>
          <c:dPt>
            <c:idx val="19"/>
            <c:invertIfNegative val="0"/>
            <c:bubble3D val="0"/>
            <c:spPr>
              <a:solidFill>
                <a:srgbClr val="FF0000"/>
              </a:solidFill>
              <a:ln>
                <a:noFill/>
              </a:ln>
              <a:effectLst/>
              <a:scene3d>
                <a:camera prst="orthographicFront"/>
                <a:lightRig rig="threePt" dir="t"/>
              </a:scene3d>
            </c:spPr>
            <c:extLst>
              <c:ext xmlns:c16="http://schemas.microsoft.com/office/drawing/2014/chart" uri="{C3380CC4-5D6E-409C-BE32-E72D297353CC}">
                <c16:uniqueId val="{00000000-8DC9-45AB-B283-5ED0AE690AF2}"/>
              </c:ext>
            </c:extLst>
          </c:dPt>
          <c:dLbls>
            <c:numFmt formatCode="0.0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גיליון1!$B$1:$Y$1</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גיליון1!$B$3:$Y$3</c:f>
              <c:numCache>
                <c:formatCode>0.00%</c:formatCode>
                <c:ptCount val="24"/>
                <c:pt idx="0">
                  <c:v>6.0000000000000001E-3</c:v>
                </c:pt>
                <c:pt idx="1">
                  <c:v>4.2000000000000003E-2</c:v>
                </c:pt>
                <c:pt idx="2">
                  <c:v>3.5999999999999997E-2</c:v>
                </c:pt>
                <c:pt idx="3">
                  <c:v>5.0999999999999997E-2</c:v>
                </c:pt>
                <c:pt idx="4">
                  <c:v>3.5999999999999997E-2</c:v>
                </c:pt>
                <c:pt idx="5">
                  <c:v>1.7999999999999999E-2</c:v>
                </c:pt>
                <c:pt idx="6">
                  <c:v>8.9999999999999993E-3</c:v>
                </c:pt>
                <c:pt idx="7">
                  <c:v>1E-3</c:v>
                </c:pt>
                <c:pt idx="8">
                  <c:v>0.02</c:v>
                </c:pt>
                <c:pt idx="9">
                  <c:v>5.0999999999999997E-2</c:v>
                </c:pt>
                <c:pt idx="10">
                  <c:v>3.6999999999999998E-2</c:v>
                </c:pt>
                <c:pt idx="11">
                  <c:v>2.9000000000000001E-2</c:v>
                </c:pt>
                <c:pt idx="12">
                  <c:v>4.2000000000000003E-2</c:v>
                </c:pt>
                <c:pt idx="13">
                  <c:v>4.4999999999999998E-2</c:v>
                </c:pt>
                <c:pt idx="14">
                  <c:v>2.8000000000000001E-2</c:v>
                </c:pt>
                <c:pt idx="15">
                  <c:v>2.1499999999999998E-2</c:v>
                </c:pt>
                <c:pt idx="16">
                  <c:v>2.1499999999999998E-2</c:v>
                </c:pt>
                <c:pt idx="17">
                  <c:v>1.9699999999999999E-2</c:v>
                </c:pt>
                <c:pt idx="18" formatCode="General">
                  <c:v>2.9499999999999998E-2</c:v>
                </c:pt>
                <c:pt idx="19" formatCode="General">
                  <c:v>3.5999999999999997E-2</c:v>
                </c:pt>
              </c:numCache>
            </c:numRef>
          </c:val>
          <c:extLst>
            <c:ext xmlns:c16="http://schemas.microsoft.com/office/drawing/2014/chart" uri="{C3380CC4-5D6E-409C-BE32-E72D297353CC}">
              <c16:uniqueId val="{00000001-0262-405F-BAC6-EF981A9BEC80}"/>
            </c:ext>
          </c:extLst>
        </c:ser>
        <c:dLbls>
          <c:showLegendKey val="0"/>
          <c:showVal val="0"/>
          <c:showCatName val="0"/>
          <c:showSerName val="0"/>
          <c:showPercent val="0"/>
          <c:showBubbleSize val="0"/>
        </c:dLbls>
        <c:gapWidth val="40"/>
        <c:axId val="-556755536"/>
        <c:axId val="-556750640"/>
      </c:barChart>
      <c:lineChart>
        <c:grouping val="standard"/>
        <c:varyColors val="0"/>
        <c:ser>
          <c:idx val="0"/>
          <c:order val="0"/>
          <c:tx>
            <c:strRef>
              <c:f>גיליון1!$A$2</c:f>
              <c:strCache>
                <c:ptCount val="1"/>
                <c:pt idx="0">
                  <c:v>תקרת הגירעון</c:v>
                </c:pt>
              </c:strCache>
            </c:strRef>
          </c:tx>
          <c:spPr>
            <a:ln w="28575" cap="rnd">
              <a:noFill/>
              <a:round/>
            </a:ln>
            <a:effectLst/>
          </c:spPr>
          <c:marker>
            <c:symbol val="dash"/>
            <c:size val="19"/>
            <c:spPr>
              <a:solidFill>
                <a:schemeClr val="accent1">
                  <a:lumMod val="75000"/>
                </a:schemeClr>
              </a:solidFill>
              <a:ln w="9525">
                <a:noFill/>
              </a:ln>
              <a:effectLst/>
            </c:spPr>
          </c:marker>
          <c:cat>
            <c:strRef>
              <c:f>גיליון1!$B$1:$Y$1</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גיליון1!$B$2:$Y$2</c:f>
              <c:numCache>
                <c:formatCode>0.00%</c:formatCode>
                <c:ptCount val="24"/>
                <c:pt idx="0">
                  <c:v>2.5000000000000001E-2</c:v>
                </c:pt>
                <c:pt idx="1">
                  <c:v>2.2499999999999999E-2</c:v>
                </c:pt>
                <c:pt idx="2">
                  <c:v>0.03</c:v>
                </c:pt>
                <c:pt idx="3">
                  <c:v>3.5000000000000003E-2</c:v>
                </c:pt>
                <c:pt idx="4">
                  <c:v>0.04</c:v>
                </c:pt>
                <c:pt idx="5">
                  <c:v>0.03</c:v>
                </c:pt>
                <c:pt idx="6">
                  <c:v>0.03</c:v>
                </c:pt>
                <c:pt idx="7">
                  <c:v>0.03</c:v>
                </c:pt>
                <c:pt idx="8">
                  <c:v>0.03</c:v>
                </c:pt>
                <c:pt idx="9">
                  <c:v>0.06</c:v>
                </c:pt>
                <c:pt idx="10">
                  <c:v>5.5E-2</c:v>
                </c:pt>
                <c:pt idx="11">
                  <c:v>0.03</c:v>
                </c:pt>
                <c:pt idx="12">
                  <c:v>0.02</c:v>
                </c:pt>
                <c:pt idx="13">
                  <c:v>4.65E-2</c:v>
                </c:pt>
                <c:pt idx="14">
                  <c:v>0.03</c:v>
                </c:pt>
                <c:pt idx="15">
                  <c:v>2.9000000000000001E-2</c:v>
                </c:pt>
                <c:pt idx="16">
                  <c:v>2.9000000000000001E-2</c:v>
                </c:pt>
                <c:pt idx="17">
                  <c:v>2.9000000000000001E-2</c:v>
                </c:pt>
                <c:pt idx="18">
                  <c:v>2.9000000000000001E-2</c:v>
                </c:pt>
                <c:pt idx="19">
                  <c:v>2.9000000000000001E-2</c:v>
                </c:pt>
                <c:pt idx="20">
                  <c:v>2.5000000000000001E-2</c:v>
                </c:pt>
                <c:pt idx="21">
                  <c:v>2.2499999999999999E-2</c:v>
                </c:pt>
                <c:pt idx="22">
                  <c:v>0.02</c:v>
                </c:pt>
                <c:pt idx="23">
                  <c:v>1.7500000000000002E-2</c:v>
                </c:pt>
              </c:numCache>
            </c:numRef>
          </c:val>
          <c:smooth val="0"/>
          <c:extLst>
            <c:ext xmlns:c16="http://schemas.microsoft.com/office/drawing/2014/chart" uri="{C3380CC4-5D6E-409C-BE32-E72D297353CC}">
              <c16:uniqueId val="{00000000-0262-405F-BAC6-EF981A9BEC80}"/>
            </c:ext>
          </c:extLst>
        </c:ser>
        <c:dLbls>
          <c:showLegendKey val="0"/>
          <c:showVal val="0"/>
          <c:showCatName val="0"/>
          <c:showSerName val="0"/>
          <c:showPercent val="0"/>
          <c:showBubbleSize val="0"/>
        </c:dLbls>
        <c:marker val="1"/>
        <c:smooth val="0"/>
        <c:axId val="-556755536"/>
        <c:axId val="-556750640"/>
      </c:lineChart>
      <c:catAx>
        <c:axId val="-55675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56750640"/>
        <c:crosses val="autoZero"/>
        <c:auto val="1"/>
        <c:lblAlgn val="ctr"/>
        <c:lblOffset val="100"/>
        <c:noMultiLvlLbl val="0"/>
      </c:catAx>
      <c:valAx>
        <c:axId val="-556750640"/>
        <c:scaling>
          <c:orientation val="minMax"/>
        </c:scaling>
        <c:delete val="1"/>
        <c:axPos val="l"/>
        <c:numFmt formatCode="0.0%" sourceLinked="0"/>
        <c:majorTickMark val="none"/>
        <c:minorTickMark val="none"/>
        <c:tickLblPos val="nextTo"/>
        <c:crossAx val="-556755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4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r>
              <a:rPr lang="en-US" dirty="0"/>
              <a:t>Interest payments as a percentage of the product, 1995-2018</a:t>
            </a:r>
            <a:endParaRPr lang="he-IL"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title>
    <c:autoTitleDeleted val="0"/>
    <c:plotArea>
      <c:layout/>
      <c:barChart>
        <c:barDir val="col"/>
        <c:grouping val="clustered"/>
        <c:varyColors val="0"/>
        <c:ser>
          <c:idx val="0"/>
          <c:order val="0"/>
          <c:tx>
            <c:strRef>
              <c:f>'2017'!$B$26</c:f>
              <c:strCache>
                <c:ptCount val="1"/>
                <c:pt idx="0">
                  <c:v>תשלומי ריבית</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'2017'!$C$25:$Z$25</c:f>
              <c:numCache>
                <c:formatCode>General</c:formatCode>
                <c:ptCount val="24"/>
                <c:pt idx="0">
                  <c:v>1995</c:v>
                </c:pt>
                <c:pt idx="1">
                  <c:v>1996</c:v>
                </c:pt>
                <c:pt idx="2">
                  <c:v>1997</c:v>
                </c:pt>
                <c:pt idx="3">
                  <c:v>1998</c:v>
                </c:pt>
                <c:pt idx="4">
                  <c:v>1999</c:v>
                </c:pt>
                <c:pt idx="5">
                  <c:v>2000</c:v>
                </c:pt>
                <c:pt idx="6" formatCode="0">
                  <c:v>2001</c:v>
                </c:pt>
                <c:pt idx="7" formatCode="0">
                  <c:v>2002</c:v>
                </c:pt>
                <c:pt idx="8" formatCode="0">
                  <c:v>2003</c:v>
                </c:pt>
                <c:pt idx="9" formatCode="0">
                  <c:v>2004</c:v>
                </c:pt>
                <c:pt idx="10" formatCode="0">
                  <c:v>2005</c:v>
                </c:pt>
                <c:pt idx="11" formatCode="0">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'2017'!$C$26:$Z$26</c:f>
              <c:numCache>
                <c:formatCode>0%</c:formatCode>
                <c:ptCount val="24"/>
                <c:pt idx="0">
                  <c:v>0.12119651093919931</c:v>
                </c:pt>
                <c:pt idx="1">
                  <c:v>0.11801478635690306</c:v>
                </c:pt>
                <c:pt idx="2">
                  <c:v>0.11119226488119716</c:v>
                </c:pt>
                <c:pt idx="3">
                  <c:v>0.10173622496885433</c:v>
                </c:pt>
                <c:pt idx="4">
                  <c:v>6.1574043153226968E-2</c:v>
                </c:pt>
                <c:pt idx="5">
                  <c:v>5.5769937355161829E-2</c:v>
                </c:pt>
                <c:pt idx="6">
                  <c:v>5.6879590998434815E-2</c:v>
                </c:pt>
                <c:pt idx="7">
                  <c:v>8.6385672580824996E-2</c:v>
                </c:pt>
                <c:pt idx="8">
                  <c:v>5.2779213166219127E-2</c:v>
                </c:pt>
                <c:pt idx="9">
                  <c:v>5.4437625742310161E-2</c:v>
                </c:pt>
                <c:pt idx="10">
                  <c:v>5.8242235948381293E-2</c:v>
                </c:pt>
                <c:pt idx="11">
                  <c:v>5.1353898019694644E-2</c:v>
                </c:pt>
                <c:pt idx="12">
                  <c:v>4.9359093251483271E-2</c:v>
                </c:pt>
                <c:pt idx="13">
                  <c:v>5.455704719168087E-2</c:v>
                </c:pt>
                <c:pt idx="14">
                  <c:v>5.0776049898914065E-2</c:v>
                </c:pt>
                <c:pt idx="15">
                  <c:v>4.1321134163789679E-2</c:v>
                </c:pt>
                <c:pt idx="16">
                  <c:v>4.0609896932594453E-2</c:v>
                </c:pt>
                <c:pt idx="17">
                  <c:v>3.6047255357943175E-2</c:v>
                </c:pt>
                <c:pt idx="18">
                  <c:v>3.4943513391269436E-2</c:v>
                </c:pt>
                <c:pt idx="19">
                  <c:v>2.4366315629248007E-2</c:v>
                </c:pt>
                <c:pt idx="20">
                  <c:v>2.0840581499118303E-2</c:v>
                </c:pt>
                <c:pt idx="21">
                  <c:v>2.1008856690167096E-2</c:v>
                </c:pt>
                <c:pt idx="22">
                  <c:v>2.1801910557146895E-2</c:v>
                </c:pt>
                <c:pt idx="23">
                  <c:v>2.2568732969464069E-2</c:v>
                </c:pt>
              </c:numCache>
            </c:numRef>
          </c:val>
          <c:extLst>
            <c:ext xmlns:c16="http://schemas.microsoft.com/office/drawing/2014/chart" uri="{C3380CC4-5D6E-409C-BE32-E72D297353CC}">
              <c16:uniqueId val="{00000000-77C0-485D-B973-FDA42A522471}"/>
            </c:ext>
          </c:extLst>
        </c:ser>
        <c:dLbls>
          <c:showLegendKey val="0"/>
          <c:showVal val="0"/>
          <c:showCatName val="0"/>
          <c:showSerName val="0"/>
          <c:showPercent val="0"/>
          <c:showBubbleSize val="0"/>
        </c:dLbls>
        <c:gapWidth val="219"/>
        <c:overlap val="-27"/>
        <c:axId val="-556748464"/>
        <c:axId val="-556756080"/>
      </c:barChart>
      <c:catAx>
        <c:axId val="-55674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crossAx val="-556756080"/>
        <c:crosses val="autoZero"/>
        <c:auto val="1"/>
        <c:lblAlgn val="ctr"/>
        <c:lblOffset val="100"/>
        <c:noMultiLvlLbl val="0"/>
      </c:catAx>
      <c:valAx>
        <c:axId val="-5567560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crossAx val="-556748464"/>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Segoe UI Light" panose="020B0502040204020203" pitchFamily="34" charset="0"/>
          <a:cs typeface="Segoe UI Light" panose="020B0502040204020203" pitchFamily="34" charset="0"/>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4.9877640149934073E-2"/>
          <c:y val="1.8130448192323574E-2"/>
          <c:w val="0.94467717573015808"/>
          <c:h val="0.85770154891579209"/>
        </c:manualLayout>
      </c:layout>
      <c:barChart>
        <c:barDir val="col"/>
        <c:grouping val="clustered"/>
        <c:varyColors val="0"/>
        <c:ser>
          <c:idx val="0"/>
          <c:order val="0"/>
          <c:tx>
            <c:strRef>
              <c:f>נתונים!$C$1</c:f>
              <c:strCache>
                <c:ptCount val="1"/>
                <c:pt idx="0">
                  <c:v>צמיחה ממוצעת</c:v>
                </c:pt>
              </c:strCache>
            </c:strRef>
          </c:tx>
          <c:invertIfNegative val="0"/>
          <c:dPt>
            <c:idx val="21"/>
            <c:invertIfNegative val="0"/>
            <c:bubble3D val="0"/>
            <c:spPr>
              <a:solidFill>
                <a:srgbClr val="4F81BD"/>
              </a:solidFill>
            </c:spPr>
            <c:extLst>
              <c:ext xmlns:c16="http://schemas.microsoft.com/office/drawing/2014/chart" uri="{C3380CC4-5D6E-409C-BE32-E72D297353CC}">
                <c16:uniqueId val="{00000001-B63A-4CAF-A90C-30003B493804}"/>
              </c:ext>
            </c:extLst>
          </c:dPt>
          <c:dPt>
            <c:idx val="22"/>
            <c:invertIfNegative val="0"/>
            <c:bubble3D val="0"/>
            <c:spPr>
              <a:solidFill>
                <a:srgbClr val="4F81BD"/>
              </a:solidFill>
            </c:spPr>
            <c:extLst>
              <c:ext xmlns:c16="http://schemas.microsoft.com/office/drawing/2014/chart" uri="{C3380CC4-5D6E-409C-BE32-E72D297353CC}">
                <c16:uniqueId val="{00000003-B63A-4CAF-A90C-30003B493804}"/>
              </c:ext>
            </c:extLst>
          </c:dPt>
          <c:dPt>
            <c:idx val="23"/>
            <c:invertIfNegative val="0"/>
            <c:bubble3D val="0"/>
            <c:spPr>
              <a:solidFill>
                <a:schemeClr val="accent1"/>
              </a:solidFill>
            </c:spPr>
            <c:extLst>
              <c:ext xmlns:c16="http://schemas.microsoft.com/office/drawing/2014/chart" uri="{C3380CC4-5D6E-409C-BE32-E72D297353CC}">
                <c16:uniqueId val="{00000005-B63A-4CAF-A90C-30003B493804}"/>
              </c:ext>
            </c:extLst>
          </c:dPt>
          <c:dPt>
            <c:idx val="24"/>
            <c:invertIfNegative val="0"/>
            <c:bubble3D val="0"/>
            <c:spPr>
              <a:solidFill>
                <a:schemeClr val="bg1">
                  <a:lumMod val="75000"/>
                </a:schemeClr>
              </a:solidFill>
            </c:spPr>
            <c:extLst>
              <c:ext xmlns:c16="http://schemas.microsoft.com/office/drawing/2014/chart" uri="{C3380CC4-5D6E-409C-BE32-E72D297353CC}">
                <c16:uniqueId val="{00000007-B63A-4CAF-A90C-30003B493804}"/>
              </c:ext>
            </c:extLst>
          </c:dPt>
          <c:dPt>
            <c:idx val="25"/>
            <c:invertIfNegative val="0"/>
            <c:bubble3D val="0"/>
            <c:spPr>
              <a:solidFill>
                <a:schemeClr val="bg1">
                  <a:lumMod val="75000"/>
                </a:schemeClr>
              </a:solidFill>
              <a:ln>
                <a:solidFill>
                  <a:schemeClr val="bg1">
                    <a:lumMod val="85000"/>
                  </a:schemeClr>
                </a:solidFill>
              </a:ln>
            </c:spPr>
            <c:extLst>
              <c:ext xmlns:c16="http://schemas.microsoft.com/office/drawing/2014/chart" uri="{C3380CC4-5D6E-409C-BE32-E72D297353CC}">
                <c16:uniqueId val="{00000009-B63A-4CAF-A90C-30003B493804}"/>
              </c:ext>
            </c:extLst>
          </c:dPt>
          <c:dPt>
            <c:idx val="26"/>
            <c:invertIfNegative val="0"/>
            <c:bubble3D val="0"/>
            <c:spPr>
              <a:solidFill>
                <a:schemeClr val="bg1">
                  <a:lumMod val="75000"/>
                </a:schemeClr>
              </a:solidFill>
            </c:spPr>
            <c:extLst>
              <c:ext xmlns:c16="http://schemas.microsoft.com/office/drawing/2014/chart" uri="{C3380CC4-5D6E-409C-BE32-E72D297353CC}">
                <c16:uniqueId val="{0000000B-B63A-4CAF-A90C-30003B493804}"/>
              </c:ext>
            </c:extLst>
          </c:dPt>
          <c:dPt>
            <c:idx val="27"/>
            <c:invertIfNegative val="0"/>
            <c:bubble3D val="0"/>
            <c:spPr>
              <a:solidFill>
                <a:schemeClr val="bg1">
                  <a:lumMod val="75000"/>
                </a:schemeClr>
              </a:solidFill>
            </c:spPr>
            <c:extLst>
              <c:ext xmlns:c16="http://schemas.microsoft.com/office/drawing/2014/chart" uri="{C3380CC4-5D6E-409C-BE32-E72D297353CC}">
                <c16:uniqueId val="{0000000D-B63A-4CAF-A90C-30003B493804}"/>
              </c:ext>
            </c:extLst>
          </c:dPt>
          <c:dPt>
            <c:idx val="28"/>
            <c:invertIfNegative val="0"/>
            <c:bubble3D val="0"/>
            <c:spPr>
              <a:solidFill>
                <a:schemeClr val="bg1">
                  <a:lumMod val="75000"/>
                </a:schemeClr>
              </a:solidFill>
            </c:spPr>
            <c:extLst>
              <c:ext xmlns:c16="http://schemas.microsoft.com/office/drawing/2014/chart" uri="{C3380CC4-5D6E-409C-BE32-E72D297353CC}">
                <c16:uniqueId val="{0000000F-B63A-4CAF-A90C-30003B493804}"/>
              </c:ext>
            </c:extLst>
          </c:dPt>
          <c:dPt>
            <c:idx val="29"/>
            <c:invertIfNegative val="0"/>
            <c:bubble3D val="0"/>
            <c:spPr>
              <a:solidFill>
                <a:schemeClr val="bg1">
                  <a:lumMod val="75000"/>
                </a:schemeClr>
              </a:solidFill>
            </c:spPr>
            <c:extLst>
              <c:ext xmlns:c16="http://schemas.microsoft.com/office/drawing/2014/chart" uri="{C3380CC4-5D6E-409C-BE32-E72D297353CC}">
                <c16:uniqueId val="{00000011-B63A-4CAF-A90C-30003B493804}"/>
              </c:ext>
            </c:extLst>
          </c:dPt>
          <c:dPt>
            <c:idx val="30"/>
            <c:invertIfNegative val="0"/>
            <c:bubble3D val="0"/>
            <c:spPr>
              <a:solidFill>
                <a:schemeClr val="bg1">
                  <a:lumMod val="75000"/>
                </a:schemeClr>
              </a:solidFill>
            </c:spPr>
            <c:extLst>
              <c:ext xmlns:c16="http://schemas.microsoft.com/office/drawing/2014/chart" uri="{C3380CC4-5D6E-409C-BE32-E72D297353CC}">
                <c16:uniqueId val="{00000013-B63A-4CAF-A90C-30003B493804}"/>
              </c:ext>
            </c:extLst>
          </c:dPt>
          <c:dLbls>
            <c:dLbl>
              <c:idx val="3"/>
              <c:layout>
                <c:manualLayout>
                  <c:x val="4.2669994851601938E-3"/>
                  <c:y val="-8.67389962135360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63A-4CAF-A90C-30003B493804}"/>
                </c:ext>
              </c:extLst>
            </c:dLbl>
            <c:dLbl>
              <c:idx val="9"/>
              <c:layout>
                <c:manualLayout>
                  <c:x val="9.9563321320404515E-3"/>
                  <c:y val="-5.78259974756903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63A-4CAF-A90C-30003B493804}"/>
                </c:ext>
              </c:extLst>
            </c:dLbl>
            <c:dLbl>
              <c:idx val="19"/>
              <c:layout>
                <c:manualLayout>
                  <c:x val="5.6893326468801537E-3"/>
                  <c:y val="5.78259974756897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63A-4CAF-A90C-30003B493804}"/>
                </c:ext>
              </c:extLst>
            </c:dLbl>
            <c:dLbl>
              <c:idx val="24"/>
              <c:layout>
                <c:manualLayout>
                  <c:x val="-6.2500000000000003E-3"/>
                  <c:y val="2.2375312361644677E-2"/>
                </c:manualLayout>
              </c:layout>
              <c:spPr>
                <a:noFill/>
                <a:ln>
                  <a:noFill/>
                </a:ln>
                <a:effectLst/>
              </c:spPr>
              <c:txPr>
                <a:bodyPr wrap="square" lIns="38100" tIns="19050" rIns="38100" bIns="19050" anchor="ctr">
                  <a:no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518755468066492E-2"/>
                      <c:h val="8.3643898604964281E-2"/>
                    </c:manualLayout>
                  </c15:layout>
                </c:ext>
                <c:ext xmlns:c16="http://schemas.microsoft.com/office/drawing/2014/chart" uri="{C3380CC4-5D6E-409C-BE32-E72D297353CC}">
                  <c16:uniqueId val="{00000007-B63A-4CAF-A90C-30003B493804}"/>
                </c:ext>
              </c:extLst>
            </c:dLbl>
            <c:dLbl>
              <c:idx val="25"/>
              <c:layout>
                <c:manualLayout>
                  <c:x val="0"/>
                  <c:y val="5.78259974756903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63A-4CAF-A90C-30003B493804}"/>
                </c:ext>
              </c:extLst>
            </c:dLbl>
            <c:dLbl>
              <c:idx val="26"/>
              <c:layout>
                <c:manualLayout>
                  <c:x val="1.111877996463174E-3"/>
                  <c:y val="2.129772854583397E-2"/>
                </c:manualLayout>
              </c:layout>
              <c:spPr>
                <a:noFill/>
                <a:ln>
                  <a:noFill/>
                </a:ln>
                <a:effectLst/>
              </c:spPr>
              <c:txPr>
                <a:bodyPr wrap="square" lIns="38100" tIns="19050" rIns="38100" bIns="19050" anchor="ctr">
                  <a:no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518755468066492E-2"/>
                      <c:h val="7.5746766113881217E-2"/>
                    </c:manualLayout>
                  </c15:layout>
                </c:ext>
                <c:ext xmlns:c16="http://schemas.microsoft.com/office/drawing/2014/chart" uri="{C3380CC4-5D6E-409C-BE32-E72D297353CC}">
                  <c16:uniqueId val="{0000000B-B63A-4CAF-A90C-30003B493804}"/>
                </c:ext>
              </c:extLst>
            </c:dLbl>
            <c:dLbl>
              <c:idx val="27"/>
              <c:layout>
                <c:manualLayout>
                  <c:x val="5.4637696860989032E-4"/>
                  <c:y val="4.16574593482095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63A-4CAF-A90C-30003B493804}"/>
                </c:ext>
              </c:extLst>
            </c:dLbl>
            <c:dLbl>
              <c:idx val="28"/>
              <c:layout>
                <c:manualLayout>
                  <c:x val="-2.1979687999194196E-3"/>
                  <c:y val="2.988121201589521E-2"/>
                </c:manualLayout>
              </c:layout>
              <c:spPr>
                <a:noFill/>
                <a:ln>
                  <a:noFill/>
                </a:ln>
                <a:effectLst/>
              </c:spPr>
              <c:txPr>
                <a:bodyPr wrap="square" lIns="38100" tIns="19050" rIns="38100" bIns="19050" anchor="ctr">
                  <a:no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651646417831533E-2"/>
                      <c:h val="6.8740768329930535E-2"/>
                    </c:manualLayout>
                  </c15:layout>
                </c:ext>
                <c:ext xmlns:c16="http://schemas.microsoft.com/office/drawing/2014/chart" uri="{C3380CC4-5D6E-409C-BE32-E72D297353CC}">
                  <c16:uniqueId val="{0000000F-B63A-4CAF-A90C-30003B49380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נתונים!$A$47:$A$78</c:f>
              <c:strCache>
                <c:ptCount val="2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5">
                  <c:v>2019**</c:v>
                </c:pt>
                <c:pt idx="26">
                  <c:v>2020**</c:v>
                </c:pt>
                <c:pt idx="27">
                  <c:v>2021**</c:v>
                </c:pt>
                <c:pt idx="28">
                  <c:v>2022**</c:v>
                </c:pt>
              </c:strCache>
            </c:strRef>
          </c:cat>
          <c:val>
            <c:numRef>
              <c:f>נתונים!$B$47:$B$78</c:f>
              <c:numCache>
                <c:formatCode>0.0%</c:formatCode>
                <c:ptCount val="29"/>
                <c:pt idx="0">
                  <c:v>6.5473878833584465E-2</c:v>
                </c:pt>
                <c:pt idx="1">
                  <c:v>0.06</c:v>
                </c:pt>
                <c:pt idx="2">
                  <c:v>0.04</c:v>
                </c:pt>
                <c:pt idx="3">
                  <c:v>4.2000000000000003E-2</c:v>
                </c:pt>
                <c:pt idx="4">
                  <c:v>3.5000000000000003E-2</c:v>
                </c:pt>
                <c:pt idx="5">
                  <c:v>8.7999999999999995E-2</c:v>
                </c:pt>
                <c:pt idx="6">
                  <c:v>1E-3</c:v>
                </c:pt>
                <c:pt idx="7">
                  <c:v>-2E-3</c:v>
                </c:pt>
                <c:pt idx="8">
                  <c:v>1.0999999999999999E-2</c:v>
                </c:pt>
                <c:pt idx="9">
                  <c:v>0.05</c:v>
                </c:pt>
                <c:pt idx="10">
                  <c:v>4.1000000000000002E-2</c:v>
                </c:pt>
                <c:pt idx="11">
                  <c:v>5.7000000000000002E-2</c:v>
                </c:pt>
                <c:pt idx="12">
                  <c:v>6.2E-2</c:v>
                </c:pt>
                <c:pt idx="13">
                  <c:v>0.03</c:v>
                </c:pt>
                <c:pt idx="14">
                  <c:v>1.4999999999999999E-2</c:v>
                </c:pt>
                <c:pt idx="15">
                  <c:v>5.5E-2</c:v>
                </c:pt>
                <c:pt idx="16">
                  <c:v>5.0999999999999997E-2</c:v>
                </c:pt>
                <c:pt idx="17">
                  <c:v>2.1999999999999999E-2</c:v>
                </c:pt>
                <c:pt idx="18">
                  <c:v>4.2999999999999997E-2</c:v>
                </c:pt>
                <c:pt idx="19">
                  <c:v>3.9E-2</c:v>
                </c:pt>
                <c:pt idx="20">
                  <c:v>2.5999999999999999E-2</c:v>
                </c:pt>
                <c:pt idx="21">
                  <c:v>0.04</c:v>
                </c:pt>
                <c:pt idx="22">
                  <c:v>3.5000000000000003E-2</c:v>
                </c:pt>
                <c:pt idx="23">
                  <c:v>3.2000000000000001E-2</c:v>
                </c:pt>
                <c:pt idx="25">
                  <c:v>3.1E-2</c:v>
                </c:pt>
                <c:pt idx="26">
                  <c:v>3.1E-2</c:v>
                </c:pt>
                <c:pt idx="27">
                  <c:v>0.03</c:v>
                </c:pt>
                <c:pt idx="28">
                  <c:v>2.9000000000000001E-2</c:v>
                </c:pt>
              </c:numCache>
            </c:numRef>
          </c:val>
          <c:extLst>
            <c:ext xmlns:c16="http://schemas.microsoft.com/office/drawing/2014/chart" uri="{C3380CC4-5D6E-409C-BE32-E72D297353CC}">
              <c16:uniqueId val="{00000017-B63A-4CAF-A90C-30003B493804}"/>
            </c:ext>
          </c:extLst>
        </c:ser>
        <c:dLbls>
          <c:showLegendKey val="0"/>
          <c:showVal val="0"/>
          <c:showCatName val="0"/>
          <c:showSerName val="0"/>
          <c:showPercent val="0"/>
          <c:showBubbleSize val="0"/>
        </c:dLbls>
        <c:gapWidth val="75"/>
        <c:axId val="-555795488"/>
        <c:axId val="-555802560"/>
      </c:barChart>
      <c:lineChart>
        <c:grouping val="standard"/>
        <c:varyColors val="0"/>
        <c:ser>
          <c:idx val="1"/>
          <c:order val="1"/>
          <c:marker>
            <c:symbol val="none"/>
          </c:marker>
          <c:cat>
            <c:strLit>
              <c:ptCount val="2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4">
                <c:v>2017Q3</c:v>
              </c:pt>
              <c:pt idx="25">
                <c:v>2017Q4</c:v>
              </c:pt>
              <c:pt idx="26">
                <c:v>2018Q1</c:v>
              </c:pt>
              <c:pt idx="27">
                <c:v>2018Q2</c:v>
              </c:pt>
              <c:pt idx="28">
                <c:v>2018Q3</c:v>
              </c:pt>
              <c:extLst>
                <c:ext xmlns:c15="http://schemas.microsoft.com/office/drawing/2012/chart" uri="{02D57815-91ED-43cb-92C2-25804820EDAC}">
                  <c15:autoCat val="1"/>
                </c:ext>
              </c:extLst>
            </c:strLit>
          </c:cat>
          <c:val>
            <c:numRef>
              <c:f>נתונים!$C$4:$C$73</c:f>
              <c:numCache>
                <c:formatCode>General</c:formatCode>
                <c:ptCount val="25"/>
              </c:numCache>
            </c:numRef>
          </c:val>
          <c:smooth val="0"/>
          <c:extLst>
            <c:ext xmlns:c16="http://schemas.microsoft.com/office/drawing/2014/chart" uri="{C3380CC4-5D6E-409C-BE32-E72D297353CC}">
              <c16:uniqueId val="{00000018-B63A-4CAF-A90C-30003B493804}"/>
            </c:ext>
          </c:extLst>
        </c:ser>
        <c:ser>
          <c:idx val="2"/>
          <c:order val="2"/>
          <c:marker>
            <c:symbol val="none"/>
          </c:marker>
          <c:cat>
            <c:strLit>
              <c:ptCount val="2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4">
                <c:v>2017Q3</c:v>
              </c:pt>
              <c:pt idx="25">
                <c:v>2017Q4</c:v>
              </c:pt>
              <c:pt idx="26">
                <c:v>2018Q1</c:v>
              </c:pt>
              <c:pt idx="27">
                <c:v>2018Q2</c:v>
              </c:pt>
              <c:pt idx="28">
                <c:v>2018Q3</c:v>
              </c:pt>
              <c:extLst>
                <c:ext xmlns:c15="http://schemas.microsoft.com/office/drawing/2012/chart" uri="{02D57815-91ED-43cb-92C2-25804820EDAC}">
                  <c15:autoCat val="1"/>
                </c:ext>
              </c:extLst>
            </c:strLit>
          </c:cat>
          <c:val>
            <c:numRef>
              <c:f>נתונים!$D$4:$D$73</c:f>
              <c:numCache>
                <c:formatCode>General</c:formatCode>
                <c:ptCount val="25"/>
              </c:numCache>
            </c:numRef>
          </c:val>
          <c:smooth val="0"/>
          <c:extLst>
            <c:ext xmlns:c16="http://schemas.microsoft.com/office/drawing/2014/chart" uri="{C3380CC4-5D6E-409C-BE32-E72D297353CC}">
              <c16:uniqueId val="{00000019-B63A-4CAF-A90C-30003B493804}"/>
            </c:ext>
          </c:extLst>
        </c:ser>
        <c:dLbls>
          <c:showLegendKey val="0"/>
          <c:showVal val="0"/>
          <c:showCatName val="0"/>
          <c:showSerName val="0"/>
          <c:showPercent val="0"/>
          <c:showBubbleSize val="0"/>
        </c:dLbls>
        <c:marker val="1"/>
        <c:smooth val="0"/>
        <c:axId val="-555795488"/>
        <c:axId val="-555802560"/>
      </c:lineChart>
      <c:catAx>
        <c:axId val="-555795488"/>
        <c:scaling>
          <c:orientation val="minMax"/>
        </c:scaling>
        <c:delete val="0"/>
        <c:axPos val="b"/>
        <c:numFmt formatCode="General" sourceLinked="1"/>
        <c:majorTickMark val="out"/>
        <c:minorTickMark val="none"/>
        <c:tickLblPos val="low"/>
        <c:crossAx val="-555802560"/>
        <c:crosses val="autoZero"/>
        <c:auto val="1"/>
        <c:lblAlgn val="ctr"/>
        <c:lblOffset val="100"/>
        <c:tickLblSkip val="1"/>
        <c:noMultiLvlLbl val="0"/>
      </c:catAx>
      <c:valAx>
        <c:axId val="-555802560"/>
        <c:scaling>
          <c:orientation val="minMax"/>
          <c:max val="0.1"/>
        </c:scaling>
        <c:delete val="0"/>
        <c:axPos val="l"/>
        <c:numFmt formatCode="0%" sourceLinked="0"/>
        <c:majorTickMark val="out"/>
        <c:minorTickMark val="none"/>
        <c:tickLblPos val="nextTo"/>
        <c:crossAx val="-555795488"/>
        <c:crosses val="autoZero"/>
        <c:crossBetween val="between"/>
      </c:valAx>
    </c:plotArea>
    <c:plotVisOnly val="1"/>
    <c:dispBlanksAs val="gap"/>
    <c:showDLblsOverMax val="0"/>
  </c:chart>
  <c:txPr>
    <a:bodyPr/>
    <a:lstStyle/>
    <a:p>
      <a:pPr>
        <a:defRPr sz="1400">
          <a:latin typeface="David" panose="020E0502060401010101" pitchFamily="34" charset="-79"/>
          <a:cs typeface="David" panose="020E0502060401010101" pitchFamily="34" charset="-79"/>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סידרה 1</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גיליון1!$A$2:$A$24</c:f>
              <c:strCache>
                <c:ptCount val="23"/>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strCache>
            </c:strRef>
          </c:cat>
          <c:val>
            <c:numRef>
              <c:f>גיליון1!$B$2:$B$24</c:f>
              <c:numCache>
                <c:formatCode>General</c:formatCode>
                <c:ptCount val="23"/>
                <c:pt idx="0">
                  <c:v>93.9</c:v>
                </c:pt>
                <c:pt idx="1">
                  <c:v>95.6</c:v>
                </c:pt>
                <c:pt idx="2">
                  <c:v>89.7</c:v>
                </c:pt>
                <c:pt idx="3">
                  <c:v>79.599999999999994</c:v>
                </c:pt>
                <c:pt idx="4">
                  <c:v>83.7</c:v>
                </c:pt>
                <c:pt idx="5">
                  <c:v>90.2</c:v>
                </c:pt>
                <c:pt idx="6">
                  <c:v>92.9</c:v>
                </c:pt>
                <c:pt idx="7">
                  <c:v>91.3</c:v>
                </c:pt>
                <c:pt idx="8">
                  <c:v>88.2</c:v>
                </c:pt>
                <c:pt idx="9">
                  <c:v>80</c:v>
                </c:pt>
                <c:pt idx="10">
                  <c:v>73.099999999999994</c:v>
                </c:pt>
                <c:pt idx="11">
                  <c:v>71.900000000000006</c:v>
                </c:pt>
                <c:pt idx="12">
                  <c:v>74.599999999999994</c:v>
                </c:pt>
                <c:pt idx="13">
                  <c:v>70.7</c:v>
                </c:pt>
                <c:pt idx="14">
                  <c:v>68.8</c:v>
                </c:pt>
                <c:pt idx="15">
                  <c:v>68.400000000000006</c:v>
                </c:pt>
                <c:pt idx="16">
                  <c:v>67.099999999999994</c:v>
                </c:pt>
                <c:pt idx="17">
                  <c:v>65.8</c:v>
                </c:pt>
                <c:pt idx="18">
                  <c:v>63.7</c:v>
                </c:pt>
                <c:pt idx="19">
                  <c:v>62.1</c:v>
                </c:pt>
                <c:pt idx="20">
                  <c:v>60.5</c:v>
                </c:pt>
                <c:pt idx="21">
                  <c:v>61.2</c:v>
                </c:pt>
                <c:pt idx="22">
                  <c:v>62.5</c:v>
                </c:pt>
              </c:numCache>
            </c:numRef>
          </c:val>
          <c:extLst>
            <c:ext xmlns:c16="http://schemas.microsoft.com/office/drawing/2014/chart" uri="{C3380CC4-5D6E-409C-BE32-E72D297353CC}">
              <c16:uniqueId val="{00000000-261E-4FA8-872E-FC6B62FDDC18}"/>
            </c:ext>
          </c:extLst>
        </c:ser>
        <c:dLbls>
          <c:showLegendKey val="0"/>
          <c:showVal val="0"/>
          <c:showCatName val="0"/>
          <c:showSerName val="0"/>
          <c:showPercent val="0"/>
          <c:showBubbleSize val="0"/>
        </c:dLbls>
        <c:gapWidth val="45"/>
        <c:overlap val="-27"/>
        <c:axId val="-555793312"/>
        <c:axId val="-555803104"/>
      </c:barChart>
      <c:catAx>
        <c:axId val="-55579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5803104"/>
        <c:crosses val="autoZero"/>
        <c:auto val="1"/>
        <c:lblAlgn val="ctr"/>
        <c:lblOffset val="100"/>
        <c:noMultiLvlLbl val="0"/>
      </c:catAx>
      <c:valAx>
        <c:axId val="-555803104"/>
        <c:scaling>
          <c:orientation val="minMax"/>
          <c:min val="2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55793312"/>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b="0" i="0" baseline="0" dirty="0">
                <a:effectLst/>
              </a:rPr>
              <a:t>Interest Payments as a percentage of the GDP, 1995-2018</a:t>
            </a:r>
            <a:endParaRPr lang="en-US" dirty="0">
              <a:effectLst/>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'2017'!$B$26</c:f>
              <c:strCache>
                <c:ptCount val="1"/>
                <c:pt idx="0">
                  <c:v>תשלומי ריבית</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'2017'!$C$25:$Z$25</c:f>
              <c:numCache>
                <c:formatCode>0</c:formatCode>
                <c:ptCount val="16"/>
                <c:pt idx="0">
                  <c:v>2003</c:v>
                </c:pt>
                <c:pt idx="1">
                  <c:v>2004</c:v>
                </c:pt>
                <c:pt idx="2">
                  <c:v>2005</c:v>
                </c:pt>
                <c:pt idx="3">
                  <c:v>2006</c:v>
                </c:pt>
                <c:pt idx="4" formatCode="General">
                  <c:v>2007</c:v>
                </c:pt>
                <c:pt idx="5" formatCode="General">
                  <c:v>2008</c:v>
                </c:pt>
                <c:pt idx="6" formatCode="General">
                  <c:v>2009</c:v>
                </c:pt>
                <c:pt idx="7" formatCode="General">
                  <c:v>2010</c:v>
                </c:pt>
                <c:pt idx="8" formatCode="General">
                  <c:v>2011</c:v>
                </c:pt>
                <c:pt idx="9" formatCode="General">
                  <c:v>2012</c:v>
                </c:pt>
                <c:pt idx="10" formatCode="General">
                  <c:v>2013</c:v>
                </c:pt>
                <c:pt idx="11" formatCode="General">
                  <c:v>2014</c:v>
                </c:pt>
                <c:pt idx="12" formatCode="General">
                  <c:v>2015</c:v>
                </c:pt>
                <c:pt idx="13" formatCode="General">
                  <c:v>2016</c:v>
                </c:pt>
                <c:pt idx="14" formatCode="General">
                  <c:v>2017</c:v>
                </c:pt>
                <c:pt idx="15" formatCode="General">
                  <c:v>2018</c:v>
                </c:pt>
              </c:numCache>
            </c:numRef>
          </c:cat>
          <c:val>
            <c:numRef>
              <c:f>'2017'!$C$26:$Z$26</c:f>
              <c:numCache>
                <c:formatCode>0%</c:formatCode>
                <c:ptCount val="16"/>
                <c:pt idx="0">
                  <c:v>5.2779213166219127E-2</c:v>
                </c:pt>
                <c:pt idx="1">
                  <c:v>5.4437625742310161E-2</c:v>
                </c:pt>
                <c:pt idx="2">
                  <c:v>5.8242235948381293E-2</c:v>
                </c:pt>
                <c:pt idx="3">
                  <c:v>5.1353898019694644E-2</c:v>
                </c:pt>
                <c:pt idx="4">
                  <c:v>4.9359093251483271E-2</c:v>
                </c:pt>
                <c:pt idx="5">
                  <c:v>5.455704719168087E-2</c:v>
                </c:pt>
                <c:pt idx="6">
                  <c:v>5.0776049898914065E-2</c:v>
                </c:pt>
                <c:pt idx="7">
                  <c:v>4.1321134163789679E-2</c:v>
                </c:pt>
                <c:pt idx="8">
                  <c:v>4.0609896932594453E-2</c:v>
                </c:pt>
                <c:pt idx="9">
                  <c:v>3.6047255357943175E-2</c:v>
                </c:pt>
                <c:pt idx="10">
                  <c:v>3.4943513391269436E-2</c:v>
                </c:pt>
                <c:pt idx="11">
                  <c:v>2.4366315629248007E-2</c:v>
                </c:pt>
                <c:pt idx="12">
                  <c:v>2.0840581499118303E-2</c:v>
                </c:pt>
                <c:pt idx="13">
                  <c:v>2.1008856690167096E-2</c:v>
                </c:pt>
                <c:pt idx="14">
                  <c:v>2.1801910557146895E-2</c:v>
                </c:pt>
                <c:pt idx="15">
                  <c:v>2.2568732969464069E-2</c:v>
                </c:pt>
              </c:numCache>
            </c:numRef>
          </c:val>
          <c:extLst>
            <c:ext xmlns:c16="http://schemas.microsoft.com/office/drawing/2014/chart" uri="{C3380CC4-5D6E-409C-BE32-E72D297353CC}">
              <c16:uniqueId val="{00000000-77C0-485D-B973-FDA42A522471}"/>
            </c:ext>
          </c:extLst>
        </c:ser>
        <c:dLbls>
          <c:showLegendKey val="0"/>
          <c:showVal val="0"/>
          <c:showCatName val="0"/>
          <c:showSerName val="0"/>
          <c:showPercent val="0"/>
          <c:showBubbleSize val="0"/>
        </c:dLbls>
        <c:gapWidth val="219"/>
        <c:overlap val="-27"/>
        <c:axId val="-555802016"/>
        <c:axId val="-555801472"/>
      </c:barChart>
      <c:catAx>
        <c:axId val="-5558020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5801472"/>
        <c:crosses val="autoZero"/>
        <c:auto val="1"/>
        <c:lblAlgn val="ctr"/>
        <c:lblOffset val="100"/>
        <c:noMultiLvlLbl val="0"/>
      </c:catAx>
      <c:valAx>
        <c:axId val="-555801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580201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991045236992567E-2"/>
          <c:y val="2.2427032686488012E-2"/>
          <c:w val="0.58462697064827673"/>
          <c:h val="0.97757296731351195"/>
        </c:manualLayout>
      </c:layout>
      <c:pieChart>
        <c:varyColors val="1"/>
        <c:ser>
          <c:idx val="0"/>
          <c:order val="0"/>
          <c:spPr>
            <a:ln w="15875">
              <a:solidFill>
                <a:schemeClr val="tx1"/>
              </a:solidFill>
            </a:ln>
          </c:spPr>
          <c:dPt>
            <c:idx val="0"/>
            <c:bubble3D val="0"/>
            <c:spPr>
              <a:solidFill>
                <a:srgbClr val="FC6E04"/>
              </a:solidFill>
              <a:ln w="15875">
                <a:solidFill>
                  <a:schemeClr val="tx1"/>
                </a:solidFill>
              </a:ln>
            </c:spPr>
            <c:extLst>
              <c:ext xmlns:c16="http://schemas.microsoft.com/office/drawing/2014/chart" uri="{C3380CC4-5D6E-409C-BE32-E72D297353CC}">
                <c16:uniqueId val="{00000000-161C-4D0A-AD38-DED127E4BDFA}"/>
              </c:ext>
            </c:extLst>
          </c:dPt>
          <c:dPt>
            <c:idx val="1"/>
            <c:bubble3D val="0"/>
            <c:spPr>
              <a:solidFill>
                <a:srgbClr val="FFFF66"/>
              </a:solidFill>
              <a:ln w="15875">
                <a:solidFill>
                  <a:schemeClr val="tx1"/>
                </a:solidFill>
              </a:ln>
            </c:spPr>
            <c:extLst>
              <c:ext xmlns:c16="http://schemas.microsoft.com/office/drawing/2014/chart" uri="{C3380CC4-5D6E-409C-BE32-E72D297353CC}">
                <c16:uniqueId val="{00000001-161C-4D0A-AD38-DED127E4BDFA}"/>
              </c:ext>
            </c:extLst>
          </c:dPt>
          <c:dPt>
            <c:idx val="2"/>
            <c:bubble3D val="0"/>
            <c:spPr>
              <a:solidFill>
                <a:srgbClr val="00B0F0"/>
              </a:solidFill>
              <a:ln w="15875">
                <a:solidFill>
                  <a:schemeClr val="tx1"/>
                </a:solidFill>
              </a:ln>
            </c:spPr>
            <c:extLst>
              <c:ext xmlns:c16="http://schemas.microsoft.com/office/drawing/2014/chart" uri="{C3380CC4-5D6E-409C-BE32-E72D297353CC}">
                <c16:uniqueId val="{00000002-161C-4D0A-AD38-DED127E4BDFA}"/>
              </c:ext>
            </c:extLst>
          </c:dPt>
          <c:dPt>
            <c:idx val="3"/>
            <c:bubble3D val="0"/>
            <c:spPr>
              <a:solidFill>
                <a:srgbClr val="62FB25"/>
              </a:solidFill>
              <a:ln w="15875">
                <a:solidFill>
                  <a:schemeClr val="tx1"/>
                </a:solidFill>
              </a:ln>
            </c:spPr>
            <c:extLst>
              <c:ext xmlns:c16="http://schemas.microsoft.com/office/drawing/2014/chart" uri="{C3380CC4-5D6E-409C-BE32-E72D297353CC}">
                <c16:uniqueId val="{00000003-161C-4D0A-AD38-DED127E4BDFA}"/>
              </c:ext>
            </c:extLst>
          </c:dPt>
          <c:dPt>
            <c:idx val="4"/>
            <c:bubble3D val="0"/>
            <c:spPr>
              <a:solidFill>
                <a:schemeClr val="bg1"/>
              </a:solidFill>
              <a:ln w="15875">
                <a:solidFill>
                  <a:schemeClr val="tx1"/>
                </a:solidFill>
              </a:ln>
            </c:spPr>
            <c:extLst>
              <c:ext xmlns:c16="http://schemas.microsoft.com/office/drawing/2014/chart" uri="{C3380CC4-5D6E-409C-BE32-E72D297353CC}">
                <c16:uniqueId val="{00000004-161C-4D0A-AD38-DED127E4BDFA}"/>
              </c:ext>
            </c:extLst>
          </c:dPt>
          <c:dLbls>
            <c:dLbl>
              <c:idx val="0"/>
              <c:layout>
                <c:manualLayout>
                  <c:x val="-0.15786286091668827"/>
                  <c:y val="0.28608522295368832"/>
                </c:manualLayout>
              </c:layout>
              <c:tx>
                <c:rich>
                  <a:bodyPr/>
                  <a:lstStyle/>
                  <a:p>
                    <a:r>
                      <a:rPr lang="en-US" sz="1400" dirty="0">
                        <a:solidFill>
                          <a:schemeClr val="tx1"/>
                        </a:solidFill>
                      </a:rPr>
                      <a:t>2</a:t>
                    </a:r>
                    <a:r>
                      <a:rPr lang="en-US" dirty="0">
                        <a:solidFill>
                          <a:schemeClr val="tx1"/>
                        </a:solidFill>
                      </a:rPr>
                      <a:t>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1C-4D0A-AD38-DED127E4BDFA}"/>
                </c:ext>
              </c:extLst>
            </c:dLbl>
            <c:dLbl>
              <c:idx val="1"/>
              <c:layout>
                <c:manualLayout>
                  <c:x val="1.257962078287598E-3"/>
                  <c:y val="3.2068040675243721E-2"/>
                </c:manualLayout>
              </c:layout>
              <c:tx>
                <c:rich>
                  <a:bodyPr/>
                  <a:lstStyle/>
                  <a:p>
                    <a:r>
                      <a:rPr lang="en-US" sz="1400" dirty="0">
                        <a:solidFill>
                          <a:schemeClr val="tx1"/>
                        </a:solidFill>
                      </a:rPr>
                      <a:t>8</a:t>
                    </a:r>
                    <a:r>
                      <a:rPr lang="en-US" dirty="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1C-4D0A-AD38-DED127E4BDFA}"/>
                </c:ext>
              </c:extLst>
            </c:dLbl>
            <c:dLbl>
              <c:idx val="2"/>
              <c:layout>
                <c:manualLayout>
                  <c:x val="-0.16179992346529548"/>
                  <c:y val="-0.10092910517332875"/>
                </c:manualLayout>
              </c:layout>
              <c:tx>
                <c:rich>
                  <a:bodyPr/>
                  <a:lstStyle/>
                  <a:p>
                    <a:r>
                      <a:rPr lang="en-US" sz="1400" dirty="0">
                        <a:solidFill>
                          <a:schemeClr val="tx1"/>
                        </a:solidFill>
                      </a:rPr>
                      <a:t>14</a:t>
                    </a:r>
                    <a:r>
                      <a:rPr lang="en-US" dirty="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61C-4D0A-AD38-DED127E4BDFA}"/>
                </c:ext>
              </c:extLst>
            </c:dLbl>
            <c:dLbl>
              <c:idx val="3"/>
              <c:layout>
                <c:manualLayout>
                  <c:x val="-3.3522509844585127E-3"/>
                  <c:y val="-1.6427864549718403E-2"/>
                </c:manualLayout>
              </c:layout>
              <c:tx>
                <c:rich>
                  <a:bodyPr/>
                  <a:lstStyle/>
                  <a:p>
                    <a:r>
                      <a:rPr lang="en-US" sz="1400" dirty="0">
                        <a:solidFill>
                          <a:schemeClr val="tx1"/>
                        </a:solidFill>
                      </a:rPr>
                      <a:t>1</a:t>
                    </a:r>
                    <a:r>
                      <a:rPr lang="en-US" dirty="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1C-4D0A-AD38-DED127E4BDFA}"/>
                </c:ext>
              </c:extLst>
            </c:dLbl>
            <c:dLbl>
              <c:idx val="4"/>
              <c:layout>
                <c:manualLayout>
                  <c:x val="8.458358021948173E-2"/>
                  <c:y val="-8.3427276508470267E-3"/>
                </c:manualLayout>
              </c:layout>
              <c:tx>
                <c:rich>
                  <a:bodyPr/>
                  <a:lstStyle/>
                  <a:p>
                    <a:r>
                      <a:rPr lang="en-US" sz="1400" dirty="0">
                        <a:solidFill>
                          <a:schemeClr val="tx1"/>
                        </a:solidFill>
                      </a:rPr>
                      <a:t>5</a:t>
                    </a:r>
                    <a:r>
                      <a:rPr lang="en-US" dirty="0">
                        <a:solidFill>
                          <a:schemeClr val="tx1"/>
                        </a:solidFill>
                      </a:rPr>
                      <a:t>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61C-4D0A-AD38-DED127E4BDFA}"/>
                </c:ext>
              </c:extLst>
            </c:dLbl>
            <c:numFmt formatCode="#,##0" sourceLinked="0"/>
            <c:spPr>
              <a:noFill/>
              <a:ln>
                <a:noFill/>
              </a:ln>
              <a:effectLst/>
            </c:spPr>
            <c:txPr>
              <a:bodyPr/>
              <a:lstStyle/>
              <a:p>
                <a:pPr>
                  <a:defRPr sz="1400" b="1">
                    <a:solidFill>
                      <a:schemeClr val="tx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'Plots PPT'!$BY$37:$BY$41</c:f>
              <c:strCache>
                <c:ptCount val="5"/>
                <c:pt idx="0">
                  <c:v>Effluent</c:v>
                </c:pt>
                <c:pt idx="1">
                  <c:v>Brackish</c:v>
                </c:pt>
                <c:pt idx="2">
                  <c:v>Desalinated Sea</c:v>
                </c:pt>
                <c:pt idx="3">
                  <c:v>Desalinated Brackish</c:v>
                </c:pt>
                <c:pt idx="4">
                  <c:v>Natural Potable</c:v>
                </c:pt>
              </c:strCache>
            </c:strRef>
          </c:cat>
          <c:val>
            <c:numRef>
              <c:f>'Plots PPT'!$CC$37:$CC$41</c:f>
              <c:numCache>
                <c:formatCode>0.0</c:formatCode>
                <c:ptCount val="5"/>
                <c:pt idx="0">
                  <c:v>20.190025472927712</c:v>
                </c:pt>
                <c:pt idx="1">
                  <c:v>8.2612729991391483</c:v>
                </c:pt>
                <c:pt idx="2">
                  <c:v>13.482378640252698</c:v>
                </c:pt>
                <c:pt idx="3">
                  <c:v>1.0920073504609225</c:v>
                </c:pt>
                <c:pt idx="4">
                  <c:v>56.974315537219454</c:v>
                </c:pt>
              </c:numCache>
            </c:numRef>
          </c:val>
          <c:extLst>
            <c:ext xmlns:c16="http://schemas.microsoft.com/office/drawing/2014/chart" uri="{C3380CC4-5D6E-409C-BE32-E72D297353CC}">
              <c16:uniqueId val="{00000005-161C-4D0A-AD38-DED127E4BDFA}"/>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c:sp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תוצאות!$S$5</c:f>
              <c:strCache>
                <c:ptCount val="1"/>
                <c:pt idx="0">
                  <c:v>התכנסות למגבלת הוצאה ללא התכנסות ליעד גרעון</c:v>
                </c:pt>
              </c:strCache>
            </c:strRef>
          </c:tx>
          <c:spPr>
            <a:ln w="28575" cap="rnd">
              <a:solidFill>
                <a:schemeClr val="accent1"/>
              </a:solidFill>
              <a:round/>
            </a:ln>
            <a:effectLst/>
          </c:spPr>
          <c:marker>
            <c:symbol val="none"/>
          </c:marker>
          <c:cat>
            <c:numRef>
              <c:f>תוצאות!$R$6:$R$24</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תוצאות!$S$6:$S$24</c:f>
              <c:numCache>
                <c:formatCode>0.0%</c:formatCode>
                <c:ptCount val="19"/>
                <c:pt idx="0">
                  <c:v>0.73100000000000009</c:v>
                </c:pt>
                <c:pt idx="1">
                  <c:v>0.72099999999999986</c:v>
                </c:pt>
                <c:pt idx="2">
                  <c:v>0.74600000000000011</c:v>
                </c:pt>
                <c:pt idx="3">
                  <c:v>0.71000000000000008</c:v>
                </c:pt>
                <c:pt idx="4">
                  <c:v>0.68899999999999995</c:v>
                </c:pt>
                <c:pt idx="5">
                  <c:v>0.68500000000000005</c:v>
                </c:pt>
                <c:pt idx="6">
                  <c:v>0.67100000000000004</c:v>
                </c:pt>
                <c:pt idx="7">
                  <c:v>0.65800000000000014</c:v>
                </c:pt>
                <c:pt idx="8">
                  <c:v>0.63700000000000012</c:v>
                </c:pt>
                <c:pt idx="9">
                  <c:v>0.621</c:v>
                </c:pt>
                <c:pt idx="10">
                  <c:v>0.60499999999999998</c:v>
                </c:pt>
                <c:pt idx="11">
                  <c:v>0.61199999999999999</c:v>
                </c:pt>
                <c:pt idx="12">
                  <c:v>0.62523049809490039</c:v>
                </c:pt>
                <c:pt idx="13">
                  <c:v>0.64061646754356383</c:v>
                </c:pt>
                <c:pt idx="14">
                  <c:v>0.65431390169395098</c:v>
                </c:pt>
                <c:pt idx="15">
                  <c:v>0.66422965312560323</c:v>
                </c:pt>
                <c:pt idx="16">
                  <c:v>0.67373472602249507</c:v>
                </c:pt>
                <c:pt idx="17">
                  <c:v>0.68302226556701628</c:v>
                </c:pt>
                <c:pt idx="18">
                  <c:v>0.69209494350472189</c:v>
                </c:pt>
              </c:numCache>
            </c:numRef>
          </c:val>
          <c:smooth val="0"/>
          <c:extLst>
            <c:ext xmlns:c16="http://schemas.microsoft.com/office/drawing/2014/chart" uri="{C3380CC4-5D6E-409C-BE32-E72D297353CC}">
              <c16:uniqueId val="{00000000-5A7C-4C0B-93BA-A0EB00A35BB0}"/>
            </c:ext>
          </c:extLst>
        </c:ser>
        <c:ser>
          <c:idx val="1"/>
          <c:order val="1"/>
          <c:tx>
            <c:strRef>
              <c:f>תוצאות!$T$5</c:f>
              <c:strCache>
                <c:ptCount val="1"/>
                <c:pt idx="0">
                  <c:v>התכנסות לגרעון בחוק</c:v>
                </c:pt>
              </c:strCache>
            </c:strRef>
          </c:tx>
          <c:spPr>
            <a:ln w="28575" cap="rnd">
              <a:solidFill>
                <a:schemeClr val="accent2"/>
              </a:solidFill>
              <a:round/>
            </a:ln>
            <a:effectLst/>
          </c:spPr>
          <c:marker>
            <c:symbol val="none"/>
          </c:marker>
          <c:cat>
            <c:numRef>
              <c:f>תוצאות!$R$6:$R$24</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תוצאות!$T$6:$T$24</c:f>
              <c:numCache>
                <c:formatCode>0.0%</c:formatCode>
                <c:ptCount val="19"/>
                <c:pt idx="0">
                  <c:v>0.73100000000000009</c:v>
                </c:pt>
                <c:pt idx="1">
                  <c:v>0.72099999999999986</c:v>
                </c:pt>
                <c:pt idx="2">
                  <c:v>0.74600000000000011</c:v>
                </c:pt>
                <c:pt idx="3">
                  <c:v>0.71000000000000008</c:v>
                </c:pt>
                <c:pt idx="4">
                  <c:v>0.68899999999999995</c:v>
                </c:pt>
                <c:pt idx="5">
                  <c:v>0.68500000000000005</c:v>
                </c:pt>
                <c:pt idx="6">
                  <c:v>0.67100000000000004</c:v>
                </c:pt>
                <c:pt idx="7">
                  <c:v>0.65800000000000014</c:v>
                </c:pt>
                <c:pt idx="8">
                  <c:v>0.63700000000000012</c:v>
                </c:pt>
                <c:pt idx="9">
                  <c:v>0.621</c:v>
                </c:pt>
                <c:pt idx="10">
                  <c:v>0.60499999999999998</c:v>
                </c:pt>
                <c:pt idx="11">
                  <c:v>0.61199999999999999</c:v>
                </c:pt>
                <c:pt idx="12">
                  <c:v>0.61867930929550607</c:v>
                </c:pt>
                <c:pt idx="13">
                  <c:v>0.62217200585008492</c:v>
                </c:pt>
                <c:pt idx="14">
                  <c:v>0.62283623488740081</c:v>
                </c:pt>
                <c:pt idx="15">
                  <c:v>0.62064664881698028</c:v>
                </c:pt>
                <c:pt idx="16">
                  <c:v>0.61592782560181902</c:v>
                </c:pt>
                <c:pt idx="17">
                  <c:v>0.60893364003979789</c:v>
                </c:pt>
                <c:pt idx="18">
                  <c:v>0.60225947568973703</c:v>
                </c:pt>
              </c:numCache>
            </c:numRef>
          </c:val>
          <c:smooth val="0"/>
          <c:extLst>
            <c:ext xmlns:c16="http://schemas.microsoft.com/office/drawing/2014/chart" uri="{C3380CC4-5D6E-409C-BE32-E72D297353CC}">
              <c16:uniqueId val="{00000001-5A7C-4C0B-93BA-A0EB00A35BB0}"/>
            </c:ext>
          </c:extLst>
        </c:ser>
        <c:ser>
          <c:idx val="2"/>
          <c:order val="2"/>
          <c:tx>
            <c:strRef>
              <c:f>תוצאות!$U$5</c:f>
              <c:strCache>
                <c:ptCount val="1"/>
              </c:strCache>
            </c:strRef>
          </c:tx>
          <c:spPr>
            <a:ln w="28575" cap="rnd">
              <a:solidFill>
                <a:schemeClr val="accent3"/>
              </a:solidFill>
              <a:round/>
            </a:ln>
            <a:effectLst/>
          </c:spPr>
          <c:marker>
            <c:symbol val="none"/>
          </c:marker>
          <c:cat>
            <c:numRef>
              <c:f>תוצאות!$R$6:$R$24</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תוצאות!$U$6:$U$24</c:f>
              <c:numCache>
                <c:formatCode>0.0%</c:formatCode>
                <c:ptCount val="19"/>
                <c:pt idx="0">
                  <c:v>0.73100000000000009</c:v>
                </c:pt>
                <c:pt idx="1">
                  <c:v>0.72099999999999986</c:v>
                </c:pt>
                <c:pt idx="2">
                  <c:v>0.74600000000000011</c:v>
                </c:pt>
                <c:pt idx="3">
                  <c:v>0.71000000000000008</c:v>
                </c:pt>
                <c:pt idx="4">
                  <c:v>0.68899999999999995</c:v>
                </c:pt>
                <c:pt idx="5">
                  <c:v>0.68500000000000005</c:v>
                </c:pt>
                <c:pt idx="6">
                  <c:v>0.67100000000000004</c:v>
                </c:pt>
                <c:pt idx="7">
                  <c:v>0.65800000000000014</c:v>
                </c:pt>
                <c:pt idx="8">
                  <c:v>0.63700000000000012</c:v>
                </c:pt>
                <c:pt idx="9">
                  <c:v>0.621</c:v>
                </c:pt>
                <c:pt idx="10">
                  <c:v>0.60499999999999998</c:v>
                </c:pt>
                <c:pt idx="11">
                  <c:v>0.61199999999999999</c:v>
                </c:pt>
              </c:numCache>
            </c:numRef>
          </c:val>
          <c:smooth val="0"/>
          <c:extLst>
            <c:ext xmlns:c16="http://schemas.microsoft.com/office/drawing/2014/chart" uri="{C3380CC4-5D6E-409C-BE32-E72D297353CC}">
              <c16:uniqueId val="{00000002-5A7C-4C0B-93BA-A0EB00A35BB0}"/>
            </c:ext>
          </c:extLst>
        </c:ser>
        <c:dLbls>
          <c:showLegendKey val="0"/>
          <c:showVal val="0"/>
          <c:showCatName val="0"/>
          <c:showSerName val="0"/>
          <c:showPercent val="0"/>
          <c:showBubbleSize val="0"/>
        </c:dLbls>
        <c:smooth val="0"/>
        <c:axId val="-555794400"/>
        <c:axId val="-555798208"/>
      </c:lineChart>
      <c:catAx>
        <c:axId val="-55579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55798208"/>
        <c:crosses val="autoZero"/>
        <c:auto val="1"/>
        <c:lblAlgn val="ctr"/>
        <c:lblOffset val="100"/>
        <c:noMultiLvlLbl val="0"/>
      </c:catAx>
      <c:valAx>
        <c:axId val="-555798208"/>
        <c:scaling>
          <c:orientation val="minMax"/>
          <c:min val="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55794400"/>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'תוואי גירעון'!$B$2</c:f>
              <c:strCache>
                <c:ptCount val="1"/>
                <c:pt idx="0">
                  <c:v>גירעון בפועל </c:v>
                </c:pt>
              </c:strCache>
            </c:strRef>
          </c:tx>
          <c:marker>
            <c:symbol val="none"/>
          </c:marker>
          <c:dLbls>
            <c:dLbl>
              <c:idx val="0"/>
              <c:layout>
                <c:manualLayout>
                  <c:x val="6.1345840800297547E-3"/>
                  <c:y val="-3.30692423064102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53-4508-BE5D-B7F4F84257DD}"/>
                </c:ext>
              </c:extLst>
            </c:dLbl>
            <c:dLbl>
              <c:idx val="3"/>
              <c:layout>
                <c:manualLayout>
                  <c:x val="-6.1345840800297547E-3"/>
                  <c:y val="-1.9290391345406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53-4508-BE5D-B7F4F84257DD}"/>
                </c:ext>
              </c:extLst>
            </c:dLbl>
            <c:dLbl>
              <c:idx val="8"/>
              <c:delete val="1"/>
              <c:extLst>
                <c:ext xmlns:c15="http://schemas.microsoft.com/office/drawing/2012/chart" uri="{CE6537A1-D6FC-4f65-9D91-7224C49458BB}"/>
                <c:ext xmlns:c16="http://schemas.microsoft.com/office/drawing/2014/chart" uri="{C3380CC4-5D6E-409C-BE32-E72D297353CC}">
                  <c16:uniqueId val="{00000002-7C53-4508-BE5D-B7F4F84257D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'תוואי גירעון'!$A$7:$A$23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 ואילך</c:v>
                </c:pt>
              </c:strCache>
            </c:strRef>
          </c:cat>
          <c:val>
            <c:numRef>
              <c:f>'תוואי גירעון'!$B$7:$B$16</c:f>
              <c:numCache>
                <c:formatCode>0.0%</c:formatCode>
                <c:ptCount val="10"/>
                <c:pt idx="0">
                  <c:v>2.1306908139472194E-6</c:v>
                </c:pt>
                <c:pt idx="1">
                  <c:v>1.9885648704248731E-2</c:v>
                </c:pt>
                <c:pt idx="2">
                  <c:v>4.9241565837701493E-2</c:v>
                </c:pt>
                <c:pt idx="3">
                  <c:v>3.4424144972562132E-2</c:v>
                </c:pt>
                <c:pt idx="4">
                  <c:v>3.0562054662337967E-2</c:v>
                </c:pt>
                <c:pt idx="5">
                  <c:v>3.8814494683824557E-2</c:v>
                </c:pt>
                <c:pt idx="6">
                  <c:v>3.2000000000000001E-2</c:v>
                </c:pt>
                <c:pt idx="7">
                  <c:v>2.75E-2</c:v>
                </c:pt>
                <c:pt idx="8">
                  <c:v>2.1999999999999999E-2</c:v>
                </c:pt>
              </c:numCache>
            </c:numRef>
          </c:val>
          <c:smooth val="0"/>
          <c:extLst>
            <c:ext xmlns:c16="http://schemas.microsoft.com/office/drawing/2014/chart" uri="{C3380CC4-5D6E-409C-BE32-E72D297353CC}">
              <c16:uniqueId val="{00000003-7C53-4508-BE5D-B7F4F84257DD}"/>
            </c:ext>
          </c:extLst>
        </c:ser>
        <c:ser>
          <c:idx val="1"/>
          <c:order val="1"/>
          <c:tx>
            <c:strRef>
              <c:f>'תוואי גירעון'!$C$2</c:f>
              <c:strCache>
                <c:ptCount val="1"/>
                <c:pt idx="0">
                  <c:v>תקרת הגירעון הקבועה בחוק</c:v>
                </c:pt>
              </c:strCache>
            </c:strRef>
          </c:tx>
          <c:marker>
            <c:symbol val="none"/>
          </c:marker>
          <c:dLbls>
            <c:dLbl>
              <c:idx val="10"/>
              <c:numFmt formatCode="0.0%" sourceLinked="0"/>
              <c:spPr/>
              <c:txPr>
                <a:bodyPr/>
                <a:lstStyle/>
                <a:p>
                  <a:pPr>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0-4575-4296-ABDC-DEBF157D6444}"/>
                </c:ext>
              </c:extLst>
            </c:dLbl>
            <c:dLbl>
              <c:idx val="12"/>
              <c:numFmt formatCode="0.0%" sourceLinked="0"/>
              <c:spPr/>
              <c:txPr>
                <a:bodyPr/>
                <a:lstStyle/>
                <a:p>
                  <a:pPr>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1-4575-4296-ABDC-DEBF157D6444}"/>
                </c:ext>
              </c:extLst>
            </c:dLbl>
            <c:dLbl>
              <c:idx val="14"/>
              <c:numFmt formatCode="0.0%" sourceLinked="0"/>
              <c:spPr/>
              <c:txPr>
                <a:bodyPr/>
                <a:lstStyle/>
                <a:p>
                  <a:pPr>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2-4575-4296-ABDC-DEBF157D6444}"/>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'תוואי גירעון'!$A$7:$A$23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 ואילך</c:v>
                </c:pt>
              </c:strCache>
            </c:strRef>
          </c:cat>
          <c:val>
            <c:numRef>
              <c:f>'תוואי גירעון'!$C$7:$C$21</c:f>
              <c:numCache>
                <c:formatCode>General</c:formatCode>
                <c:ptCount val="15"/>
                <c:pt idx="8" formatCode="0.0%">
                  <c:v>2.1999999999999999E-2</c:v>
                </c:pt>
                <c:pt idx="9" formatCode="0.0%">
                  <c:v>2.5293375924680565E-2</c:v>
                </c:pt>
                <c:pt idx="10" formatCode="0.00%">
                  <c:v>2.5000000000000001E-2</c:v>
                </c:pt>
                <c:pt idx="11" formatCode="0.00%">
                  <c:v>2.2499999999999999E-2</c:v>
                </c:pt>
                <c:pt idx="12" formatCode="0.00%">
                  <c:v>0.02</c:v>
                </c:pt>
                <c:pt idx="13" formatCode="0.00%">
                  <c:v>1.7500000000000002E-2</c:v>
                </c:pt>
                <c:pt idx="14" formatCode="0.00%">
                  <c:v>1.4999999999999999E-2</c:v>
                </c:pt>
              </c:numCache>
            </c:numRef>
          </c:val>
          <c:smooth val="0"/>
          <c:extLst>
            <c:ext xmlns:c16="http://schemas.microsoft.com/office/drawing/2014/chart" uri="{C3380CC4-5D6E-409C-BE32-E72D297353CC}">
              <c16:uniqueId val="{00000007-7C53-4508-BE5D-B7F4F84257DD}"/>
            </c:ext>
          </c:extLst>
        </c:ser>
        <c:ser>
          <c:idx val="2"/>
          <c:order val="2"/>
          <c:tx>
            <c:strRef>
              <c:f>'תוואי גירעון'!$D$2</c:f>
              <c:strCache>
                <c:ptCount val="1"/>
                <c:pt idx="0">
                  <c:v>תוואי גירעון חדש</c:v>
                </c:pt>
              </c:strCache>
            </c:strRef>
          </c:tx>
          <c:marker>
            <c:symbol val="none"/>
          </c:marker>
          <c:dLbls>
            <c:dLbl>
              <c:idx val="9"/>
              <c:delete val="1"/>
              <c:extLst>
                <c:ext xmlns:c15="http://schemas.microsoft.com/office/drawing/2012/chart" uri="{CE6537A1-D6FC-4f65-9D91-7224C49458BB}"/>
                <c:ext xmlns:c16="http://schemas.microsoft.com/office/drawing/2014/chart" uri="{C3380CC4-5D6E-409C-BE32-E72D297353CC}">
                  <c16:uniqueId val="{00000008-7C53-4508-BE5D-B7F4F84257DD}"/>
                </c:ext>
              </c:extLst>
            </c:dLbl>
            <c:dLbl>
              <c:idx val="13"/>
              <c:numFmt formatCode="0.00%" sourceLinked="0"/>
              <c:spPr/>
              <c:txPr>
                <a:bodyPr/>
                <a:lstStyle/>
                <a:p>
                  <a:pPr>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4575-4296-ABDC-DEBF157D6444}"/>
                </c:ext>
              </c:extLst>
            </c:dLbl>
            <c:dLbl>
              <c:idx val="15"/>
              <c:numFmt formatCode="0.00%" sourceLinked="0"/>
              <c:spPr/>
              <c:txPr>
                <a:bodyPr/>
                <a:lstStyle/>
                <a:p>
                  <a:pPr>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4-4575-4296-ABDC-DEBF157D6444}"/>
                </c:ext>
              </c:extLst>
            </c:dLbl>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'תוואי גירעון'!$A$7:$A$23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 ואילך</c:v>
                </c:pt>
              </c:strCache>
            </c:strRef>
          </c:cat>
          <c:val>
            <c:numRef>
              <c:f>'תוואי גירעון'!$D$7:$D$23</c:f>
              <c:numCache>
                <c:formatCode>General</c:formatCode>
                <c:ptCount val="17"/>
                <c:pt idx="9" formatCode="0.0%">
                  <c:v>2.5293375924680565E-2</c:v>
                </c:pt>
                <c:pt idx="10" formatCode="0.00%">
                  <c:v>2.9000000000000001E-2</c:v>
                </c:pt>
                <c:pt idx="11" formatCode="0.00%">
                  <c:v>2.9000000000000001E-2</c:v>
                </c:pt>
                <c:pt idx="12" formatCode="0.00%">
                  <c:v>2.5000000000000001E-2</c:v>
                </c:pt>
                <c:pt idx="13" formatCode="0.00%">
                  <c:v>2.2499999999999999E-2</c:v>
                </c:pt>
                <c:pt idx="14" formatCode="0.00%">
                  <c:v>0.02</c:v>
                </c:pt>
                <c:pt idx="15" formatCode="0.00%">
                  <c:v>1.7500000000000002E-2</c:v>
                </c:pt>
                <c:pt idx="16" formatCode="0.00%">
                  <c:v>1.4999999999999999E-2</c:v>
                </c:pt>
              </c:numCache>
            </c:numRef>
          </c:val>
          <c:smooth val="0"/>
          <c:extLst>
            <c:ext xmlns:c16="http://schemas.microsoft.com/office/drawing/2014/chart" uri="{C3380CC4-5D6E-409C-BE32-E72D297353CC}">
              <c16:uniqueId val="{0000000B-7C53-4508-BE5D-B7F4F84257DD}"/>
            </c:ext>
          </c:extLst>
        </c:ser>
        <c:dLbls>
          <c:showLegendKey val="0"/>
          <c:showVal val="0"/>
          <c:showCatName val="0"/>
          <c:showSerName val="0"/>
          <c:showPercent val="0"/>
          <c:showBubbleSize val="0"/>
        </c:dLbls>
        <c:smooth val="0"/>
        <c:axId val="-754182848"/>
        <c:axId val="-766786544"/>
      </c:lineChart>
      <c:catAx>
        <c:axId val="-754182848"/>
        <c:scaling>
          <c:orientation val="minMax"/>
        </c:scaling>
        <c:delete val="0"/>
        <c:axPos val="b"/>
        <c:numFmt formatCode="General" sourceLinked="1"/>
        <c:majorTickMark val="out"/>
        <c:minorTickMark val="none"/>
        <c:tickLblPos val="nextTo"/>
        <c:crossAx val="-766786544"/>
        <c:crosses val="autoZero"/>
        <c:auto val="1"/>
        <c:lblAlgn val="ctr"/>
        <c:lblOffset val="100"/>
        <c:noMultiLvlLbl val="0"/>
      </c:catAx>
      <c:valAx>
        <c:axId val="-766786544"/>
        <c:scaling>
          <c:orientation val="minMax"/>
          <c:max val="5.000000000000001E-2"/>
        </c:scaling>
        <c:delete val="0"/>
        <c:axPos val="l"/>
        <c:numFmt formatCode="0%" sourceLinked="0"/>
        <c:majorTickMark val="out"/>
        <c:minorTickMark val="none"/>
        <c:tickLblPos val="nextTo"/>
        <c:crossAx val="-754182848"/>
        <c:crosses val="autoZero"/>
        <c:crossBetween val="between"/>
      </c:valAx>
    </c:plotArea>
    <c:legend>
      <c:legendPos val="b"/>
      <c:overlay val="0"/>
    </c:legend>
    <c:plotVisOnly val="1"/>
    <c:dispBlanksAs val="gap"/>
    <c:showDLblsOverMax val="0"/>
  </c:chart>
  <c:txPr>
    <a:bodyPr/>
    <a:lstStyle/>
    <a:p>
      <a:pPr>
        <a:defRPr>
          <a:cs typeface="OronMF" panose="05000000000000000000" pitchFamily="2" charset="-79"/>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סידרה 1</c:v>
                </c:pt>
              </c:strCache>
            </c:strRef>
          </c:tx>
          <c:spPr>
            <a:solidFill>
              <a:schemeClr val="accent1"/>
            </a:solidFill>
            <a:ln>
              <a:noFill/>
            </a:ln>
            <a:effectLst/>
          </c:spPr>
          <c:invertIfNegative val="0"/>
          <c:dPt>
            <c:idx val="21"/>
            <c:invertIfNegative val="0"/>
            <c:bubble3D val="0"/>
            <c:spPr>
              <a:solidFill>
                <a:srgbClr val="FF0000"/>
              </a:solidFill>
              <a:ln>
                <a:noFill/>
              </a:ln>
              <a:effectLst/>
            </c:spPr>
            <c:extLst>
              <c:ext xmlns:c16="http://schemas.microsoft.com/office/drawing/2014/chart" uri="{C3380CC4-5D6E-409C-BE32-E72D297353CC}">
                <c16:uniqueId val="{00000001-AA00-45C9-B3AE-65BBDEEA5436}"/>
              </c:ext>
            </c:extLst>
          </c:dPt>
          <c:dPt>
            <c:idx val="22"/>
            <c:invertIfNegative val="0"/>
            <c:bubble3D val="0"/>
            <c:spPr>
              <a:solidFill>
                <a:srgbClr val="FF0000"/>
              </a:solidFill>
              <a:ln>
                <a:noFill/>
              </a:ln>
              <a:effectLst/>
            </c:spPr>
            <c:extLst>
              <c:ext xmlns:c16="http://schemas.microsoft.com/office/drawing/2014/chart" uri="{C3380CC4-5D6E-409C-BE32-E72D297353CC}">
                <c16:uniqueId val="{00000000-AA00-45C9-B3AE-65BBDEEA543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גיליון1!$A$2:$A$24</c:f>
              <c:strCache>
                <c:ptCount val="23"/>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strCache>
            </c:strRef>
          </c:cat>
          <c:val>
            <c:numRef>
              <c:f>גיליון1!$B$2:$B$24</c:f>
              <c:numCache>
                <c:formatCode>General</c:formatCode>
                <c:ptCount val="23"/>
                <c:pt idx="0">
                  <c:v>93.9</c:v>
                </c:pt>
                <c:pt idx="1">
                  <c:v>95.6</c:v>
                </c:pt>
                <c:pt idx="2">
                  <c:v>89.7</c:v>
                </c:pt>
                <c:pt idx="3">
                  <c:v>79.599999999999994</c:v>
                </c:pt>
                <c:pt idx="4">
                  <c:v>83.7</c:v>
                </c:pt>
                <c:pt idx="5">
                  <c:v>90.2</c:v>
                </c:pt>
                <c:pt idx="6">
                  <c:v>92.9</c:v>
                </c:pt>
                <c:pt idx="7">
                  <c:v>91.3</c:v>
                </c:pt>
                <c:pt idx="8">
                  <c:v>88.2</c:v>
                </c:pt>
                <c:pt idx="9">
                  <c:v>80</c:v>
                </c:pt>
                <c:pt idx="10">
                  <c:v>73.099999999999994</c:v>
                </c:pt>
                <c:pt idx="11">
                  <c:v>71.900000000000006</c:v>
                </c:pt>
                <c:pt idx="12">
                  <c:v>74.599999999999994</c:v>
                </c:pt>
                <c:pt idx="13">
                  <c:v>70.7</c:v>
                </c:pt>
                <c:pt idx="14">
                  <c:v>68.8</c:v>
                </c:pt>
                <c:pt idx="15">
                  <c:v>68.400000000000006</c:v>
                </c:pt>
                <c:pt idx="16">
                  <c:v>67.099999999999994</c:v>
                </c:pt>
                <c:pt idx="17">
                  <c:v>65.8</c:v>
                </c:pt>
                <c:pt idx="18">
                  <c:v>63.7</c:v>
                </c:pt>
                <c:pt idx="19">
                  <c:v>62.1</c:v>
                </c:pt>
                <c:pt idx="20">
                  <c:v>60.5</c:v>
                </c:pt>
                <c:pt idx="21">
                  <c:v>61.2</c:v>
                </c:pt>
                <c:pt idx="22">
                  <c:v>62.5</c:v>
                </c:pt>
              </c:numCache>
            </c:numRef>
          </c:val>
          <c:extLst>
            <c:ext xmlns:c16="http://schemas.microsoft.com/office/drawing/2014/chart" uri="{C3380CC4-5D6E-409C-BE32-E72D297353CC}">
              <c16:uniqueId val="{00000000-261E-4FA8-872E-FC6B62FDDC18}"/>
            </c:ext>
          </c:extLst>
        </c:ser>
        <c:dLbls>
          <c:showLegendKey val="0"/>
          <c:showVal val="0"/>
          <c:showCatName val="0"/>
          <c:showSerName val="0"/>
          <c:showPercent val="0"/>
          <c:showBubbleSize val="0"/>
        </c:dLbls>
        <c:gapWidth val="45"/>
        <c:overlap val="-27"/>
        <c:axId val="-555800384"/>
        <c:axId val="-555792224"/>
      </c:barChart>
      <c:catAx>
        <c:axId val="-555800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5792224"/>
        <c:crosses val="autoZero"/>
        <c:auto val="1"/>
        <c:lblAlgn val="ctr"/>
        <c:lblOffset val="100"/>
        <c:noMultiLvlLbl val="0"/>
      </c:catAx>
      <c:valAx>
        <c:axId val="-555792224"/>
        <c:scaling>
          <c:orientation val="minMax"/>
          <c:min val="2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55800384"/>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75"/>
      <c:rotY val="360"/>
      <c:rAngAx val="0"/>
    </c:view3D>
    <c:floor>
      <c:thickness val="0"/>
    </c:floor>
    <c:sideWall>
      <c:thickness val="0"/>
    </c:sideWall>
    <c:backWall>
      <c:thickness val="0"/>
    </c:backWall>
    <c:plotArea>
      <c:layout>
        <c:manualLayout>
          <c:layoutTarget val="inner"/>
          <c:xMode val="edge"/>
          <c:yMode val="edge"/>
          <c:x val="0.24829265986056651"/>
          <c:y val="5.994805752176699E-2"/>
          <c:w val="0.5209058497632495"/>
          <c:h val="0.92555583626172433"/>
        </c:manualLayout>
      </c:layout>
      <c:pie3DChart>
        <c:varyColors val="1"/>
        <c:ser>
          <c:idx val="0"/>
          <c:order val="0"/>
          <c:dLbls>
            <c:dLbl>
              <c:idx val="6"/>
              <c:spPr>
                <a:noFill/>
                <a:ln>
                  <a:noFill/>
                </a:ln>
                <a:effectLst/>
              </c:spPr>
              <c:txPr>
                <a:bodyPr wrap="square" lIns="38100" tIns="19050" rIns="38100" bIns="19050" anchor="ctr">
                  <a:spAutoFit/>
                </a:bodyPr>
                <a:lstStyle/>
                <a:p>
                  <a:pPr>
                    <a:defRPr>
                      <a:solidFill>
                        <a:schemeClr val="tx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0-14F3-48EE-A161-D49CC2B8FE16}"/>
                </c:ext>
              </c:extLst>
            </c:dLbl>
            <c:dLbl>
              <c:idx val="7"/>
              <c:spPr>
                <a:noFill/>
                <a:ln>
                  <a:noFill/>
                </a:ln>
                <a:effectLst/>
              </c:spPr>
              <c:txPr>
                <a:bodyPr wrap="square" lIns="38100" tIns="19050" rIns="38100" bIns="19050" anchor="ctr">
                  <a:spAutoFit/>
                </a:bodyPr>
                <a:lstStyle/>
                <a:p>
                  <a:pPr>
                    <a:defRPr>
                      <a:solidFill>
                        <a:schemeClr val="tx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1-14F3-48EE-A161-D49CC2B8FE16}"/>
                </c:ext>
              </c:extLst>
            </c:dLbl>
            <c:dLbl>
              <c:idx val="8"/>
              <c:spPr>
                <a:noFill/>
                <a:ln>
                  <a:noFill/>
                </a:ln>
                <a:effectLst/>
              </c:spPr>
              <c:txPr>
                <a:bodyPr wrap="square" lIns="38100" tIns="19050" rIns="38100" bIns="19050" anchor="ctr">
                  <a:spAutoFit/>
                </a:bodyPr>
                <a:lstStyle/>
                <a:p>
                  <a:pPr>
                    <a:defRPr>
                      <a:solidFill>
                        <a:schemeClr val="tx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2-14F3-48EE-A161-D49CC2B8FE16}"/>
                </c:ext>
              </c:extLst>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'הוצאה ברוטו רב שנתית'!$J$34:$J$43</c:f>
              <c:strCache>
                <c:ptCount val="10"/>
                <c:pt idx="0">
                  <c:v>מערכת הביטחון</c:v>
                </c:pt>
                <c:pt idx="1">
                  <c:v>חינוך והשכלה גבוהה</c:v>
                </c:pt>
                <c:pt idx="2">
                  <c:v>ריבית חוב והחזר קרן בטל"א</c:v>
                </c:pt>
                <c:pt idx="3">
                  <c:v>ביטוח לאומי</c:v>
                </c:pt>
                <c:pt idx="4">
                  <c:v>בריאות </c:v>
                </c:pt>
                <c:pt idx="5">
                  <c:v>תחבורה</c:v>
                </c:pt>
                <c:pt idx="6">
                  <c:v>משרדי מטה</c:v>
                </c:pt>
                <c:pt idx="7">
                  <c:v>ביטחון פנים</c:v>
                </c:pt>
                <c:pt idx="8">
                  <c:v>גמלאות</c:v>
                </c:pt>
                <c:pt idx="9">
                  <c:v>אחר</c:v>
                </c:pt>
              </c:strCache>
            </c:strRef>
          </c:cat>
          <c:val>
            <c:numRef>
              <c:f>'הוצאה ברוטו רב שנתית'!$K$34:$K$43</c:f>
              <c:numCache>
                <c:formatCode>0.00</c:formatCode>
                <c:ptCount val="10"/>
                <c:pt idx="0">
                  <c:v>81.174079000000006</c:v>
                </c:pt>
                <c:pt idx="1">
                  <c:v>67.702800999999994</c:v>
                </c:pt>
                <c:pt idx="2">
                  <c:v>50.992999999999995</c:v>
                </c:pt>
                <c:pt idx="3">
                  <c:v>40.510936000000001</c:v>
                </c:pt>
                <c:pt idx="4">
                  <c:v>39.349563000000003</c:v>
                </c:pt>
                <c:pt idx="5">
                  <c:v>18.993410000000001</c:v>
                </c:pt>
                <c:pt idx="6">
                  <c:v>18.846057999999999</c:v>
                </c:pt>
                <c:pt idx="7">
                  <c:v>17.304110999999999</c:v>
                </c:pt>
                <c:pt idx="8">
                  <c:v>16.780366000000001</c:v>
                </c:pt>
                <c:pt idx="9">
                  <c:v>52.171515999999997</c:v>
                </c:pt>
              </c:numCache>
            </c:numRef>
          </c:val>
          <c:extLst>
            <c:ext xmlns:c16="http://schemas.microsoft.com/office/drawing/2014/chart" uri="{C3380CC4-5D6E-409C-BE32-E72D297353CC}">
              <c16:uniqueId val="{00000000-31F2-422B-8211-96C1F2754823}"/>
            </c:ext>
          </c:extLst>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400">
          <a:latin typeface="Gisha" panose="020B0502040204020203" pitchFamily="34" charset="-79"/>
          <a:cs typeface="Gisha" panose="020B0502040204020203" pitchFamily="34" charset="-79"/>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457200" lvl="1" algn="ctr" defTabSz="410722" rtl="0" eaLnBrk="0" fontAlgn="base" latinLnBrk="0" hangingPunct="0">
              <a:lnSpc>
                <a:spcPct val="90000"/>
              </a:lnSpc>
              <a:spcBef>
                <a:spcPct val="0"/>
              </a:spcBef>
              <a:spcAft>
                <a:spcPct val="0"/>
              </a:spcAft>
              <a:buClr>
                <a:srgbClr val="010B53"/>
              </a:buClr>
              <a:buSzPct val="80000"/>
              <a:defRPr lang="he-IL" sz="3200" b="1" i="0" u="none" strike="noStrike" kern="1200" spc="0" baseline="0" dirty="0" smtClean="0">
                <a:solidFill>
                  <a:srgbClr val="002060"/>
                </a:solidFill>
                <a:latin typeface="David" panose="020E0502060401010101" pitchFamily="34" charset="-79"/>
                <a:ea typeface="+mn-ea"/>
                <a:cs typeface="David" panose="020E0502060401010101" pitchFamily="34" charset="-79"/>
              </a:defRPr>
            </a:pPr>
            <a:r>
              <a:rPr lang="en-US" sz="3200" b="1" kern="1200" dirty="0">
                <a:solidFill>
                  <a:srgbClr val="002060"/>
                </a:solidFill>
                <a:latin typeface="David" panose="020E0502060401010101" pitchFamily="34" charset="-79"/>
                <a:ea typeface="+mn-ea"/>
                <a:cs typeface="David" panose="020E0502060401010101" pitchFamily="34" charset="-79"/>
              </a:rPr>
              <a:t>Local</a:t>
            </a:r>
            <a:r>
              <a:rPr lang="en-US" sz="3200" b="1" kern="1200" baseline="0" dirty="0">
                <a:solidFill>
                  <a:srgbClr val="002060"/>
                </a:solidFill>
                <a:latin typeface="David" panose="020E0502060401010101" pitchFamily="34" charset="-79"/>
                <a:ea typeface="+mn-ea"/>
                <a:cs typeface="David" panose="020E0502060401010101" pitchFamily="34" charset="-79"/>
              </a:rPr>
              <a:t> Demand - Forecast</a:t>
            </a:r>
            <a:endParaRPr lang="he-IL" sz="3200" b="1" kern="1200" dirty="0">
              <a:solidFill>
                <a:srgbClr val="002060"/>
              </a:solidFill>
              <a:latin typeface="David" panose="020E0502060401010101" pitchFamily="34" charset="-79"/>
              <a:ea typeface="+mn-ea"/>
              <a:cs typeface="David" panose="020E0502060401010101" pitchFamily="34" charset="-79"/>
            </a:endParaRPr>
          </a:p>
        </c:rich>
      </c:tx>
      <c:overlay val="0"/>
      <c:spPr>
        <a:noFill/>
        <a:ln>
          <a:noFill/>
        </a:ln>
        <a:effectLst/>
      </c:spPr>
      <c:txPr>
        <a:bodyPr rot="0" spcFirstLastPara="1" vertOverflow="ellipsis" vert="horz" wrap="square" anchor="ctr" anchorCtr="1"/>
        <a:lstStyle/>
        <a:p>
          <a:pPr marL="457200" lvl="1" algn="ctr" defTabSz="410722" rtl="0" eaLnBrk="0" fontAlgn="base" latinLnBrk="0" hangingPunct="0">
            <a:lnSpc>
              <a:spcPct val="90000"/>
            </a:lnSpc>
            <a:spcBef>
              <a:spcPct val="0"/>
            </a:spcBef>
            <a:spcAft>
              <a:spcPct val="0"/>
            </a:spcAft>
            <a:buClr>
              <a:srgbClr val="010B53"/>
            </a:buClr>
            <a:buSzPct val="80000"/>
            <a:defRPr lang="he-IL" sz="3200" b="1" i="0" u="none" strike="noStrike" kern="1200" spc="0" baseline="0" dirty="0" smtClean="0">
              <a:solidFill>
                <a:srgbClr val="002060"/>
              </a:solidFill>
              <a:latin typeface="David" panose="020E0502060401010101" pitchFamily="34" charset="-79"/>
              <a:ea typeface="+mn-ea"/>
              <a:cs typeface="David" panose="020E0502060401010101" pitchFamily="34" charset="-79"/>
            </a:defRPr>
          </a:pPr>
          <a:endParaRPr lang="en-US"/>
        </a:p>
      </c:txPr>
    </c:title>
    <c:autoTitleDeleted val="0"/>
    <c:plotArea>
      <c:layout/>
      <c:barChart>
        <c:barDir val="col"/>
        <c:grouping val="stacked"/>
        <c:varyColors val="0"/>
        <c:ser>
          <c:idx val="0"/>
          <c:order val="0"/>
          <c:tx>
            <c:strRef>
              <c:f>'6'!$B$1</c:f>
              <c:strCache>
                <c:ptCount val="1"/>
                <c:pt idx="0">
                  <c:v>משק החשמל</c:v>
                </c:pt>
              </c:strCache>
            </c:strRef>
          </c:tx>
          <c:spPr>
            <a:solidFill>
              <a:schemeClr val="accent5">
                <a:lumMod val="75000"/>
              </a:schemeClr>
            </a:solidFill>
            <a:ln>
              <a:noFill/>
            </a:ln>
            <a:effectLst/>
          </c:spPr>
          <c:invertIfNegative val="0"/>
          <c:cat>
            <c:numRef>
              <c:f>'6'!$A$2:$A$26</c:f>
              <c:numCache>
                <c:formatCode>General</c:formatCode>
                <c:ptCount val="25"/>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numCache>
            </c:numRef>
          </c:cat>
          <c:val>
            <c:numRef>
              <c:f>'6'!$B$2:$B$26</c:f>
              <c:numCache>
                <c:formatCode>#,##0.0</c:formatCode>
                <c:ptCount val="25"/>
                <c:pt idx="0">
                  <c:v>8.99</c:v>
                </c:pt>
                <c:pt idx="1">
                  <c:v>8.99</c:v>
                </c:pt>
                <c:pt idx="2">
                  <c:v>8.99</c:v>
                </c:pt>
                <c:pt idx="3">
                  <c:v>8.9</c:v>
                </c:pt>
                <c:pt idx="4">
                  <c:v>8.8000000000000007</c:v>
                </c:pt>
                <c:pt idx="5">
                  <c:v>9.8022027426139147</c:v>
                </c:pt>
                <c:pt idx="6">
                  <c:v>11.052879573107967</c:v>
                </c:pt>
                <c:pt idx="7">
                  <c:v>11.042775151830483</c:v>
                </c:pt>
                <c:pt idx="8">
                  <c:v>12.174060808982333</c:v>
                </c:pt>
                <c:pt idx="9">
                  <c:v>12.167495922127912</c:v>
                </c:pt>
                <c:pt idx="10">
                  <c:v>13.425309989314027</c:v>
                </c:pt>
                <c:pt idx="11">
                  <c:v>13.485347473869263</c:v>
                </c:pt>
                <c:pt idx="12">
                  <c:v>13.543525709864928</c:v>
                </c:pt>
                <c:pt idx="13">
                  <c:v>13.771142451026906</c:v>
                </c:pt>
                <c:pt idx="14">
                  <c:v>14.002615082349939</c:v>
                </c:pt>
                <c:pt idx="15">
                  <c:v>14.238007208081237</c:v>
                </c:pt>
                <c:pt idx="16">
                  <c:v>14.477767066943105</c:v>
                </c:pt>
                <c:pt idx="17">
                  <c:v>14.721335683735255</c:v>
                </c:pt>
                <c:pt idx="18">
                  <c:v>14.969080205573128</c:v>
                </c:pt>
                <c:pt idx="19">
                  <c:v>15.221089463078982</c:v>
                </c:pt>
                <c:pt idx="20">
                  <c:v>15.477358931715253</c:v>
                </c:pt>
                <c:pt idx="21">
                  <c:v>15.737905109281458</c:v>
                </c:pt>
                <c:pt idx="22">
                  <c:v>16.003463677596351</c:v>
                </c:pt>
                <c:pt idx="23">
                  <c:v>16.245911976007562</c:v>
                </c:pt>
                <c:pt idx="24">
                  <c:v>16.492070396056228</c:v>
                </c:pt>
              </c:numCache>
            </c:numRef>
          </c:val>
          <c:extLst>
            <c:ext xmlns:c16="http://schemas.microsoft.com/office/drawing/2014/chart" uri="{C3380CC4-5D6E-409C-BE32-E72D297353CC}">
              <c16:uniqueId val="{00000000-A967-45FA-9F82-FD13ADF69886}"/>
            </c:ext>
          </c:extLst>
        </c:ser>
        <c:ser>
          <c:idx val="1"/>
          <c:order val="1"/>
          <c:tx>
            <c:strRef>
              <c:f>'6'!$C$1</c:f>
              <c:strCache>
                <c:ptCount val="1"/>
                <c:pt idx="0">
                  <c:v>תעשייה וחלוקה</c:v>
                </c:pt>
              </c:strCache>
            </c:strRef>
          </c:tx>
          <c:spPr>
            <a:solidFill>
              <a:srgbClr val="C00000"/>
            </a:solidFill>
            <a:ln>
              <a:noFill/>
            </a:ln>
            <a:effectLst/>
          </c:spPr>
          <c:invertIfNegative val="0"/>
          <c:cat>
            <c:numRef>
              <c:f>'6'!$A$2:$A$26</c:f>
              <c:numCache>
                <c:formatCode>General</c:formatCode>
                <c:ptCount val="25"/>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numCache>
            </c:numRef>
          </c:cat>
          <c:val>
            <c:numRef>
              <c:f>'6'!$C$2:$C$26</c:f>
              <c:numCache>
                <c:formatCode>#,##0.0</c:formatCode>
                <c:ptCount val="25"/>
                <c:pt idx="0">
                  <c:v>2.0391819568727527</c:v>
                </c:pt>
                <c:pt idx="1">
                  <c:v>2.242897323204387</c:v>
                </c:pt>
                <c:pt idx="2">
                  <c:v>2.5099999999999998</c:v>
                </c:pt>
                <c:pt idx="3">
                  <c:v>2.52</c:v>
                </c:pt>
                <c:pt idx="4">
                  <c:v>2.58</c:v>
                </c:pt>
                <c:pt idx="5">
                  <c:v>2.6</c:v>
                </c:pt>
                <c:pt idx="6">
                  <c:v>2.602505549490437</c:v>
                </c:pt>
                <c:pt idx="7">
                  <c:v>2.6854412330492252</c:v>
                </c:pt>
                <c:pt idx="8">
                  <c:v>2.7389416670027487</c:v>
                </c:pt>
                <c:pt idx="9">
                  <c:v>2.7937337036375132</c:v>
                </c:pt>
                <c:pt idx="10">
                  <c:v>2.8498548135520991</c:v>
                </c:pt>
                <c:pt idx="11">
                  <c:v>2.9073436989767241</c:v>
                </c:pt>
                <c:pt idx="12">
                  <c:v>2.9662403370219086</c:v>
                </c:pt>
                <c:pt idx="13">
                  <c:v>3.0100133928765427</c:v>
                </c:pt>
                <c:pt idx="14">
                  <c:v>3.0544329568801869</c:v>
                </c:pt>
                <c:pt idx="15">
                  <c:v>3.0995085854274329</c:v>
                </c:pt>
                <c:pt idx="16">
                  <c:v>3.1452499762816037</c:v>
                </c:pt>
                <c:pt idx="17">
                  <c:v>3.1916669706676055</c:v>
                </c:pt>
                <c:pt idx="18">
                  <c:v>3.2387695553957827</c:v>
                </c:pt>
                <c:pt idx="19">
                  <c:v>3.2865678650172363</c:v>
                </c:pt>
                <c:pt idx="20">
                  <c:v>3.3350721840110795</c:v>
                </c:pt>
                <c:pt idx="21">
                  <c:v>3.3842929490040903</c:v>
                </c:pt>
                <c:pt idx="22">
                  <c:v>3.434240751023256</c:v>
                </c:pt>
                <c:pt idx="23">
                  <c:v>3.4798215093242244</c:v>
                </c:pt>
                <c:pt idx="24">
                  <c:v>3.5260072355578203</c:v>
                </c:pt>
              </c:numCache>
            </c:numRef>
          </c:val>
          <c:extLst>
            <c:ext xmlns:c16="http://schemas.microsoft.com/office/drawing/2014/chart" uri="{C3380CC4-5D6E-409C-BE32-E72D297353CC}">
              <c16:uniqueId val="{00000001-A967-45FA-9F82-FD13ADF69886}"/>
            </c:ext>
          </c:extLst>
        </c:ser>
        <c:ser>
          <c:idx val="2"/>
          <c:order val="2"/>
          <c:tx>
            <c:strRef>
              <c:f>'6'!$D$1</c:f>
              <c:strCache>
                <c:ptCount val="1"/>
                <c:pt idx="0">
                  <c:v>תחבורה</c:v>
                </c:pt>
              </c:strCache>
            </c:strRef>
          </c:tx>
          <c:spPr>
            <a:solidFill>
              <a:schemeClr val="accent6">
                <a:lumMod val="75000"/>
              </a:schemeClr>
            </a:solidFill>
            <a:ln>
              <a:noFill/>
            </a:ln>
            <a:effectLst/>
          </c:spPr>
          <c:invertIfNegative val="0"/>
          <c:cat>
            <c:numRef>
              <c:f>'6'!$A$2:$A$26</c:f>
              <c:numCache>
                <c:formatCode>General</c:formatCode>
                <c:ptCount val="25"/>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numCache>
            </c:numRef>
          </c:cat>
          <c:val>
            <c:numRef>
              <c:f>'6'!$D$2:$D$26</c:f>
              <c:numCache>
                <c:formatCode>#,##0.0</c:formatCode>
                <c:ptCount val="25"/>
                <c:pt idx="0">
                  <c:v>1.3644303197885546E-2</c:v>
                </c:pt>
                <c:pt idx="1">
                  <c:v>2.1901004345020004E-2</c:v>
                </c:pt>
                <c:pt idx="2">
                  <c:v>0.10872768309933933</c:v>
                </c:pt>
                <c:pt idx="3">
                  <c:v>0.12049375708867385</c:v>
                </c:pt>
                <c:pt idx="4">
                  <c:v>0.137458755909839</c:v>
                </c:pt>
                <c:pt idx="5">
                  <c:v>0.15999832534064901</c:v>
                </c:pt>
                <c:pt idx="6">
                  <c:v>0.21628299512620247</c:v>
                </c:pt>
                <c:pt idx="7">
                  <c:v>0.27537347707359772</c:v>
                </c:pt>
                <c:pt idx="8">
                  <c:v>0.36654370339221837</c:v>
                </c:pt>
                <c:pt idx="9">
                  <c:v>0.54562938808914196</c:v>
                </c:pt>
                <c:pt idx="10">
                  <c:v>0.73811288971150779</c:v>
                </c:pt>
                <c:pt idx="11">
                  <c:v>0.96859079738931342</c:v>
                </c:pt>
                <c:pt idx="12">
                  <c:v>1.2749034947634137</c:v>
                </c:pt>
                <c:pt idx="13">
                  <c:v>1.5686909457654168</c:v>
                </c:pt>
                <c:pt idx="14">
                  <c:v>1.9267633732305016</c:v>
                </c:pt>
                <c:pt idx="15">
                  <c:v>2.2920519519245488</c:v>
                </c:pt>
                <c:pt idx="16">
                  <c:v>2.6647607943541285</c:v>
                </c:pt>
                <c:pt idx="17">
                  <c:v>3.0423666995319563</c:v>
                </c:pt>
                <c:pt idx="18">
                  <c:v>3.4248459472088966</c:v>
                </c:pt>
                <c:pt idx="19">
                  <c:v>3.8121380853401172</c:v>
                </c:pt>
                <c:pt idx="20">
                  <c:v>4.2043176774261699</c:v>
                </c:pt>
                <c:pt idx="21">
                  <c:v>4.513640276570257</c:v>
                </c:pt>
                <c:pt idx="22">
                  <c:v>4.6864636544513383</c:v>
                </c:pt>
                <c:pt idx="23">
                  <c:v>4.8627482697295115</c:v>
                </c:pt>
                <c:pt idx="24">
                  <c:v>5.0505938227138341</c:v>
                </c:pt>
              </c:numCache>
            </c:numRef>
          </c:val>
          <c:extLst>
            <c:ext xmlns:c16="http://schemas.microsoft.com/office/drawing/2014/chart" uri="{C3380CC4-5D6E-409C-BE32-E72D297353CC}">
              <c16:uniqueId val="{00000002-A967-45FA-9F82-FD13ADF69886}"/>
            </c:ext>
          </c:extLst>
        </c:ser>
        <c:ser>
          <c:idx val="3"/>
          <c:order val="3"/>
          <c:tx>
            <c:strRef>
              <c:f>'6'!$E$1</c:f>
              <c:strCache>
                <c:ptCount val="1"/>
                <c:pt idx="0">
                  <c:v>תעשייה פטרוכימית</c:v>
                </c:pt>
              </c:strCache>
            </c:strRef>
          </c:tx>
          <c:spPr>
            <a:solidFill>
              <a:srgbClr val="7030A0"/>
            </a:solidFill>
            <a:ln>
              <a:noFill/>
            </a:ln>
            <a:effectLst/>
          </c:spPr>
          <c:invertIfNegative val="0"/>
          <c:cat>
            <c:numRef>
              <c:f>'6'!$A$2:$A$26</c:f>
              <c:numCache>
                <c:formatCode>General</c:formatCode>
                <c:ptCount val="25"/>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numCache>
            </c:numRef>
          </c:cat>
          <c:val>
            <c:numRef>
              <c:f>'6'!$E$2:$E$26</c:f>
              <c:numCache>
                <c:formatCode>General</c:formatCode>
                <c:ptCount val="25"/>
                <c:pt idx="3" formatCode="#,##0.0">
                  <c:v>0.1</c:v>
                </c:pt>
                <c:pt idx="4" formatCode="#,##0.0">
                  <c:v>0.1</c:v>
                </c:pt>
                <c:pt idx="5" formatCode="#,##0.0">
                  <c:v>0.2</c:v>
                </c:pt>
                <c:pt idx="6" formatCode="#,##0.0">
                  <c:v>0.2</c:v>
                </c:pt>
                <c:pt idx="7" formatCode="#,##0.0">
                  <c:v>0.3</c:v>
                </c:pt>
                <c:pt idx="8" formatCode="#,##0.0">
                  <c:v>0.3</c:v>
                </c:pt>
                <c:pt idx="9" formatCode="#,##0.0">
                  <c:v>0.4</c:v>
                </c:pt>
                <c:pt idx="10" formatCode="#,##0.0">
                  <c:v>0.4</c:v>
                </c:pt>
                <c:pt idx="11" formatCode="#,##0.0">
                  <c:v>0.5</c:v>
                </c:pt>
                <c:pt idx="12" formatCode="#,##0.0">
                  <c:v>0.5</c:v>
                </c:pt>
                <c:pt idx="13" formatCode="#,##0.0">
                  <c:v>0.6</c:v>
                </c:pt>
                <c:pt idx="14" formatCode="#,##0.0">
                  <c:v>0.6</c:v>
                </c:pt>
                <c:pt idx="15" formatCode="#,##0.0">
                  <c:v>0.7</c:v>
                </c:pt>
                <c:pt idx="16" formatCode="#,##0.0">
                  <c:v>0.7</c:v>
                </c:pt>
                <c:pt idx="17" formatCode="#,##0.0">
                  <c:v>0.7</c:v>
                </c:pt>
                <c:pt idx="18" formatCode="#,##0.0">
                  <c:v>0.7</c:v>
                </c:pt>
                <c:pt idx="19" formatCode="#,##0.0">
                  <c:v>0.7</c:v>
                </c:pt>
                <c:pt idx="20" formatCode="#,##0.0">
                  <c:v>0.7</c:v>
                </c:pt>
                <c:pt idx="21" formatCode="#,##0.0">
                  <c:v>0.7</c:v>
                </c:pt>
                <c:pt idx="22" formatCode="#,##0.0">
                  <c:v>0.7</c:v>
                </c:pt>
                <c:pt idx="23" formatCode="#,##0.0">
                  <c:v>0.7108741451016467</c:v>
                </c:pt>
                <c:pt idx="24" formatCode="#,##0.0">
                  <c:v>0.72191721453428148</c:v>
                </c:pt>
              </c:numCache>
            </c:numRef>
          </c:val>
          <c:extLst>
            <c:ext xmlns:c16="http://schemas.microsoft.com/office/drawing/2014/chart" uri="{C3380CC4-5D6E-409C-BE32-E72D297353CC}">
              <c16:uniqueId val="{00000003-A967-45FA-9F82-FD13ADF69886}"/>
            </c:ext>
          </c:extLst>
        </c:ser>
        <c:dLbls>
          <c:showLegendKey val="0"/>
          <c:showVal val="0"/>
          <c:showCatName val="0"/>
          <c:showSerName val="0"/>
          <c:showPercent val="0"/>
          <c:showBubbleSize val="0"/>
        </c:dLbls>
        <c:gapWidth val="219"/>
        <c:overlap val="100"/>
        <c:axId val="-626769136"/>
        <c:axId val="-626761520"/>
      </c:barChart>
      <c:lineChart>
        <c:grouping val="standard"/>
        <c:varyColors val="0"/>
        <c:ser>
          <c:idx val="4"/>
          <c:order val="4"/>
          <c:tx>
            <c:strRef>
              <c:f>'6'!$F$1</c:f>
              <c:strCache>
                <c:ptCount val="1"/>
                <c:pt idx="0">
                  <c:v>סה"כ</c:v>
                </c:pt>
              </c:strCache>
            </c:strRef>
          </c:tx>
          <c:spPr>
            <a:ln w="28575" cap="rnd">
              <a:solidFill>
                <a:schemeClr val="tx1"/>
              </a:solidFill>
              <a:round/>
            </a:ln>
            <a:effectLst/>
          </c:spPr>
          <c:marker>
            <c:symbol val="circle"/>
            <c:size val="5"/>
            <c:spPr>
              <a:solidFill>
                <a:schemeClr val="tx1"/>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David" panose="020E0502060401010101" pitchFamily="34" charset="-79"/>
                    <a:ea typeface="+mn-ea"/>
                    <a:cs typeface="David" panose="020E0502060401010101" pitchFamily="34" charset="-79"/>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'6'!$F$2:$F$26</c:f>
              <c:numCache>
                <c:formatCode>#,##0.0</c:formatCode>
                <c:ptCount val="25"/>
                <c:pt idx="0">
                  <c:v>11.042826260070639</c:v>
                </c:pt>
                <c:pt idx="1">
                  <c:v>11.254798327549407</c:v>
                </c:pt>
                <c:pt idx="2">
                  <c:v>11.608727683099339</c:v>
                </c:pt>
                <c:pt idx="3">
                  <c:v>11.640493757088674</c:v>
                </c:pt>
                <c:pt idx="4">
                  <c:v>11.617458755909839</c:v>
                </c:pt>
                <c:pt idx="5">
                  <c:v>12.762201067954562</c:v>
                </c:pt>
                <c:pt idx="6">
                  <c:v>14.071668117724606</c:v>
                </c:pt>
                <c:pt idx="7">
                  <c:v>14.303589861953308</c:v>
                </c:pt>
                <c:pt idx="8">
                  <c:v>15.579546179377301</c:v>
                </c:pt>
                <c:pt idx="9">
                  <c:v>15.906859013854568</c:v>
                </c:pt>
                <c:pt idx="10">
                  <c:v>17.413277692577633</c:v>
                </c:pt>
                <c:pt idx="11">
                  <c:v>17.8612819702353</c:v>
                </c:pt>
                <c:pt idx="12">
                  <c:v>18.284669541650253</c:v>
                </c:pt>
                <c:pt idx="13">
                  <c:v>18.949846789668868</c:v>
                </c:pt>
                <c:pt idx="14">
                  <c:v>19.583811412460626</c:v>
                </c:pt>
                <c:pt idx="15">
                  <c:v>20.32956774543322</c:v>
                </c:pt>
                <c:pt idx="16">
                  <c:v>20.987777837578836</c:v>
                </c:pt>
                <c:pt idx="17">
                  <c:v>21.655369353934816</c:v>
                </c:pt>
                <c:pt idx="18">
                  <c:v>22.332695708177809</c:v>
                </c:pt>
                <c:pt idx="19">
                  <c:v>23.019795413436334</c:v>
                </c:pt>
                <c:pt idx="20">
                  <c:v>23.716748793152501</c:v>
                </c:pt>
                <c:pt idx="21">
                  <c:v>24.335838334855804</c:v>
                </c:pt>
                <c:pt idx="22">
                  <c:v>24.824168083070944</c:v>
                </c:pt>
                <c:pt idx="23">
                  <c:v>25.299355900162944</c:v>
                </c:pt>
                <c:pt idx="24">
                  <c:v>25.790588668862167</c:v>
                </c:pt>
              </c:numCache>
            </c:numRef>
          </c:val>
          <c:smooth val="0"/>
          <c:extLst>
            <c:ext xmlns:c16="http://schemas.microsoft.com/office/drawing/2014/chart" uri="{C3380CC4-5D6E-409C-BE32-E72D297353CC}">
              <c16:uniqueId val="{00000004-A967-45FA-9F82-FD13ADF69886}"/>
            </c:ext>
          </c:extLst>
        </c:ser>
        <c:dLbls>
          <c:showLegendKey val="0"/>
          <c:showVal val="0"/>
          <c:showCatName val="0"/>
          <c:showSerName val="0"/>
          <c:showPercent val="0"/>
          <c:showBubbleSize val="0"/>
        </c:dLbls>
        <c:marker val="1"/>
        <c:smooth val="0"/>
        <c:axId val="-626769136"/>
        <c:axId val="-626761520"/>
      </c:lineChart>
      <c:catAx>
        <c:axId val="-62676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en-US"/>
          </a:p>
        </c:txPr>
        <c:crossAx val="-626761520"/>
        <c:crosses val="autoZero"/>
        <c:auto val="1"/>
        <c:lblAlgn val="ctr"/>
        <c:lblOffset val="100"/>
        <c:noMultiLvlLbl val="0"/>
      </c:catAx>
      <c:valAx>
        <c:axId val="-626761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rgbClr val="002060"/>
                    </a:solidFill>
                    <a:latin typeface="David" panose="020E0502060401010101" pitchFamily="34" charset="-79"/>
                    <a:ea typeface="+mn-ea"/>
                    <a:cs typeface="David" panose="020E0502060401010101" pitchFamily="34" charset="-79"/>
                  </a:defRPr>
                </a:pPr>
                <a:r>
                  <a:rPr lang="en-US" sz="1800" b="1" dirty="0">
                    <a:solidFill>
                      <a:srgbClr val="002060"/>
                    </a:solidFill>
                    <a:latin typeface="David" panose="020E0502060401010101" pitchFamily="34" charset="-79"/>
                    <a:cs typeface="David" panose="020E0502060401010101" pitchFamily="34" charset="-79"/>
                  </a:rPr>
                  <a:t>BCM</a:t>
                </a:r>
                <a:endParaRPr lang="he-IL" sz="1800" b="1" dirty="0">
                  <a:solidFill>
                    <a:srgbClr val="002060"/>
                  </a:solidFill>
                  <a:latin typeface="David" panose="020E0502060401010101" pitchFamily="34" charset="-79"/>
                  <a:cs typeface="David" panose="020E0502060401010101" pitchFamily="34" charset="-79"/>
                </a:endParaRPr>
              </a:p>
            </c:rich>
          </c:tx>
          <c:overlay val="0"/>
          <c:spPr>
            <a:noFill/>
            <a:ln>
              <a:noFill/>
            </a:ln>
            <a:effectLst/>
          </c:spPr>
          <c:txPr>
            <a:bodyPr rot="-5400000" spcFirstLastPara="1" vertOverflow="ellipsis" vert="horz" wrap="square" anchor="ctr" anchorCtr="1"/>
            <a:lstStyle/>
            <a:p>
              <a:pPr>
                <a:defRPr sz="1800" b="1" i="0" u="none" strike="noStrike" kern="1200" baseline="0">
                  <a:solidFill>
                    <a:srgbClr val="002060"/>
                  </a:solidFill>
                  <a:latin typeface="David" panose="020E0502060401010101" pitchFamily="34" charset="-79"/>
                  <a:ea typeface="+mn-ea"/>
                  <a:cs typeface="David" panose="020E0502060401010101" pitchFamily="34" charset="-79"/>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en-US"/>
          </a:p>
        </c:txPr>
        <c:crossAx val="-626769136"/>
        <c:crosses val="autoZero"/>
        <c:crossBetween val="between"/>
      </c:valAx>
      <c:spPr>
        <a:noFill/>
        <a:ln>
          <a:noFill/>
        </a:ln>
        <a:effectLst/>
      </c:spPr>
    </c:plotArea>
    <c:legend>
      <c:legendPos val="b"/>
      <c:layout>
        <c:manualLayout>
          <c:xMode val="edge"/>
          <c:yMode val="edge"/>
          <c:x val="2.2004504504504505E-2"/>
          <c:y val="5.7939562913855422E-2"/>
          <c:w val="0.24842794566219764"/>
          <c:h val="0.3302078136686337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rtl="1">
              <a:defRPr sz="1800">
                <a:latin typeface="Calibri" panose="020F0502020204030204" pitchFamily="34" charset="0"/>
                <a:cs typeface="Calibri" panose="020F0502020204030204" pitchFamily="34" charset="0"/>
              </a:defRPr>
            </a:pPr>
            <a:r>
              <a:rPr lang="en-US" sz="1800" b="0" baseline="0" dirty="0">
                <a:latin typeface="Calibri" panose="020F0502020204030204" pitchFamily="34" charset="0"/>
                <a:cs typeface="Calibri" panose="020F0502020204030204" pitchFamily="34" charset="0"/>
              </a:rPr>
              <a:t>Participation and Unemployment Rates </a:t>
            </a:r>
          </a:p>
          <a:p>
            <a:pPr rtl="1">
              <a:defRPr sz="1800">
                <a:latin typeface="Calibri" panose="020F0502020204030204" pitchFamily="34" charset="0"/>
                <a:cs typeface="Calibri" panose="020F0502020204030204" pitchFamily="34" charset="0"/>
              </a:defRPr>
            </a:pPr>
            <a:r>
              <a:rPr lang="en-US" sz="1800" b="0" baseline="0" dirty="0">
                <a:latin typeface="Calibri" panose="020F0502020204030204" pitchFamily="34" charset="0"/>
                <a:cs typeface="Calibri" panose="020F0502020204030204" pitchFamily="34" charset="0"/>
              </a:rPr>
              <a:t>for ages 15 and up</a:t>
            </a:r>
          </a:p>
        </c:rich>
      </c:tx>
      <c:layout>
        <c:manualLayout>
          <c:xMode val="edge"/>
          <c:yMode val="edge"/>
          <c:x val="0.31706566185664559"/>
          <c:y val="4.5454545454545456E-2"/>
        </c:manualLayout>
      </c:layout>
      <c:overlay val="1"/>
    </c:title>
    <c:autoTitleDeleted val="0"/>
    <c:plotArea>
      <c:layout/>
      <c:barChart>
        <c:barDir val="col"/>
        <c:grouping val="clustered"/>
        <c:varyColors val="0"/>
        <c:ser>
          <c:idx val="0"/>
          <c:order val="0"/>
          <c:tx>
            <c:strRef>
              <c:f>גיליון1!$B$1</c:f>
              <c:strCache>
                <c:ptCount val="1"/>
                <c:pt idx="0">
                  <c:v>שיעור אבטלה (בנקודות אחוז)</c:v>
                </c:pt>
              </c:strCache>
            </c:strRef>
          </c:tx>
          <c:spPr>
            <a:solidFill>
              <a:schemeClr val="accent1"/>
            </a:solidFill>
            <a:scene3d>
              <a:camera prst="orthographicFront"/>
              <a:lightRig rig="threePt" dir="t"/>
            </a:scene3d>
            <a:sp3d>
              <a:bevelT w="63500" h="25400"/>
            </a:sp3d>
          </c:spPr>
          <c:invertIfNegative val="0"/>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E0-4D6C-9209-DB168A558EC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גיליון1!$A$2:$A$25</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גיליון1!$B$2:$B$25</c:f>
              <c:numCache>
                <c:formatCode>0.0%</c:formatCode>
                <c:ptCount val="19"/>
                <c:pt idx="0">
                  <c:v>0.10137325004939592</c:v>
                </c:pt>
                <c:pt idx="1">
                  <c:v>0.10667004654289719</c:v>
                </c:pt>
                <c:pt idx="2">
                  <c:v>0.11590875774604534</c:v>
                </c:pt>
                <c:pt idx="3">
                  <c:v>0.12002852986910209</c:v>
                </c:pt>
                <c:pt idx="4">
                  <c:v>0.11660323199924952</c:v>
                </c:pt>
                <c:pt idx="5">
                  <c:v>0.10301580963250971</c:v>
                </c:pt>
                <c:pt idx="6">
                  <c:v>9.7214126247716873E-2</c:v>
                </c:pt>
                <c:pt idx="7">
                  <c:v>8.6522290172116822E-2</c:v>
                </c:pt>
                <c:pt idx="8">
                  <c:v>7.4480218651827468E-2</c:v>
                </c:pt>
                <c:pt idx="9">
                  <c:v>8.9382452761085182E-2</c:v>
                </c:pt>
                <c:pt idx="10">
                  <c:v>8.043825914485267E-2</c:v>
                </c:pt>
                <c:pt idx="11">
                  <c:v>7.0252022020193775E-2</c:v>
                </c:pt>
                <c:pt idx="12">
                  <c:v>6.8512809609865E-2</c:v>
                </c:pt>
                <c:pt idx="13">
                  <c:v>6.2083372985122648E-2</c:v>
                </c:pt>
                <c:pt idx="14">
                  <c:v>5.8901569404124603E-2</c:v>
                </c:pt>
                <c:pt idx="15">
                  <c:v>5.2507767105556269E-2</c:v>
                </c:pt>
                <c:pt idx="16">
                  <c:v>4.798025390628393E-2</c:v>
                </c:pt>
                <c:pt idx="17">
                  <c:v>4.2150052261017736E-2</c:v>
                </c:pt>
                <c:pt idx="18">
                  <c:v>3.9785011901594509E-2</c:v>
                </c:pt>
              </c:numCache>
            </c:numRef>
          </c:val>
          <c:extLst>
            <c:ext xmlns:c16="http://schemas.microsoft.com/office/drawing/2014/chart" uri="{C3380CC4-5D6E-409C-BE32-E72D297353CC}">
              <c16:uniqueId val="{00000001-F4C2-4F9E-9AEF-1D0DD3EBD68B}"/>
            </c:ext>
          </c:extLst>
        </c:ser>
        <c:dLbls>
          <c:showLegendKey val="0"/>
          <c:showVal val="0"/>
          <c:showCatName val="0"/>
          <c:showSerName val="0"/>
          <c:showPercent val="0"/>
          <c:showBubbleSize val="0"/>
        </c:dLbls>
        <c:gapWidth val="75"/>
        <c:axId val="-623794960"/>
        <c:axId val="-623790608"/>
      </c:barChart>
      <c:lineChart>
        <c:grouping val="standard"/>
        <c:varyColors val="0"/>
        <c:ser>
          <c:idx val="1"/>
          <c:order val="1"/>
          <c:tx>
            <c:strRef>
              <c:f>גיליון1!$C$1</c:f>
              <c:strCache>
                <c:ptCount val="1"/>
                <c:pt idx="0">
                  <c:v>שיעור השתתפות (בנקודות אחוז)</c:v>
                </c:pt>
              </c:strCache>
            </c:strRef>
          </c:tx>
          <c:marker>
            <c:symbol val="none"/>
          </c:marker>
          <c:dLbls>
            <c:dLbl>
              <c:idx val="18"/>
              <c:layout>
                <c:manualLayout>
                  <c:x val="-5.2916666666666771E-2"/>
                  <c:y val="-6.2582652106755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E0-4D6C-9209-DB168A558EC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גיליון1!$A$2:$A$25</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גיליון1!$C$2:$C$25</c:f>
              <c:numCache>
                <c:formatCode>0.0%</c:formatCode>
                <c:ptCount val="19"/>
                <c:pt idx="0">
                  <c:v>0.59426008400541463</c:v>
                </c:pt>
                <c:pt idx="1">
                  <c:v>0.59532428224735934</c:v>
                </c:pt>
                <c:pt idx="2">
                  <c:v>0.59363580956777895</c:v>
                </c:pt>
                <c:pt idx="3">
                  <c:v>0.59751747967156343</c:v>
                </c:pt>
                <c:pt idx="4">
                  <c:v>0.60264435516253489</c:v>
                </c:pt>
                <c:pt idx="5">
                  <c:v>0.60561408558089969</c:v>
                </c:pt>
                <c:pt idx="6">
                  <c:v>0.60997522065271714</c:v>
                </c:pt>
                <c:pt idx="7">
                  <c:v>0.6173210353752141</c:v>
                </c:pt>
                <c:pt idx="8">
                  <c:v>0.6198990623014089</c:v>
                </c:pt>
                <c:pt idx="9">
                  <c:v>0.62117927354234159</c:v>
                </c:pt>
                <c:pt idx="10">
                  <c:v>0.62577929751670414</c:v>
                </c:pt>
                <c:pt idx="11">
                  <c:v>0.62614498211584679</c:v>
                </c:pt>
                <c:pt idx="12">
                  <c:v>0.63576219265832645</c:v>
                </c:pt>
                <c:pt idx="13">
                  <c:v>0.63684519626615965</c:v>
                </c:pt>
                <c:pt idx="14">
                  <c:v>0.64205437807060872</c:v>
                </c:pt>
                <c:pt idx="15">
                  <c:v>0.64094070334280651</c:v>
                </c:pt>
                <c:pt idx="16">
                  <c:v>0.641378594852409</c:v>
                </c:pt>
                <c:pt idx="17">
                  <c:v>0.64004449620886905</c:v>
                </c:pt>
                <c:pt idx="18">
                  <c:v>0.63887415346835075</c:v>
                </c:pt>
              </c:numCache>
            </c:numRef>
          </c:val>
          <c:smooth val="0"/>
          <c:extLst>
            <c:ext xmlns:c16="http://schemas.microsoft.com/office/drawing/2014/chart" uri="{C3380CC4-5D6E-409C-BE32-E72D297353CC}">
              <c16:uniqueId val="{00000003-F4C2-4F9E-9AEF-1D0DD3EBD68B}"/>
            </c:ext>
          </c:extLst>
        </c:ser>
        <c:dLbls>
          <c:showLegendKey val="0"/>
          <c:showVal val="0"/>
          <c:showCatName val="0"/>
          <c:showSerName val="0"/>
          <c:showPercent val="0"/>
          <c:showBubbleSize val="0"/>
        </c:dLbls>
        <c:marker val="1"/>
        <c:smooth val="0"/>
        <c:axId val="-623795504"/>
        <c:axId val="-623794416"/>
      </c:lineChart>
      <c:catAx>
        <c:axId val="-623794960"/>
        <c:scaling>
          <c:orientation val="minMax"/>
        </c:scaling>
        <c:delete val="0"/>
        <c:axPos val="b"/>
        <c:numFmt formatCode="General" sourceLinked="1"/>
        <c:majorTickMark val="out"/>
        <c:minorTickMark val="none"/>
        <c:tickLblPos val="nextTo"/>
        <c:txPr>
          <a:bodyPr/>
          <a:lstStyle/>
          <a:p>
            <a:pPr>
              <a:defRPr sz="1400"/>
            </a:pPr>
            <a:endParaRPr lang="en-US"/>
          </a:p>
        </c:txPr>
        <c:crossAx val="-623790608"/>
        <c:crosses val="autoZero"/>
        <c:auto val="1"/>
        <c:lblAlgn val="ctr"/>
        <c:lblOffset val="100"/>
        <c:noMultiLvlLbl val="0"/>
      </c:catAx>
      <c:valAx>
        <c:axId val="-623790608"/>
        <c:scaling>
          <c:orientation val="minMax"/>
          <c:max val="0.13"/>
          <c:min val="3.5000000000000003E-2"/>
        </c:scaling>
        <c:delete val="0"/>
        <c:axPos val="l"/>
        <c:numFmt formatCode="0%" sourceLinked="0"/>
        <c:majorTickMark val="out"/>
        <c:minorTickMark val="none"/>
        <c:tickLblPos val="nextTo"/>
        <c:txPr>
          <a:bodyPr/>
          <a:lstStyle/>
          <a:p>
            <a:pPr>
              <a:defRPr sz="1400"/>
            </a:pPr>
            <a:endParaRPr lang="en-US"/>
          </a:p>
        </c:txPr>
        <c:crossAx val="-623794960"/>
        <c:crosses val="autoZero"/>
        <c:crossBetween val="between"/>
        <c:majorUnit val="2.0000000000000004E-2"/>
      </c:valAx>
      <c:valAx>
        <c:axId val="-623794416"/>
        <c:scaling>
          <c:orientation val="minMax"/>
          <c:max val="0.66000000000000014"/>
          <c:min val="0.57000000000000006"/>
        </c:scaling>
        <c:delete val="0"/>
        <c:axPos val="r"/>
        <c:numFmt formatCode="0%" sourceLinked="0"/>
        <c:majorTickMark val="out"/>
        <c:minorTickMark val="none"/>
        <c:tickLblPos val="nextTo"/>
        <c:txPr>
          <a:bodyPr/>
          <a:lstStyle/>
          <a:p>
            <a:pPr>
              <a:defRPr sz="1400"/>
            </a:pPr>
            <a:endParaRPr lang="en-US"/>
          </a:p>
        </c:txPr>
        <c:crossAx val="-623795504"/>
        <c:crosses val="max"/>
        <c:crossBetween val="between"/>
        <c:majorUnit val="2.0000000000000004E-2"/>
      </c:valAx>
      <c:catAx>
        <c:axId val="-623795504"/>
        <c:scaling>
          <c:orientation val="minMax"/>
        </c:scaling>
        <c:delete val="1"/>
        <c:axPos val="b"/>
        <c:numFmt formatCode="General" sourceLinked="1"/>
        <c:majorTickMark val="out"/>
        <c:minorTickMark val="none"/>
        <c:tickLblPos val="nextTo"/>
        <c:crossAx val="-623794416"/>
        <c:crosses val="autoZero"/>
        <c:auto val="1"/>
        <c:lblAlgn val="ctr"/>
        <c:lblOffset val="100"/>
        <c:noMultiLvlLbl val="0"/>
      </c:catAx>
    </c:plotArea>
    <c:plotVisOnly val="1"/>
    <c:dispBlanksAs val="gap"/>
    <c:showDLblsOverMax val="0"/>
  </c:chart>
  <c:txPr>
    <a:bodyPr/>
    <a:lstStyle/>
    <a:p>
      <a:pPr>
        <a:defRPr sz="1600">
          <a:latin typeface="David" panose="020E0502060401010101" pitchFamily="34" charset="-79"/>
          <a:cs typeface="David" panose="020E0502060401010101" pitchFamily="34" charset="-79"/>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101338866937654E-2"/>
          <c:y val="5.1400554097404488E-2"/>
          <c:w val="0.95580147246937097"/>
          <c:h val="0.83588363954505684"/>
        </c:manualLayout>
      </c:layout>
      <c:barChart>
        <c:barDir val="col"/>
        <c:grouping val="clustered"/>
        <c:varyColors val="0"/>
        <c:ser>
          <c:idx val="0"/>
          <c:order val="0"/>
          <c:tx>
            <c:strRef>
              <c:f>'פירוק העלייה בהשתתפות אחרי שרשו'!$AF$116</c:f>
              <c:strCache>
                <c:ptCount val="1"/>
                <c:pt idx="0">
                  <c:v>2001</c:v>
                </c:pt>
              </c:strCache>
            </c:strRef>
          </c:tx>
          <c:spPr>
            <a:solidFill>
              <a:schemeClr val="accent5">
                <a:lumMod val="60000"/>
                <a:lumOff val="40000"/>
              </a:schemeClr>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'פירוק העלייה בהשתתפות אחרי שרשו'!$Z$1:$AE$1</c:f>
              <c:strCache>
                <c:ptCount val="6"/>
                <c:pt idx="0">
                  <c:v>חרדיות</c:v>
                </c:pt>
                <c:pt idx="1">
                  <c:v>ערביות</c:v>
                </c:pt>
                <c:pt idx="2">
                  <c:v>יהודיות לא חרדיות</c:v>
                </c:pt>
                <c:pt idx="3">
                  <c:v>חרדים</c:v>
                </c:pt>
                <c:pt idx="4">
                  <c:v>ערבים</c:v>
                </c:pt>
                <c:pt idx="5">
                  <c:v>יהודים לא חרדים</c:v>
                </c:pt>
              </c:strCache>
            </c:strRef>
          </c:cat>
          <c:val>
            <c:numRef>
              <c:f>'פירוק העלייה בהשתתפות אחרי שרשו'!$Z$4:$AE$4</c:f>
              <c:numCache>
                <c:formatCode>0.00%</c:formatCode>
                <c:ptCount val="6"/>
                <c:pt idx="0">
                  <c:v>0.48575181084572033</c:v>
                </c:pt>
                <c:pt idx="1">
                  <c:v>0.2485086992593642</c:v>
                </c:pt>
                <c:pt idx="2">
                  <c:v>0.73760365859676769</c:v>
                </c:pt>
                <c:pt idx="3">
                  <c:v>0.46596705586133891</c:v>
                </c:pt>
                <c:pt idx="4">
                  <c:v>0.75212306888244052</c:v>
                </c:pt>
                <c:pt idx="5">
                  <c:v>0.85819491572085127</c:v>
                </c:pt>
              </c:numCache>
            </c:numRef>
          </c:val>
          <c:extLst>
            <c:ext xmlns:c16="http://schemas.microsoft.com/office/drawing/2014/chart" uri="{C3380CC4-5D6E-409C-BE32-E72D297353CC}">
              <c16:uniqueId val="{00000000-C29E-4DD4-8A90-4F352A272847}"/>
            </c:ext>
          </c:extLst>
        </c:ser>
        <c:ser>
          <c:idx val="1"/>
          <c:order val="1"/>
          <c:tx>
            <c:strRef>
              <c:f>'פירוק העלייה בהשתתפות אחרי שרשו'!$Y$5</c:f>
              <c:strCache>
                <c:ptCount val="1"/>
              </c:strCache>
            </c:strRef>
          </c:tx>
          <c:invertIfNegative val="0"/>
          <c:cat>
            <c:strRef>
              <c:f>'פירוק העלייה בהשתתפות אחרי שרשו'!$Z$1:$AE$1</c:f>
              <c:strCache>
                <c:ptCount val="6"/>
                <c:pt idx="0">
                  <c:v>חרדיות</c:v>
                </c:pt>
                <c:pt idx="1">
                  <c:v>ערביות</c:v>
                </c:pt>
                <c:pt idx="2">
                  <c:v>יהודיות לא חרדיות</c:v>
                </c:pt>
                <c:pt idx="3">
                  <c:v>חרדים</c:v>
                </c:pt>
                <c:pt idx="4">
                  <c:v>ערבים</c:v>
                </c:pt>
                <c:pt idx="5">
                  <c:v>יהודים לא חרדים</c:v>
                </c:pt>
              </c:strCache>
            </c:strRef>
          </c:cat>
          <c:val>
            <c:numRef>
              <c:f>'פירוק העלייה בהשתתפות אחרי שרשו'!$Z$5:$AE$5</c:f>
            </c:numRef>
          </c:val>
          <c:extLst>
            <c:ext xmlns:c16="http://schemas.microsoft.com/office/drawing/2014/chart" uri="{C3380CC4-5D6E-409C-BE32-E72D297353CC}">
              <c16:uniqueId val="{00000001-C29E-4DD4-8A90-4F352A272847}"/>
            </c:ext>
          </c:extLst>
        </c:ser>
        <c:ser>
          <c:idx val="2"/>
          <c:order val="2"/>
          <c:tx>
            <c:strRef>
              <c:f>'פירוק העלייה בהשתתפות אחרי שרשו'!$Y$6</c:f>
              <c:strCache>
                <c:ptCount val="1"/>
              </c:strCache>
            </c:strRef>
          </c:tx>
          <c:invertIfNegative val="0"/>
          <c:cat>
            <c:strRef>
              <c:f>'פירוק העלייה בהשתתפות אחרי שרשו'!$Z$1:$AE$1</c:f>
              <c:strCache>
                <c:ptCount val="6"/>
                <c:pt idx="0">
                  <c:v>חרדיות</c:v>
                </c:pt>
                <c:pt idx="1">
                  <c:v>ערביות</c:v>
                </c:pt>
                <c:pt idx="2">
                  <c:v>יהודיות לא חרדיות</c:v>
                </c:pt>
                <c:pt idx="3">
                  <c:v>חרדים</c:v>
                </c:pt>
                <c:pt idx="4">
                  <c:v>ערבים</c:v>
                </c:pt>
                <c:pt idx="5">
                  <c:v>יהודים לא חרדים</c:v>
                </c:pt>
              </c:strCache>
            </c:strRef>
          </c:cat>
          <c:val>
            <c:numRef>
              <c:f>'פירוק העלייה בהשתתפות אחרי שרשו'!$Z$6:$AE$6</c:f>
            </c:numRef>
          </c:val>
          <c:extLst>
            <c:ext xmlns:c16="http://schemas.microsoft.com/office/drawing/2014/chart" uri="{C3380CC4-5D6E-409C-BE32-E72D297353CC}">
              <c16:uniqueId val="{00000002-C29E-4DD4-8A90-4F352A272847}"/>
            </c:ext>
          </c:extLst>
        </c:ser>
        <c:ser>
          <c:idx val="3"/>
          <c:order val="3"/>
          <c:tx>
            <c:strRef>
              <c:f>'פירוק העלייה בהשתתפות אחרי שרשו'!$Y$7</c:f>
              <c:strCache>
                <c:ptCount val="1"/>
              </c:strCache>
            </c:strRef>
          </c:tx>
          <c:invertIfNegative val="0"/>
          <c:cat>
            <c:strRef>
              <c:f>'פירוק העלייה בהשתתפות אחרי שרשו'!$Z$1:$AE$1</c:f>
              <c:strCache>
                <c:ptCount val="6"/>
                <c:pt idx="0">
                  <c:v>חרדיות</c:v>
                </c:pt>
                <c:pt idx="1">
                  <c:v>ערביות</c:v>
                </c:pt>
                <c:pt idx="2">
                  <c:v>יהודיות לא חרדיות</c:v>
                </c:pt>
                <c:pt idx="3">
                  <c:v>חרדים</c:v>
                </c:pt>
                <c:pt idx="4">
                  <c:v>ערבים</c:v>
                </c:pt>
                <c:pt idx="5">
                  <c:v>יהודים לא חרדים</c:v>
                </c:pt>
              </c:strCache>
            </c:strRef>
          </c:cat>
          <c:val>
            <c:numRef>
              <c:f>'פירוק העלייה בהשתתפות אחרי שרשו'!$Z$7:$AE$7</c:f>
            </c:numRef>
          </c:val>
          <c:extLst>
            <c:ext xmlns:c16="http://schemas.microsoft.com/office/drawing/2014/chart" uri="{C3380CC4-5D6E-409C-BE32-E72D297353CC}">
              <c16:uniqueId val="{00000003-C29E-4DD4-8A90-4F352A272847}"/>
            </c:ext>
          </c:extLst>
        </c:ser>
        <c:ser>
          <c:idx val="4"/>
          <c:order val="4"/>
          <c:tx>
            <c:strRef>
              <c:f>'פירוק העלייה בהשתתפות אחרי שרשו'!$Y$8</c:f>
              <c:strCache>
                <c:ptCount val="1"/>
              </c:strCache>
            </c:strRef>
          </c:tx>
          <c:invertIfNegative val="0"/>
          <c:cat>
            <c:strRef>
              <c:f>'פירוק העלייה בהשתתפות אחרי שרשו'!$Z$1:$AE$1</c:f>
              <c:strCache>
                <c:ptCount val="6"/>
                <c:pt idx="0">
                  <c:v>חרדיות</c:v>
                </c:pt>
                <c:pt idx="1">
                  <c:v>ערביות</c:v>
                </c:pt>
                <c:pt idx="2">
                  <c:v>יהודיות לא חרדיות</c:v>
                </c:pt>
                <c:pt idx="3">
                  <c:v>חרדים</c:v>
                </c:pt>
                <c:pt idx="4">
                  <c:v>ערבים</c:v>
                </c:pt>
                <c:pt idx="5">
                  <c:v>יהודים לא חרדים</c:v>
                </c:pt>
              </c:strCache>
            </c:strRef>
          </c:cat>
          <c:val>
            <c:numRef>
              <c:f>'פירוק העלייה בהשתתפות אחרי שרשו'!$Z$8:$AE$8</c:f>
            </c:numRef>
          </c:val>
          <c:extLst>
            <c:ext xmlns:c16="http://schemas.microsoft.com/office/drawing/2014/chart" uri="{C3380CC4-5D6E-409C-BE32-E72D297353CC}">
              <c16:uniqueId val="{00000004-C29E-4DD4-8A90-4F352A272847}"/>
            </c:ext>
          </c:extLst>
        </c:ser>
        <c:ser>
          <c:idx val="5"/>
          <c:order val="5"/>
          <c:tx>
            <c:strRef>
              <c:f>'פירוק העלייה בהשתתפות אחרי שרשו'!$Y$9</c:f>
              <c:strCache>
                <c:ptCount val="1"/>
              </c:strCache>
            </c:strRef>
          </c:tx>
          <c:invertIfNegative val="0"/>
          <c:cat>
            <c:strRef>
              <c:f>'פירוק העלייה בהשתתפות אחרי שרשו'!$Z$1:$AE$1</c:f>
              <c:strCache>
                <c:ptCount val="6"/>
                <c:pt idx="0">
                  <c:v>חרדיות</c:v>
                </c:pt>
                <c:pt idx="1">
                  <c:v>ערביות</c:v>
                </c:pt>
                <c:pt idx="2">
                  <c:v>יהודיות לא חרדיות</c:v>
                </c:pt>
                <c:pt idx="3">
                  <c:v>חרדים</c:v>
                </c:pt>
                <c:pt idx="4">
                  <c:v>ערבים</c:v>
                </c:pt>
                <c:pt idx="5">
                  <c:v>יהודים לא חרדים</c:v>
                </c:pt>
              </c:strCache>
            </c:strRef>
          </c:cat>
          <c:val>
            <c:numRef>
              <c:f>'פירוק העלייה בהשתתפות אחרי שרשו'!$Z$9:$AE$9</c:f>
            </c:numRef>
          </c:val>
          <c:extLst>
            <c:ext xmlns:c16="http://schemas.microsoft.com/office/drawing/2014/chart" uri="{C3380CC4-5D6E-409C-BE32-E72D297353CC}">
              <c16:uniqueId val="{00000005-C29E-4DD4-8A90-4F352A272847}"/>
            </c:ext>
          </c:extLst>
        </c:ser>
        <c:ser>
          <c:idx val="6"/>
          <c:order val="6"/>
          <c:tx>
            <c:strRef>
              <c:f>'פירוק העלייה בהשתתפות אחרי שרשו'!$Y$10</c:f>
              <c:strCache>
                <c:ptCount val="1"/>
              </c:strCache>
            </c:strRef>
          </c:tx>
          <c:invertIfNegative val="0"/>
          <c:cat>
            <c:strRef>
              <c:f>'פירוק העלייה בהשתתפות אחרי שרשו'!$Z$1:$AE$1</c:f>
              <c:strCache>
                <c:ptCount val="6"/>
                <c:pt idx="0">
                  <c:v>חרדיות</c:v>
                </c:pt>
                <c:pt idx="1">
                  <c:v>ערביות</c:v>
                </c:pt>
                <c:pt idx="2">
                  <c:v>יהודיות לא חרדיות</c:v>
                </c:pt>
                <c:pt idx="3">
                  <c:v>חרדים</c:v>
                </c:pt>
                <c:pt idx="4">
                  <c:v>ערבים</c:v>
                </c:pt>
                <c:pt idx="5">
                  <c:v>יהודים לא חרדים</c:v>
                </c:pt>
              </c:strCache>
            </c:strRef>
          </c:cat>
          <c:val>
            <c:numRef>
              <c:f>'פירוק העלייה בהשתתפות אחרי שרשו'!$Z$10:$AE$10</c:f>
            </c:numRef>
          </c:val>
          <c:extLst>
            <c:ext xmlns:c16="http://schemas.microsoft.com/office/drawing/2014/chart" uri="{C3380CC4-5D6E-409C-BE32-E72D297353CC}">
              <c16:uniqueId val="{00000006-C29E-4DD4-8A90-4F352A272847}"/>
            </c:ext>
          </c:extLst>
        </c:ser>
        <c:ser>
          <c:idx val="7"/>
          <c:order val="7"/>
          <c:tx>
            <c:strRef>
              <c:f>'פירוק העלייה בהשתתפות אחרי שרשו'!$Y$11</c:f>
              <c:strCache>
                <c:ptCount val="1"/>
              </c:strCache>
            </c:strRef>
          </c:tx>
          <c:invertIfNegative val="0"/>
          <c:cat>
            <c:strRef>
              <c:f>'פירוק העלייה בהשתתפות אחרי שרשו'!$Z$1:$AE$1</c:f>
              <c:strCache>
                <c:ptCount val="6"/>
                <c:pt idx="0">
                  <c:v>חרדיות</c:v>
                </c:pt>
                <c:pt idx="1">
                  <c:v>ערביות</c:v>
                </c:pt>
                <c:pt idx="2">
                  <c:v>יהודיות לא חרדיות</c:v>
                </c:pt>
                <c:pt idx="3">
                  <c:v>חרדים</c:v>
                </c:pt>
                <c:pt idx="4">
                  <c:v>ערבים</c:v>
                </c:pt>
                <c:pt idx="5">
                  <c:v>יהודים לא חרדים</c:v>
                </c:pt>
              </c:strCache>
            </c:strRef>
          </c:cat>
          <c:val>
            <c:numRef>
              <c:f>'פירוק העלייה בהשתתפות אחרי שרשו'!$Z$11:$AE$11</c:f>
            </c:numRef>
          </c:val>
          <c:extLst>
            <c:ext xmlns:c16="http://schemas.microsoft.com/office/drawing/2014/chart" uri="{C3380CC4-5D6E-409C-BE32-E72D297353CC}">
              <c16:uniqueId val="{00000007-C29E-4DD4-8A90-4F352A272847}"/>
            </c:ext>
          </c:extLst>
        </c:ser>
        <c:ser>
          <c:idx val="8"/>
          <c:order val="8"/>
          <c:tx>
            <c:strRef>
              <c:f>'פירוק העלייה בהשתתפות אחרי שרשו'!$Y$12</c:f>
              <c:strCache>
                <c:ptCount val="1"/>
              </c:strCache>
            </c:strRef>
          </c:tx>
          <c:invertIfNegative val="0"/>
          <c:cat>
            <c:strRef>
              <c:f>'פירוק העלייה בהשתתפות אחרי שרשו'!$Z$1:$AE$1</c:f>
              <c:strCache>
                <c:ptCount val="6"/>
                <c:pt idx="0">
                  <c:v>חרדיות</c:v>
                </c:pt>
                <c:pt idx="1">
                  <c:v>ערביות</c:v>
                </c:pt>
                <c:pt idx="2">
                  <c:v>יהודיות לא חרדיות</c:v>
                </c:pt>
                <c:pt idx="3">
                  <c:v>חרדים</c:v>
                </c:pt>
                <c:pt idx="4">
                  <c:v>ערבים</c:v>
                </c:pt>
                <c:pt idx="5">
                  <c:v>יהודים לא חרדים</c:v>
                </c:pt>
              </c:strCache>
            </c:strRef>
          </c:cat>
          <c:val>
            <c:numRef>
              <c:f>'פירוק העלייה בהשתתפות אחרי שרשו'!$Z$12:$AE$12</c:f>
            </c:numRef>
          </c:val>
          <c:extLst>
            <c:ext xmlns:c16="http://schemas.microsoft.com/office/drawing/2014/chart" uri="{C3380CC4-5D6E-409C-BE32-E72D297353CC}">
              <c16:uniqueId val="{00000008-C29E-4DD4-8A90-4F352A272847}"/>
            </c:ext>
          </c:extLst>
        </c:ser>
        <c:ser>
          <c:idx val="9"/>
          <c:order val="9"/>
          <c:tx>
            <c:strRef>
              <c:f>'פירוק העלייה בהשתתפות אחרי שרשו'!$Y$13</c:f>
              <c:strCache>
                <c:ptCount val="1"/>
              </c:strCache>
            </c:strRef>
          </c:tx>
          <c:invertIfNegative val="0"/>
          <c:cat>
            <c:strRef>
              <c:f>'פירוק העלייה בהשתתפות אחרי שרשו'!$Z$1:$AE$1</c:f>
              <c:strCache>
                <c:ptCount val="6"/>
                <c:pt idx="0">
                  <c:v>חרדיות</c:v>
                </c:pt>
                <c:pt idx="1">
                  <c:v>ערביות</c:v>
                </c:pt>
                <c:pt idx="2">
                  <c:v>יהודיות לא חרדיות</c:v>
                </c:pt>
                <c:pt idx="3">
                  <c:v>חרדים</c:v>
                </c:pt>
                <c:pt idx="4">
                  <c:v>ערבים</c:v>
                </c:pt>
                <c:pt idx="5">
                  <c:v>יהודים לא חרדים</c:v>
                </c:pt>
              </c:strCache>
            </c:strRef>
          </c:cat>
          <c:val>
            <c:numRef>
              <c:f>'פירוק העלייה בהשתתפות אחרי שרשו'!$Z$13:$AE$13</c:f>
            </c:numRef>
          </c:val>
          <c:extLst>
            <c:ext xmlns:c16="http://schemas.microsoft.com/office/drawing/2014/chart" uri="{C3380CC4-5D6E-409C-BE32-E72D297353CC}">
              <c16:uniqueId val="{00000009-C29E-4DD4-8A90-4F352A272847}"/>
            </c:ext>
          </c:extLst>
        </c:ser>
        <c:ser>
          <c:idx val="10"/>
          <c:order val="10"/>
          <c:tx>
            <c:strRef>
              <c:f>'פירוק העלייה בהשתתפות אחרי שרשו'!$Y$14</c:f>
              <c:strCache>
                <c:ptCount val="1"/>
              </c:strCache>
            </c:strRef>
          </c:tx>
          <c:invertIfNegative val="0"/>
          <c:cat>
            <c:strRef>
              <c:f>'פירוק העלייה בהשתתפות אחרי שרשו'!$Z$1:$AE$1</c:f>
              <c:strCache>
                <c:ptCount val="6"/>
                <c:pt idx="0">
                  <c:v>חרדיות</c:v>
                </c:pt>
                <c:pt idx="1">
                  <c:v>ערביות</c:v>
                </c:pt>
                <c:pt idx="2">
                  <c:v>יהודיות לא חרדיות</c:v>
                </c:pt>
                <c:pt idx="3">
                  <c:v>חרדים</c:v>
                </c:pt>
                <c:pt idx="4">
                  <c:v>ערבים</c:v>
                </c:pt>
                <c:pt idx="5">
                  <c:v>יהודים לא חרדים</c:v>
                </c:pt>
              </c:strCache>
            </c:strRef>
          </c:cat>
          <c:val>
            <c:numRef>
              <c:f>'פירוק העלייה בהשתתפות אחרי שרשו'!$Z$14:$AE$14</c:f>
            </c:numRef>
          </c:val>
          <c:extLst>
            <c:ext xmlns:c16="http://schemas.microsoft.com/office/drawing/2014/chart" uri="{C3380CC4-5D6E-409C-BE32-E72D297353CC}">
              <c16:uniqueId val="{0000000A-C29E-4DD4-8A90-4F352A272847}"/>
            </c:ext>
          </c:extLst>
        </c:ser>
        <c:ser>
          <c:idx val="11"/>
          <c:order val="11"/>
          <c:tx>
            <c:strRef>
              <c:f>'פירוק העלייה בהשתתפות אחרי שרשו'!$Y$15</c:f>
              <c:strCache>
                <c:ptCount val="1"/>
              </c:strCache>
            </c:strRef>
          </c:tx>
          <c:invertIfNegative val="0"/>
          <c:cat>
            <c:strRef>
              <c:f>'פירוק העלייה בהשתתפות אחרי שרשו'!$Z$1:$AE$1</c:f>
              <c:strCache>
                <c:ptCount val="6"/>
                <c:pt idx="0">
                  <c:v>חרדיות</c:v>
                </c:pt>
                <c:pt idx="1">
                  <c:v>ערביות</c:v>
                </c:pt>
                <c:pt idx="2">
                  <c:v>יהודיות לא חרדיות</c:v>
                </c:pt>
                <c:pt idx="3">
                  <c:v>חרדים</c:v>
                </c:pt>
                <c:pt idx="4">
                  <c:v>ערבים</c:v>
                </c:pt>
                <c:pt idx="5">
                  <c:v>יהודים לא חרדים</c:v>
                </c:pt>
              </c:strCache>
            </c:strRef>
          </c:cat>
          <c:val>
            <c:numRef>
              <c:f>'פירוק העלייה בהשתתפות אחרי שרשו'!$Z$15:$AE$15</c:f>
            </c:numRef>
          </c:val>
          <c:extLst>
            <c:ext xmlns:c16="http://schemas.microsoft.com/office/drawing/2014/chart" uri="{C3380CC4-5D6E-409C-BE32-E72D297353CC}">
              <c16:uniqueId val="{0000000B-C29E-4DD4-8A90-4F352A272847}"/>
            </c:ext>
          </c:extLst>
        </c:ser>
        <c:ser>
          <c:idx val="12"/>
          <c:order val="12"/>
          <c:tx>
            <c:strRef>
              <c:f>'פירוק העלייה בהשתתפות אחרי שרשו'!$Y$16</c:f>
              <c:strCache>
                <c:ptCount val="1"/>
              </c:strCache>
            </c:strRef>
          </c:tx>
          <c:invertIfNegative val="0"/>
          <c:cat>
            <c:strRef>
              <c:f>'פירוק העלייה בהשתתפות אחרי שרשו'!$Z$1:$AE$1</c:f>
              <c:strCache>
                <c:ptCount val="6"/>
                <c:pt idx="0">
                  <c:v>חרדיות</c:v>
                </c:pt>
                <c:pt idx="1">
                  <c:v>ערביות</c:v>
                </c:pt>
                <c:pt idx="2">
                  <c:v>יהודיות לא חרדיות</c:v>
                </c:pt>
                <c:pt idx="3">
                  <c:v>חרדים</c:v>
                </c:pt>
                <c:pt idx="4">
                  <c:v>ערבים</c:v>
                </c:pt>
                <c:pt idx="5">
                  <c:v>יהודים לא חרדים</c:v>
                </c:pt>
              </c:strCache>
            </c:strRef>
          </c:cat>
          <c:val>
            <c:numRef>
              <c:f>'פירוק העלייה בהשתתפות אחרי שרשו'!$Z$16:$AE$16</c:f>
            </c:numRef>
          </c:val>
          <c:extLst>
            <c:ext xmlns:c16="http://schemas.microsoft.com/office/drawing/2014/chart" uri="{C3380CC4-5D6E-409C-BE32-E72D297353CC}">
              <c16:uniqueId val="{0000000C-C29E-4DD4-8A90-4F352A272847}"/>
            </c:ext>
          </c:extLst>
        </c:ser>
        <c:ser>
          <c:idx val="13"/>
          <c:order val="13"/>
          <c:tx>
            <c:strRef>
              <c:f>'פירוק העלייה בהשתתפות אחרי שרשו'!$Y$17</c:f>
              <c:strCache>
                <c:ptCount val="1"/>
              </c:strCache>
            </c:strRef>
          </c:tx>
          <c:invertIfNegative val="0"/>
          <c:cat>
            <c:strRef>
              <c:f>'פירוק העלייה בהשתתפות אחרי שרשו'!$Z$1:$AE$1</c:f>
              <c:strCache>
                <c:ptCount val="6"/>
                <c:pt idx="0">
                  <c:v>חרדיות</c:v>
                </c:pt>
                <c:pt idx="1">
                  <c:v>ערביות</c:v>
                </c:pt>
                <c:pt idx="2">
                  <c:v>יהודיות לא חרדיות</c:v>
                </c:pt>
                <c:pt idx="3">
                  <c:v>חרדים</c:v>
                </c:pt>
                <c:pt idx="4">
                  <c:v>ערבים</c:v>
                </c:pt>
                <c:pt idx="5">
                  <c:v>יהודים לא חרדים</c:v>
                </c:pt>
              </c:strCache>
            </c:strRef>
          </c:cat>
          <c:val>
            <c:numRef>
              <c:f>'פירוק העלייה בהשתתפות אחרי שרשו'!$Z$17:$AE$17</c:f>
            </c:numRef>
          </c:val>
          <c:extLst>
            <c:ext xmlns:c16="http://schemas.microsoft.com/office/drawing/2014/chart" uri="{C3380CC4-5D6E-409C-BE32-E72D297353CC}">
              <c16:uniqueId val="{0000000D-C29E-4DD4-8A90-4F352A272847}"/>
            </c:ext>
          </c:extLst>
        </c:ser>
        <c:ser>
          <c:idx val="14"/>
          <c:order val="14"/>
          <c:tx>
            <c:strRef>
              <c:f>'פירוק העלייה בהשתתפות אחרי שרשו'!$Y$18</c:f>
              <c:strCache>
                <c:ptCount val="1"/>
              </c:strCache>
            </c:strRef>
          </c:tx>
          <c:invertIfNegative val="0"/>
          <c:cat>
            <c:strRef>
              <c:f>'פירוק העלייה בהשתתפות אחרי שרשו'!$Z$1:$AE$1</c:f>
              <c:strCache>
                <c:ptCount val="6"/>
                <c:pt idx="0">
                  <c:v>חרדיות</c:v>
                </c:pt>
                <c:pt idx="1">
                  <c:v>ערביות</c:v>
                </c:pt>
                <c:pt idx="2">
                  <c:v>יהודיות לא חרדיות</c:v>
                </c:pt>
                <c:pt idx="3">
                  <c:v>חרדים</c:v>
                </c:pt>
                <c:pt idx="4">
                  <c:v>ערבים</c:v>
                </c:pt>
                <c:pt idx="5">
                  <c:v>יהודים לא חרדים</c:v>
                </c:pt>
              </c:strCache>
            </c:strRef>
          </c:cat>
          <c:val>
            <c:numRef>
              <c:f>'פירוק העלייה בהשתתפות אחרי שרשו'!$Z$18:$AE$18</c:f>
            </c:numRef>
          </c:val>
          <c:extLst>
            <c:ext xmlns:c16="http://schemas.microsoft.com/office/drawing/2014/chart" uri="{C3380CC4-5D6E-409C-BE32-E72D297353CC}">
              <c16:uniqueId val="{0000000E-C29E-4DD4-8A90-4F352A272847}"/>
            </c:ext>
          </c:extLst>
        </c:ser>
        <c:ser>
          <c:idx val="15"/>
          <c:order val="15"/>
          <c:tx>
            <c:strRef>
              <c:f>'פירוק העלייה בהשתתפות אחרי שרשו'!$AF$117</c:f>
              <c:strCache>
                <c:ptCount val="1"/>
                <c:pt idx="0">
                  <c:v>2015</c:v>
                </c:pt>
              </c:strCache>
            </c:strRef>
          </c:tx>
          <c:spPr>
            <a:solidFill>
              <a:srgbClr val="F2635F"/>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'פירוק העלייה בהשתתפות אחרי שרשו'!$Z$1:$AE$1</c:f>
              <c:strCache>
                <c:ptCount val="6"/>
                <c:pt idx="0">
                  <c:v>חרדיות</c:v>
                </c:pt>
                <c:pt idx="1">
                  <c:v>ערביות</c:v>
                </c:pt>
                <c:pt idx="2">
                  <c:v>יהודיות לא חרדיות</c:v>
                </c:pt>
                <c:pt idx="3">
                  <c:v>חרדים</c:v>
                </c:pt>
                <c:pt idx="4">
                  <c:v>ערבים</c:v>
                </c:pt>
                <c:pt idx="5">
                  <c:v>יהודים לא חרדים</c:v>
                </c:pt>
              </c:strCache>
            </c:strRef>
          </c:cat>
          <c:val>
            <c:numRef>
              <c:f>'פירוק העלייה בהשתתפות אחרי שרשו'!$Z$19:$AE$19</c:f>
              <c:numCache>
                <c:formatCode>0.00%</c:formatCode>
                <c:ptCount val="6"/>
                <c:pt idx="0">
                  <c:v>0.77614566597811963</c:v>
                </c:pt>
                <c:pt idx="1">
                  <c:v>0.34646938177556402</c:v>
                </c:pt>
                <c:pt idx="2">
                  <c:v>0.84563214204728943</c:v>
                </c:pt>
                <c:pt idx="3">
                  <c:v>0.55259248779797709</c:v>
                </c:pt>
                <c:pt idx="4">
                  <c:v>0.79654476371408223</c:v>
                </c:pt>
                <c:pt idx="5">
                  <c:v>0.9084387017830089</c:v>
                </c:pt>
              </c:numCache>
            </c:numRef>
          </c:val>
          <c:extLst>
            <c:ext xmlns:c16="http://schemas.microsoft.com/office/drawing/2014/chart" uri="{C3380CC4-5D6E-409C-BE32-E72D297353CC}">
              <c16:uniqueId val="{0000000F-C29E-4DD4-8A90-4F352A272847}"/>
            </c:ext>
          </c:extLst>
        </c:ser>
        <c:dLbls>
          <c:showLegendKey val="0"/>
          <c:showVal val="0"/>
          <c:showCatName val="0"/>
          <c:showSerName val="0"/>
          <c:showPercent val="0"/>
          <c:showBubbleSize val="0"/>
        </c:dLbls>
        <c:gapWidth val="150"/>
        <c:axId val="-754179040"/>
        <c:axId val="-754178496"/>
      </c:barChart>
      <c:catAx>
        <c:axId val="-754179040"/>
        <c:scaling>
          <c:orientation val="minMax"/>
        </c:scaling>
        <c:delete val="0"/>
        <c:axPos val="b"/>
        <c:numFmt formatCode="General" sourceLinked="0"/>
        <c:majorTickMark val="out"/>
        <c:minorTickMark val="none"/>
        <c:tickLblPos val="nextTo"/>
        <c:spPr>
          <a:ln>
            <a:noFill/>
          </a:ln>
        </c:spPr>
        <c:txPr>
          <a:bodyPr/>
          <a:lstStyle/>
          <a:p>
            <a:pPr>
              <a:defRPr>
                <a:latin typeface="David" panose="020E0502060401010101" pitchFamily="34" charset="-79"/>
                <a:cs typeface="David" panose="020E0502060401010101" pitchFamily="34" charset="-79"/>
              </a:defRPr>
            </a:pPr>
            <a:endParaRPr lang="en-US"/>
          </a:p>
        </c:txPr>
        <c:crossAx val="-754178496"/>
        <c:crosses val="autoZero"/>
        <c:auto val="1"/>
        <c:lblAlgn val="ctr"/>
        <c:lblOffset val="100"/>
        <c:noMultiLvlLbl val="0"/>
      </c:catAx>
      <c:valAx>
        <c:axId val="-754178496"/>
        <c:scaling>
          <c:orientation val="minMax"/>
        </c:scaling>
        <c:delete val="1"/>
        <c:axPos val="l"/>
        <c:numFmt formatCode="0%" sourceLinked="0"/>
        <c:majorTickMark val="out"/>
        <c:minorTickMark val="none"/>
        <c:tickLblPos val="nextTo"/>
        <c:crossAx val="-754179040"/>
        <c:crosses val="autoZero"/>
        <c:crossBetween val="between"/>
      </c:valAx>
    </c:plotArea>
    <c:legend>
      <c:legendPos val="l"/>
      <c:layout>
        <c:manualLayout>
          <c:xMode val="edge"/>
          <c:yMode val="edge"/>
          <c:x val="0.40294071494653727"/>
          <c:y val="2.1376589778243686E-2"/>
          <c:w val="0.22608418088363955"/>
          <c:h val="7.7424137991620068E-2"/>
        </c:manualLayout>
      </c:layout>
      <c:overlay val="0"/>
      <c:txPr>
        <a:bodyPr/>
        <a:lstStyle/>
        <a:p>
          <a:pPr>
            <a:defRPr sz="1600">
              <a:latin typeface="David" panose="020E0502060401010101" pitchFamily="34" charset="-79"/>
              <a:cs typeface="David" panose="020E0502060401010101" pitchFamily="34" charset="-79"/>
            </a:defRPr>
          </a:pPr>
          <a:endParaRPr lang="en-US"/>
        </a:p>
      </c:txPr>
    </c:legend>
    <c:plotVisOnly val="1"/>
    <c:dispBlanksAs val="gap"/>
    <c:showDLblsOverMax val="0"/>
  </c:chart>
  <c:spPr>
    <a:ln>
      <a:noFill/>
    </a:ln>
  </c:spPr>
  <c:txPr>
    <a:bodyPr/>
    <a:lstStyle/>
    <a:p>
      <a:pPr>
        <a:defRPr sz="1400">
          <a:latin typeface="David" panose="020E0502060401010101" pitchFamily="34" charset="-79"/>
          <a:cs typeface="+mn-cs"/>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531933508311456E-2"/>
          <c:y val="3.9438895189716855E-2"/>
          <c:w val="0.90275201710897279"/>
          <c:h val="0.76141077600501839"/>
        </c:manualLayout>
      </c:layout>
      <c:barChart>
        <c:barDir val="col"/>
        <c:grouping val="stacked"/>
        <c:varyColors val="0"/>
        <c:ser>
          <c:idx val="0"/>
          <c:order val="0"/>
          <c:tx>
            <c:strRef>
              <c:f>גיליון1!$B$1</c:f>
              <c:strCache>
                <c:ptCount val="1"/>
                <c:pt idx="0">
                  <c:v>Rest of the Population</c:v>
                </c:pt>
              </c:strCache>
            </c:strRef>
          </c:tx>
          <c:spPr>
            <a:solidFill>
              <a:schemeClr val="tx2">
                <a:lumMod val="40000"/>
                <a:lumOff val="60000"/>
              </a:schemeClr>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גיליון1!$A$2:$A$4</c:f>
              <c:numCache>
                <c:formatCode>General</c:formatCode>
                <c:ptCount val="3"/>
                <c:pt idx="0">
                  <c:v>1980</c:v>
                </c:pt>
                <c:pt idx="1">
                  <c:v>2014</c:v>
                </c:pt>
                <c:pt idx="2">
                  <c:v>2059</c:v>
                </c:pt>
              </c:numCache>
            </c:numRef>
          </c:cat>
          <c:val>
            <c:numRef>
              <c:f>גיליון1!$B$2:$B$4</c:f>
              <c:numCache>
                <c:formatCode>0</c:formatCode>
                <c:ptCount val="3"/>
                <c:pt idx="0">
                  <c:v>80</c:v>
                </c:pt>
                <c:pt idx="1">
                  <c:v>69.3</c:v>
                </c:pt>
                <c:pt idx="2" formatCode="General">
                  <c:v>50</c:v>
                </c:pt>
              </c:numCache>
            </c:numRef>
          </c:val>
          <c:extLst>
            <c:ext xmlns:c16="http://schemas.microsoft.com/office/drawing/2014/chart" uri="{C3380CC4-5D6E-409C-BE32-E72D297353CC}">
              <c16:uniqueId val="{00000000-7457-4DAF-BBA1-1F33C8AB65D6}"/>
            </c:ext>
          </c:extLst>
        </c:ser>
        <c:ser>
          <c:idx val="1"/>
          <c:order val="1"/>
          <c:tx>
            <c:strRef>
              <c:f>גיליון1!$C$1</c:f>
              <c:strCache>
                <c:ptCount val="1"/>
                <c:pt idx="0">
                  <c:v>Arabs</c:v>
                </c:pt>
              </c:strCache>
            </c:strRef>
          </c:tx>
          <c:spPr>
            <a:solidFill>
              <a:schemeClr val="accent2">
                <a:lumMod val="40000"/>
                <a:lumOff val="60000"/>
              </a:schemeClr>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גיליון1!$A$2:$A$4</c:f>
              <c:numCache>
                <c:formatCode>General</c:formatCode>
                <c:ptCount val="3"/>
                <c:pt idx="0">
                  <c:v>1980</c:v>
                </c:pt>
                <c:pt idx="1">
                  <c:v>2014</c:v>
                </c:pt>
                <c:pt idx="2">
                  <c:v>2059</c:v>
                </c:pt>
              </c:numCache>
            </c:numRef>
          </c:cat>
          <c:val>
            <c:numRef>
              <c:f>גיליון1!$C$2:$C$4</c:f>
              <c:numCache>
                <c:formatCode>0</c:formatCode>
                <c:ptCount val="3"/>
                <c:pt idx="0">
                  <c:v>16</c:v>
                </c:pt>
                <c:pt idx="1">
                  <c:v>20.7</c:v>
                </c:pt>
                <c:pt idx="2" formatCode="General">
                  <c:v>23</c:v>
                </c:pt>
              </c:numCache>
            </c:numRef>
          </c:val>
          <c:extLst>
            <c:ext xmlns:c16="http://schemas.microsoft.com/office/drawing/2014/chart" uri="{C3380CC4-5D6E-409C-BE32-E72D297353CC}">
              <c16:uniqueId val="{00000001-7457-4DAF-BBA1-1F33C8AB65D6}"/>
            </c:ext>
          </c:extLst>
        </c:ser>
        <c:ser>
          <c:idx val="2"/>
          <c:order val="2"/>
          <c:tx>
            <c:strRef>
              <c:f>גיליון1!$D$1</c:f>
              <c:strCache>
                <c:ptCount val="1"/>
                <c:pt idx="0">
                  <c:v>Orthodox Jews</c:v>
                </c:pt>
              </c:strCache>
            </c:strRef>
          </c:tx>
          <c:spPr>
            <a:solidFill>
              <a:schemeClr val="accent3">
                <a:lumMod val="60000"/>
                <a:lumOff val="40000"/>
              </a:schemeClr>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גיליון1!$A$2:$A$4</c:f>
              <c:numCache>
                <c:formatCode>General</c:formatCode>
                <c:ptCount val="3"/>
                <c:pt idx="0">
                  <c:v>1980</c:v>
                </c:pt>
                <c:pt idx="1">
                  <c:v>2014</c:v>
                </c:pt>
                <c:pt idx="2">
                  <c:v>2059</c:v>
                </c:pt>
              </c:numCache>
            </c:numRef>
          </c:cat>
          <c:val>
            <c:numRef>
              <c:f>גיליון1!$D$2:$D$4</c:f>
              <c:numCache>
                <c:formatCode>0</c:formatCode>
                <c:ptCount val="3"/>
                <c:pt idx="0">
                  <c:v>4</c:v>
                </c:pt>
                <c:pt idx="1">
                  <c:v>10</c:v>
                </c:pt>
                <c:pt idx="2" formatCode="General">
                  <c:v>27</c:v>
                </c:pt>
              </c:numCache>
            </c:numRef>
          </c:val>
          <c:extLst>
            <c:ext xmlns:c16="http://schemas.microsoft.com/office/drawing/2014/chart" uri="{C3380CC4-5D6E-409C-BE32-E72D297353CC}">
              <c16:uniqueId val="{00000002-7457-4DAF-BBA1-1F33C8AB65D6}"/>
            </c:ext>
          </c:extLst>
        </c:ser>
        <c:dLbls>
          <c:showLegendKey val="0"/>
          <c:showVal val="0"/>
          <c:showCatName val="0"/>
          <c:showSerName val="0"/>
          <c:showPercent val="0"/>
          <c:showBubbleSize val="0"/>
        </c:dLbls>
        <c:gapWidth val="108"/>
        <c:overlap val="100"/>
        <c:axId val="-623790064"/>
        <c:axId val="-623789520"/>
      </c:barChart>
      <c:catAx>
        <c:axId val="-623790064"/>
        <c:scaling>
          <c:orientation val="minMax"/>
        </c:scaling>
        <c:delete val="0"/>
        <c:axPos val="b"/>
        <c:numFmt formatCode="General" sourceLinked="1"/>
        <c:majorTickMark val="out"/>
        <c:minorTickMark val="none"/>
        <c:tickLblPos val="nextTo"/>
        <c:crossAx val="-623789520"/>
        <c:crosses val="autoZero"/>
        <c:auto val="1"/>
        <c:lblAlgn val="ctr"/>
        <c:lblOffset val="100"/>
        <c:noMultiLvlLbl val="0"/>
      </c:catAx>
      <c:valAx>
        <c:axId val="-623789520"/>
        <c:scaling>
          <c:orientation val="minMax"/>
          <c:max val="100"/>
          <c:min val="0"/>
        </c:scaling>
        <c:delete val="0"/>
        <c:axPos val="l"/>
        <c:numFmt formatCode="0%" sourceLinked="0"/>
        <c:majorTickMark val="out"/>
        <c:minorTickMark val="none"/>
        <c:tickLblPos val="nextTo"/>
        <c:crossAx val="-623790064"/>
        <c:crosses val="autoZero"/>
        <c:crossBetween val="between"/>
        <c:dispUnits>
          <c:builtInUnit val="hundreds"/>
        </c:dispUnits>
      </c:valAx>
    </c:plotArea>
    <c:legend>
      <c:legendPos val="b"/>
      <c:overlay val="0"/>
    </c:legend>
    <c:plotVisOnly val="1"/>
    <c:dispBlanksAs val="gap"/>
    <c:showDLblsOverMax val="0"/>
  </c:chart>
  <c:txPr>
    <a:bodyPr/>
    <a:lstStyle/>
    <a:p>
      <a:pPr>
        <a:defRPr sz="1800">
          <a:latin typeface="David" panose="020E0502060401010101" pitchFamily="34" charset="-79"/>
          <a:cs typeface="David" panose="020E0502060401010101" pitchFamily="34" charset="-79"/>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lineChart>
        <c:grouping val="standard"/>
        <c:varyColors val="0"/>
        <c:ser>
          <c:idx val="0"/>
          <c:order val="0"/>
          <c:tx>
            <c:strRef>
              <c:f>'העלייה בתוחלת החיים'!$D$3</c:f>
              <c:strCache>
                <c:ptCount val="1"/>
                <c:pt idx="0">
                  <c:v>נשים</c:v>
                </c:pt>
              </c:strCache>
            </c:strRef>
          </c:tx>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'העלייה בתוחלת החיים'!$C$4:$C$11</c:f>
              <c:strCache>
                <c:ptCount val="8"/>
                <c:pt idx="0">
                  <c:v>1975-1979</c:v>
                </c:pt>
                <c:pt idx="1">
                  <c:v>1980-1984</c:v>
                </c:pt>
                <c:pt idx="2">
                  <c:v>1985-1989</c:v>
                </c:pt>
                <c:pt idx="3">
                  <c:v>1990-1995</c:v>
                </c:pt>
                <c:pt idx="4">
                  <c:v>1996-2000</c:v>
                </c:pt>
                <c:pt idx="5">
                  <c:v>2001-2004</c:v>
                </c:pt>
                <c:pt idx="6">
                  <c:v>2005-2009</c:v>
                </c:pt>
                <c:pt idx="7">
                  <c:v>2010-2012</c:v>
                </c:pt>
              </c:strCache>
            </c:strRef>
          </c:cat>
          <c:val>
            <c:numRef>
              <c:f>'העלייה בתוחלת החיים'!$D$4:$D$11</c:f>
              <c:numCache>
                <c:formatCode>General</c:formatCode>
                <c:ptCount val="8"/>
                <c:pt idx="0">
                  <c:v>15.6</c:v>
                </c:pt>
                <c:pt idx="1">
                  <c:v>16</c:v>
                </c:pt>
                <c:pt idx="2">
                  <c:v>16.8</c:v>
                </c:pt>
                <c:pt idx="3">
                  <c:v>17.8</c:v>
                </c:pt>
                <c:pt idx="4">
                  <c:v>18.5</c:v>
                </c:pt>
                <c:pt idx="5">
                  <c:v>19.7</c:v>
                </c:pt>
                <c:pt idx="6">
                  <c:v>20.5</c:v>
                </c:pt>
                <c:pt idx="7">
                  <c:v>21</c:v>
                </c:pt>
              </c:numCache>
            </c:numRef>
          </c:val>
          <c:smooth val="0"/>
          <c:extLst>
            <c:ext xmlns:c16="http://schemas.microsoft.com/office/drawing/2014/chart" uri="{C3380CC4-5D6E-409C-BE32-E72D297353CC}">
              <c16:uniqueId val="{00000000-ABE9-49B9-AA82-FC3DB91852F3}"/>
            </c:ext>
          </c:extLst>
        </c:ser>
        <c:ser>
          <c:idx val="1"/>
          <c:order val="1"/>
          <c:tx>
            <c:strRef>
              <c:f>'העלייה בתוחלת החיים'!$E$3</c:f>
              <c:strCache>
                <c:ptCount val="1"/>
                <c:pt idx="0">
                  <c:v>גברים</c:v>
                </c:pt>
              </c:strCache>
            </c:strRef>
          </c:tx>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'העלייה בתוחלת החיים'!$C$4:$C$11</c:f>
              <c:strCache>
                <c:ptCount val="8"/>
                <c:pt idx="0">
                  <c:v>1975-1979</c:v>
                </c:pt>
                <c:pt idx="1">
                  <c:v>1980-1984</c:v>
                </c:pt>
                <c:pt idx="2">
                  <c:v>1985-1989</c:v>
                </c:pt>
                <c:pt idx="3">
                  <c:v>1990-1995</c:v>
                </c:pt>
                <c:pt idx="4">
                  <c:v>1996-2000</c:v>
                </c:pt>
                <c:pt idx="5">
                  <c:v>2001-2004</c:v>
                </c:pt>
                <c:pt idx="6">
                  <c:v>2005-2009</c:v>
                </c:pt>
                <c:pt idx="7">
                  <c:v>2010-2012</c:v>
                </c:pt>
              </c:strCache>
            </c:strRef>
          </c:cat>
          <c:val>
            <c:numRef>
              <c:f>'העלייה בתוחלת החיים'!$E$4:$E$11</c:f>
              <c:numCache>
                <c:formatCode>General</c:formatCode>
                <c:ptCount val="8"/>
                <c:pt idx="0">
                  <c:v>14.1</c:v>
                </c:pt>
                <c:pt idx="1">
                  <c:v>14.6</c:v>
                </c:pt>
                <c:pt idx="2">
                  <c:v>15.2</c:v>
                </c:pt>
                <c:pt idx="3">
                  <c:v>15.8</c:v>
                </c:pt>
                <c:pt idx="4">
                  <c:v>16.399999999999999</c:v>
                </c:pt>
                <c:pt idx="5">
                  <c:v>17.5</c:v>
                </c:pt>
                <c:pt idx="6">
                  <c:v>18.399999999999999</c:v>
                </c:pt>
                <c:pt idx="7">
                  <c:v>18.8</c:v>
                </c:pt>
              </c:numCache>
            </c:numRef>
          </c:val>
          <c:smooth val="0"/>
          <c:extLst>
            <c:ext xmlns:c16="http://schemas.microsoft.com/office/drawing/2014/chart" uri="{C3380CC4-5D6E-409C-BE32-E72D297353CC}">
              <c16:uniqueId val="{00000001-ABE9-49B9-AA82-FC3DB91852F3}"/>
            </c:ext>
          </c:extLst>
        </c:ser>
        <c:dLbls>
          <c:showLegendKey val="0"/>
          <c:showVal val="0"/>
          <c:showCatName val="0"/>
          <c:showSerName val="0"/>
          <c:showPercent val="0"/>
          <c:showBubbleSize val="0"/>
        </c:dLbls>
        <c:marker val="1"/>
        <c:smooth val="0"/>
        <c:axId val="-754185024"/>
        <c:axId val="-754183392"/>
      </c:lineChart>
      <c:catAx>
        <c:axId val="-754185024"/>
        <c:scaling>
          <c:orientation val="minMax"/>
        </c:scaling>
        <c:delete val="0"/>
        <c:axPos val="b"/>
        <c:numFmt formatCode="General" sourceLinked="0"/>
        <c:majorTickMark val="out"/>
        <c:minorTickMark val="none"/>
        <c:tickLblPos val="nextTo"/>
        <c:txPr>
          <a:bodyPr rot="-60000000" vert="horz"/>
          <a:lstStyle/>
          <a:p>
            <a:pPr>
              <a:defRPr sz="1200"/>
            </a:pPr>
            <a:endParaRPr lang="en-US"/>
          </a:p>
        </c:txPr>
        <c:crossAx val="-754183392"/>
        <c:crosses val="autoZero"/>
        <c:auto val="1"/>
        <c:lblAlgn val="ctr"/>
        <c:lblOffset val="100"/>
        <c:noMultiLvlLbl val="0"/>
      </c:catAx>
      <c:valAx>
        <c:axId val="-754183392"/>
        <c:scaling>
          <c:orientation val="minMax"/>
          <c:max val="22"/>
          <c:min val="13"/>
        </c:scaling>
        <c:delete val="0"/>
        <c:axPos val="l"/>
        <c:numFmt formatCode="General" sourceLinked="1"/>
        <c:majorTickMark val="out"/>
        <c:minorTickMark val="none"/>
        <c:tickLblPos val="nextTo"/>
        <c:txPr>
          <a:bodyPr rot="-60000000" vert="horz"/>
          <a:lstStyle/>
          <a:p>
            <a:pPr>
              <a:defRPr/>
            </a:pPr>
            <a:endParaRPr lang="en-US"/>
          </a:p>
        </c:txPr>
        <c:crossAx val="-754185024"/>
        <c:crosses val="autoZero"/>
        <c:crossBetween val="between"/>
        <c:majorUnit val="2"/>
      </c:valAx>
    </c:plotArea>
    <c:legend>
      <c:legendPos val="b"/>
      <c:overlay val="0"/>
      <c:txPr>
        <a:bodyPr rot="0" vert="horz"/>
        <a:lstStyle/>
        <a:p>
          <a:pPr>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scatterChart>
        <c:scatterStyle val="lineMarker"/>
        <c:varyColors val="0"/>
        <c:ser>
          <c:idx val="0"/>
          <c:order val="0"/>
          <c:dLbls>
            <c:spPr>
              <a:noFill/>
              <a:ln>
                <a:noFill/>
              </a:ln>
              <a:effectLst/>
            </c:spPr>
            <c:txPr>
              <a:bodyPr rot="0" vert="horz"/>
              <a:lstStyle/>
              <a:p>
                <a:pPr>
                  <a:defRPr sz="12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'יחס התלות'!$C$4:$C$18</c:f>
              <c:numCache>
                <c:formatCode>General</c:formatCode>
                <c:ptCount val="15"/>
                <c:pt idx="0">
                  <c:v>1980</c:v>
                </c:pt>
                <c:pt idx="1">
                  <c:v>1985</c:v>
                </c:pt>
                <c:pt idx="2">
                  <c:v>1990</c:v>
                </c:pt>
                <c:pt idx="3">
                  <c:v>1995</c:v>
                </c:pt>
                <c:pt idx="4">
                  <c:v>2000</c:v>
                </c:pt>
                <c:pt idx="5">
                  <c:v>2005</c:v>
                </c:pt>
                <c:pt idx="6">
                  <c:v>2010</c:v>
                </c:pt>
                <c:pt idx="7">
                  <c:v>2015</c:v>
                </c:pt>
                <c:pt idx="8">
                  <c:v>2020</c:v>
                </c:pt>
                <c:pt idx="9">
                  <c:v>2025</c:v>
                </c:pt>
                <c:pt idx="10">
                  <c:v>2030</c:v>
                </c:pt>
                <c:pt idx="11">
                  <c:v>2035</c:v>
                </c:pt>
                <c:pt idx="12">
                  <c:v>2040</c:v>
                </c:pt>
                <c:pt idx="13">
                  <c:v>2045</c:v>
                </c:pt>
                <c:pt idx="14">
                  <c:v>2050</c:v>
                </c:pt>
              </c:numCache>
            </c:numRef>
          </c:xVal>
          <c:yVal>
            <c:numRef>
              <c:f>'יחס התלות'!$D$4:$D$18</c:f>
              <c:numCache>
                <c:formatCode>General</c:formatCode>
                <c:ptCount val="15"/>
                <c:pt idx="0">
                  <c:v>5.7</c:v>
                </c:pt>
                <c:pt idx="1">
                  <c:v>5.6</c:v>
                </c:pt>
                <c:pt idx="2">
                  <c:v>5.5</c:v>
                </c:pt>
                <c:pt idx="3">
                  <c:v>5.2</c:v>
                </c:pt>
                <c:pt idx="4">
                  <c:v>5.4</c:v>
                </c:pt>
                <c:pt idx="5">
                  <c:v>5.4</c:v>
                </c:pt>
                <c:pt idx="6">
                  <c:v>5.5</c:v>
                </c:pt>
                <c:pt idx="7">
                  <c:v>4.9000000000000004</c:v>
                </c:pt>
                <c:pt idx="8">
                  <c:v>4.3</c:v>
                </c:pt>
                <c:pt idx="9">
                  <c:v>4</c:v>
                </c:pt>
                <c:pt idx="10">
                  <c:v>3.8</c:v>
                </c:pt>
                <c:pt idx="11">
                  <c:v>3.6</c:v>
                </c:pt>
                <c:pt idx="12">
                  <c:v>3.4</c:v>
                </c:pt>
                <c:pt idx="13">
                  <c:v>3.2</c:v>
                </c:pt>
                <c:pt idx="14">
                  <c:v>3.1</c:v>
                </c:pt>
              </c:numCache>
            </c:numRef>
          </c:yVal>
          <c:smooth val="0"/>
          <c:extLst>
            <c:ext xmlns:c16="http://schemas.microsoft.com/office/drawing/2014/chart" uri="{C3380CC4-5D6E-409C-BE32-E72D297353CC}">
              <c16:uniqueId val="{00000000-FEA8-4E2C-98BC-115D320BCF98}"/>
            </c:ext>
          </c:extLst>
        </c:ser>
        <c:dLbls>
          <c:showLegendKey val="0"/>
          <c:showVal val="0"/>
          <c:showCatName val="0"/>
          <c:showSerName val="0"/>
          <c:showPercent val="0"/>
          <c:showBubbleSize val="0"/>
        </c:dLbls>
        <c:axId val="-754182304"/>
        <c:axId val="-754181216"/>
      </c:scatterChart>
      <c:valAx>
        <c:axId val="-754182304"/>
        <c:scaling>
          <c:orientation val="minMax"/>
        </c:scaling>
        <c:delete val="0"/>
        <c:axPos val="b"/>
        <c:numFmt formatCode="General" sourceLinked="1"/>
        <c:majorTickMark val="out"/>
        <c:minorTickMark val="none"/>
        <c:tickLblPos val="nextTo"/>
        <c:txPr>
          <a:bodyPr rot="-60000000" vert="horz"/>
          <a:lstStyle/>
          <a:p>
            <a:pPr>
              <a:defRPr/>
            </a:pPr>
            <a:endParaRPr lang="en-US"/>
          </a:p>
        </c:txPr>
        <c:crossAx val="-754181216"/>
        <c:crosses val="autoZero"/>
        <c:crossBetween val="midCat"/>
      </c:valAx>
      <c:valAx>
        <c:axId val="-754181216"/>
        <c:scaling>
          <c:orientation val="minMax"/>
          <c:min val="2.5"/>
        </c:scaling>
        <c:delete val="0"/>
        <c:axPos val="l"/>
        <c:numFmt formatCode="General" sourceLinked="1"/>
        <c:majorTickMark val="out"/>
        <c:minorTickMark val="none"/>
        <c:tickLblPos val="nextTo"/>
        <c:txPr>
          <a:bodyPr rot="-60000000" vert="horz"/>
          <a:lstStyle/>
          <a:p>
            <a:pPr>
              <a:defRPr/>
            </a:pPr>
            <a:endParaRPr lang="en-US"/>
          </a:p>
        </c:txPr>
        <c:crossAx val="-754182304"/>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54333F-2CE7-4C15-B7C0-D49DB3DC0A34}" type="doc">
      <dgm:prSet loTypeId="urn:microsoft.com/office/officeart/2005/8/layout/cycle2" loCatId="cycle" qsTypeId="urn:microsoft.com/office/officeart/2005/8/quickstyle/3d2" qsCatId="3D" csTypeId="urn:microsoft.com/office/officeart/2005/8/colors/colorful3" csCatId="colorful" phldr="1"/>
      <dgm:spPr/>
      <dgm:t>
        <a:bodyPr/>
        <a:lstStyle/>
        <a:p>
          <a:pPr rtl="1"/>
          <a:endParaRPr lang="he-IL"/>
        </a:p>
      </dgm:t>
    </dgm:pt>
    <dgm:pt modelId="{99BEAD90-F865-4509-AAF8-9FBC9A2A5A0E}">
      <dgm:prSet phldrT="[טקסט]" custT="1"/>
      <dgm:spPr/>
      <dgm:t>
        <a:bodyPr/>
        <a:lstStyle/>
        <a:p>
          <a:pPr rtl="1"/>
          <a:r>
            <a:rPr lang="en-US" sz="1800" dirty="0">
              <a:latin typeface="Segoe UI Light" panose="020B0502040204020203" pitchFamily="34" charset="0"/>
              <a:cs typeface="Segoe UI Light" panose="020B0502040204020203" pitchFamily="34" charset="0"/>
            </a:rPr>
            <a:t>Economic Plan/Reforms</a:t>
          </a:r>
          <a:endParaRPr lang="he-IL" sz="1800" dirty="0">
            <a:latin typeface="Segoe UI Light" panose="020B0502040204020203" pitchFamily="34" charset="0"/>
            <a:cs typeface="Segoe UI Light" panose="020B0502040204020203" pitchFamily="34" charset="0"/>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C2A627E5-4F1C-457C-B78C-82EAA4443DCF}" type="parTrans" cxnId="{05DD05D5-9B8D-41A9-B597-D9CB918BAA81}">
      <dgm:prSet/>
      <dgm:spPr/>
      <dgm:t>
        <a:bodyPr/>
        <a:lstStyle/>
        <a:p>
          <a:pPr rtl="1"/>
          <a:endParaRPr lang="he-IL" sz="3600"/>
        </a:p>
      </dgm:t>
    </dgm:pt>
    <dgm:pt modelId="{4F0E907B-B873-46D4-813A-57D6C977A827}" type="sibTrans" cxnId="{05DD05D5-9B8D-41A9-B597-D9CB918BAA81}">
      <dgm:prSet custT="1"/>
      <dgm:spPr/>
      <dgm:t>
        <a:bodyPr/>
        <a:lstStyle/>
        <a:p>
          <a:pPr rtl="1"/>
          <a:endParaRPr lang="he-IL" sz="2400"/>
        </a:p>
      </dgm:t>
    </dgm:pt>
    <dgm:pt modelId="{DD36A341-93DA-4D7D-AF62-369F15173AD0}">
      <dgm:prSet phldrT="[טקסט]" custT="1"/>
      <dgm:spPr/>
      <dgm:t>
        <a:bodyPr/>
        <a:lstStyle/>
        <a:p>
          <a:pPr rtl="1"/>
          <a:r>
            <a:rPr lang="en-US" sz="2800" dirty="0">
              <a:latin typeface="Segoe UI Light" panose="020B0502040204020203" pitchFamily="34" charset="0"/>
              <a:cs typeface="Segoe UI Light" panose="020B0502040204020203" pitchFamily="34" charset="0"/>
            </a:rPr>
            <a:t>State Budget</a:t>
          </a:r>
          <a:endParaRPr lang="he-IL" sz="2800" dirty="0">
            <a:latin typeface="Segoe UI Light" panose="020B0502040204020203" pitchFamily="34" charset="0"/>
            <a:cs typeface="Segoe UI Light" panose="020B0502040204020203" pitchFamily="34" charset="0"/>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28326284-C8A9-44B2-8EA9-90EFC23CBE1F}" type="sibTrans" cxnId="{E9D8FE04-AF10-47E6-A3CE-8F39370B6B43}">
      <dgm:prSet custT="1"/>
      <dgm:spPr/>
      <dgm:t>
        <a:bodyPr/>
        <a:lstStyle/>
        <a:p>
          <a:pPr rtl="1"/>
          <a:endParaRPr lang="he-IL" sz="2400"/>
        </a:p>
      </dgm:t>
    </dgm:pt>
    <dgm:pt modelId="{B7026B2D-1717-46EE-AF39-4613D4A67AFE}" type="parTrans" cxnId="{E9D8FE04-AF10-47E6-A3CE-8F39370B6B43}">
      <dgm:prSet/>
      <dgm:spPr/>
      <dgm:t>
        <a:bodyPr/>
        <a:lstStyle/>
        <a:p>
          <a:pPr rtl="1"/>
          <a:endParaRPr lang="he-IL" sz="3600"/>
        </a:p>
      </dgm:t>
    </dgm:pt>
    <dgm:pt modelId="{71FD0DBC-E8CA-4621-A6ED-5F82283F34D5}" type="pres">
      <dgm:prSet presAssocID="{BC54333F-2CE7-4C15-B7C0-D49DB3DC0A34}" presName="cycle" presStyleCnt="0">
        <dgm:presLayoutVars>
          <dgm:dir/>
          <dgm:resizeHandles val="exact"/>
        </dgm:presLayoutVars>
      </dgm:prSet>
      <dgm:spPr/>
    </dgm:pt>
    <dgm:pt modelId="{74BEAF24-C5A2-4A34-813B-DD115CD65136}" type="pres">
      <dgm:prSet presAssocID="{99BEAD90-F865-4509-AAF8-9FBC9A2A5A0E}" presName="node" presStyleLbl="node1" presStyleIdx="0" presStyleCnt="2" custRadScaleRad="96472">
        <dgm:presLayoutVars>
          <dgm:bulletEnabled val="1"/>
        </dgm:presLayoutVars>
      </dgm:prSet>
      <dgm:spPr/>
    </dgm:pt>
    <dgm:pt modelId="{F2C719C6-7A2F-4E38-B9F7-47C3380165A5}" type="pres">
      <dgm:prSet presAssocID="{4F0E907B-B873-46D4-813A-57D6C977A827}" presName="sibTrans" presStyleLbl="sibTrans2D1" presStyleIdx="0" presStyleCnt="2" custLinFactNeighborX="1636" custLinFactNeighborY="82626"/>
      <dgm:spPr/>
    </dgm:pt>
    <dgm:pt modelId="{7977E52A-3F04-403F-A7B2-8F233A60FC87}" type="pres">
      <dgm:prSet presAssocID="{4F0E907B-B873-46D4-813A-57D6C977A827}" presName="connectorText" presStyleLbl="sibTrans2D1" presStyleIdx="0" presStyleCnt="2"/>
      <dgm:spPr/>
    </dgm:pt>
    <dgm:pt modelId="{909706CD-38CE-496A-B4D8-E162DFFD9D2A}" type="pres">
      <dgm:prSet presAssocID="{DD36A341-93DA-4D7D-AF62-369F15173AD0}" presName="node" presStyleLbl="node1" presStyleIdx="1" presStyleCnt="2" custRadScaleRad="96472">
        <dgm:presLayoutVars>
          <dgm:bulletEnabled val="1"/>
        </dgm:presLayoutVars>
      </dgm:prSet>
      <dgm:spPr/>
    </dgm:pt>
    <dgm:pt modelId="{4014C379-50D0-492D-8648-2E074BABD16D}" type="pres">
      <dgm:prSet presAssocID="{28326284-C8A9-44B2-8EA9-90EFC23CBE1F}" presName="sibTrans" presStyleLbl="sibTrans2D1" presStyleIdx="1" presStyleCnt="2" custLinFactNeighborX="-5782" custLinFactNeighborY="-96704"/>
      <dgm:spPr/>
    </dgm:pt>
    <dgm:pt modelId="{6BF3D6AD-4CDB-438D-9878-D26249FFC22D}" type="pres">
      <dgm:prSet presAssocID="{28326284-C8A9-44B2-8EA9-90EFC23CBE1F}" presName="connectorText" presStyleLbl="sibTrans2D1" presStyleIdx="1" presStyleCnt="2"/>
      <dgm:spPr/>
    </dgm:pt>
  </dgm:ptLst>
  <dgm:cxnLst>
    <dgm:cxn modelId="{E9D8FE04-AF10-47E6-A3CE-8F39370B6B43}" srcId="{BC54333F-2CE7-4C15-B7C0-D49DB3DC0A34}" destId="{DD36A341-93DA-4D7D-AF62-369F15173AD0}" srcOrd="1" destOrd="0" parTransId="{B7026B2D-1717-46EE-AF39-4613D4A67AFE}" sibTransId="{28326284-C8A9-44B2-8EA9-90EFC23CBE1F}"/>
    <dgm:cxn modelId="{73201B05-D0E8-48E4-A1AD-388E268A3C00}" type="presOf" srcId="{DD36A341-93DA-4D7D-AF62-369F15173AD0}" destId="{909706CD-38CE-496A-B4D8-E162DFFD9D2A}" srcOrd="0" destOrd="0" presId="urn:microsoft.com/office/officeart/2005/8/layout/cycle2"/>
    <dgm:cxn modelId="{63FC1410-704B-49AE-BCF4-B23DB38CCE40}" type="presOf" srcId="{99BEAD90-F865-4509-AAF8-9FBC9A2A5A0E}" destId="{74BEAF24-C5A2-4A34-813B-DD115CD65136}" srcOrd="0" destOrd="0" presId="urn:microsoft.com/office/officeart/2005/8/layout/cycle2"/>
    <dgm:cxn modelId="{55804415-8EA9-43C9-9129-228BF4C2545C}" type="presOf" srcId="{4F0E907B-B873-46D4-813A-57D6C977A827}" destId="{F2C719C6-7A2F-4E38-B9F7-47C3380165A5}" srcOrd="0" destOrd="0" presId="urn:microsoft.com/office/officeart/2005/8/layout/cycle2"/>
    <dgm:cxn modelId="{8BEF521E-3B2F-4DD0-B9E1-6AD15DFF7885}" type="presOf" srcId="{BC54333F-2CE7-4C15-B7C0-D49DB3DC0A34}" destId="{71FD0DBC-E8CA-4621-A6ED-5F82283F34D5}" srcOrd="0" destOrd="0" presId="urn:microsoft.com/office/officeart/2005/8/layout/cycle2"/>
    <dgm:cxn modelId="{D95AC4A6-F4A6-46F7-B568-484DFBF5C1DF}" type="presOf" srcId="{28326284-C8A9-44B2-8EA9-90EFC23CBE1F}" destId="{4014C379-50D0-492D-8648-2E074BABD16D}" srcOrd="0" destOrd="0" presId="urn:microsoft.com/office/officeart/2005/8/layout/cycle2"/>
    <dgm:cxn modelId="{81A13DB2-652F-44BA-A98B-D9CAEB409AF7}" type="presOf" srcId="{4F0E907B-B873-46D4-813A-57D6C977A827}" destId="{7977E52A-3F04-403F-A7B2-8F233A60FC87}" srcOrd="1" destOrd="0" presId="urn:microsoft.com/office/officeart/2005/8/layout/cycle2"/>
    <dgm:cxn modelId="{8B2DE4B8-1FB5-48F0-AFBC-975AEF5A03AC}" type="presOf" srcId="{28326284-C8A9-44B2-8EA9-90EFC23CBE1F}" destId="{6BF3D6AD-4CDB-438D-9878-D26249FFC22D}" srcOrd="1" destOrd="0" presId="urn:microsoft.com/office/officeart/2005/8/layout/cycle2"/>
    <dgm:cxn modelId="{05DD05D5-9B8D-41A9-B597-D9CB918BAA81}" srcId="{BC54333F-2CE7-4C15-B7C0-D49DB3DC0A34}" destId="{99BEAD90-F865-4509-AAF8-9FBC9A2A5A0E}" srcOrd="0" destOrd="0" parTransId="{C2A627E5-4F1C-457C-B78C-82EAA4443DCF}" sibTransId="{4F0E907B-B873-46D4-813A-57D6C977A827}"/>
    <dgm:cxn modelId="{09950BDE-E06D-4C4B-ACC5-98AD497951DC}" type="presParOf" srcId="{71FD0DBC-E8CA-4621-A6ED-5F82283F34D5}" destId="{74BEAF24-C5A2-4A34-813B-DD115CD65136}" srcOrd="0" destOrd="0" presId="urn:microsoft.com/office/officeart/2005/8/layout/cycle2"/>
    <dgm:cxn modelId="{A48E17A2-8896-4A93-AE77-AD221D09CDE4}" type="presParOf" srcId="{71FD0DBC-E8CA-4621-A6ED-5F82283F34D5}" destId="{F2C719C6-7A2F-4E38-B9F7-47C3380165A5}" srcOrd="1" destOrd="0" presId="urn:microsoft.com/office/officeart/2005/8/layout/cycle2"/>
    <dgm:cxn modelId="{DF11D2AE-31F5-40FB-960E-13556C052E37}" type="presParOf" srcId="{F2C719C6-7A2F-4E38-B9F7-47C3380165A5}" destId="{7977E52A-3F04-403F-A7B2-8F233A60FC87}" srcOrd="0" destOrd="0" presId="urn:microsoft.com/office/officeart/2005/8/layout/cycle2"/>
    <dgm:cxn modelId="{5B356593-90BC-4E35-8CB7-86C765333039}" type="presParOf" srcId="{71FD0DBC-E8CA-4621-A6ED-5F82283F34D5}" destId="{909706CD-38CE-496A-B4D8-E162DFFD9D2A}" srcOrd="2" destOrd="0" presId="urn:microsoft.com/office/officeart/2005/8/layout/cycle2"/>
    <dgm:cxn modelId="{6B50E0ED-F319-42F5-818C-60D08449E69C}" type="presParOf" srcId="{71FD0DBC-E8CA-4621-A6ED-5F82283F34D5}" destId="{4014C379-50D0-492D-8648-2E074BABD16D}" srcOrd="3" destOrd="0" presId="urn:microsoft.com/office/officeart/2005/8/layout/cycle2"/>
    <dgm:cxn modelId="{8FB94C71-1F90-48F8-A146-8BD8BF1A6F65}" type="presParOf" srcId="{4014C379-50D0-492D-8648-2E074BABD16D}" destId="{6BF3D6AD-4CDB-438D-9878-D26249FFC22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EAF24-C5A2-4A34-813B-DD115CD65136}">
      <dsp:nvSpPr>
        <dsp:cNvPr id="0" name=""/>
        <dsp:cNvSpPr/>
      </dsp:nvSpPr>
      <dsp:spPr>
        <a:xfrm>
          <a:off x="121505" y="966"/>
          <a:ext cx="1870274" cy="1870274"/>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en-US" sz="1800" kern="1200" dirty="0">
              <a:latin typeface="Segoe UI Light" panose="020B0502040204020203" pitchFamily="34" charset="0"/>
              <a:cs typeface="Segoe UI Light" panose="020B0502040204020203" pitchFamily="34" charset="0"/>
            </a:rPr>
            <a:t>Economic Plan/Reforms</a:t>
          </a:r>
          <a:endParaRPr lang="he-IL" sz="1800" kern="1200" dirty="0">
            <a:latin typeface="Segoe UI Light" panose="020B0502040204020203" pitchFamily="34" charset="0"/>
            <a:cs typeface="Segoe UI Light" panose="020B0502040204020203" pitchFamily="34" charset="0"/>
          </a:endParaRPr>
        </a:p>
      </dsp:txBody>
      <dsp:txXfrm>
        <a:off x="395400" y="274861"/>
        <a:ext cx="1322484" cy="1322484"/>
      </dsp:txXfrm>
    </dsp:sp>
    <dsp:sp modelId="{F2C719C6-7A2F-4E38-B9F7-47C3380165A5}">
      <dsp:nvSpPr>
        <dsp:cNvPr id="0" name=""/>
        <dsp:cNvSpPr/>
      </dsp:nvSpPr>
      <dsp:spPr>
        <a:xfrm>
          <a:off x="2606116" y="216701"/>
          <a:ext cx="3278417" cy="631217"/>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rtl="1">
            <a:lnSpc>
              <a:spcPct val="90000"/>
            </a:lnSpc>
            <a:spcBef>
              <a:spcPct val="0"/>
            </a:spcBef>
            <a:spcAft>
              <a:spcPct val="35000"/>
            </a:spcAft>
            <a:buNone/>
          </a:pPr>
          <a:endParaRPr lang="he-IL" sz="2400" kern="1200"/>
        </a:p>
      </dsp:txBody>
      <dsp:txXfrm>
        <a:off x="2606116" y="342944"/>
        <a:ext cx="3089052" cy="378731"/>
      </dsp:txXfrm>
    </dsp:sp>
    <dsp:sp modelId="{909706CD-38CE-496A-B4D8-E162DFFD9D2A}">
      <dsp:nvSpPr>
        <dsp:cNvPr id="0" name=""/>
        <dsp:cNvSpPr/>
      </dsp:nvSpPr>
      <dsp:spPr>
        <a:xfrm>
          <a:off x="6577172" y="966"/>
          <a:ext cx="1870274" cy="1870274"/>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en-US" sz="2800" kern="1200" dirty="0">
              <a:latin typeface="Segoe UI Light" panose="020B0502040204020203" pitchFamily="34" charset="0"/>
              <a:cs typeface="Segoe UI Light" panose="020B0502040204020203" pitchFamily="34" charset="0"/>
            </a:rPr>
            <a:t>State Budget</a:t>
          </a:r>
          <a:endParaRPr lang="he-IL" sz="2800" kern="1200" dirty="0">
            <a:latin typeface="Segoe UI Light" panose="020B0502040204020203" pitchFamily="34" charset="0"/>
            <a:cs typeface="Segoe UI Light" panose="020B0502040204020203" pitchFamily="34" charset="0"/>
          </a:endParaRPr>
        </a:p>
      </dsp:txBody>
      <dsp:txXfrm>
        <a:off x="6851067" y="274861"/>
        <a:ext cx="1322484" cy="1322484"/>
      </dsp:txXfrm>
    </dsp:sp>
    <dsp:sp modelId="{4014C379-50D0-492D-8648-2E074BABD16D}">
      <dsp:nvSpPr>
        <dsp:cNvPr id="0" name=""/>
        <dsp:cNvSpPr/>
      </dsp:nvSpPr>
      <dsp:spPr>
        <a:xfrm rot="10800000">
          <a:off x="2548494" y="935425"/>
          <a:ext cx="3278417" cy="631217"/>
        </a:xfrm>
        <a:prstGeom prst="rightArrow">
          <a:avLst>
            <a:gd name="adj1" fmla="val 60000"/>
            <a:gd name="adj2" fmla="val 50000"/>
          </a:avLst>
        </a:prstGeom>
        <a:solidFill>
          <a:schemeClr val="accent3">
            <a:hueOff val="2710599"/>
            <a:satOff val="100000"/>
            <a:lumOff val="-14706"/>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rtl="1">
            <a:lnSpc>
              <a:spcPct val="90000"/>
            </a:lnSpc>
            <a:spcBef>
              <a:spcPct val="0"/>
            </a:spcBef>
            <a:spcAft>
              <a:spcPct val="35000"/>
            </a:spcAft>
            <a:buNone/>
          </a:pPr>
          <a:endParaRPr lang="he-IL" sz="2400" kern="1200"/>
        </a:p>
      </dsp:txBody>
      <dsp:txXfrm rot="10800000">
        <a:off x="2737859" y="1061668"/>
        <a:ext cx="3089052" cy="37873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0.95497</cdr:y>
    </cdr:from>
    <cdr:to>
      <cdr:x>0.17969</cdr:x>
      <cdr:y>1</cdr:y>
    </cdr:to>
    <cdr:sp macro="" textlink="">
      <cdr:nvSpPr>
        <cdr:cNvPr id="2" name="TextBox 1"/>
        <cdr:cNvSpPr txBox="1"/>
      </cdr:nvSpPr>
      <cdr:spPr>
        <a:xfrm xmlns:a="http://schemas.openxmlformats.org/drawingml/2006/main">
          <a:off x="0" y="5527378"/>
          <a:ext cx="1643085" cy="260648"/>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pPr rtl="0"/>
          <a:r>
            <a:rPr lang="en-US" sz="1200" b="1" dirty="0">
              <a:solidFill>
                <a:schemeClr val="tx1"/>
              </a:solidFill>
              <a:latin typeface="Times New Roman" pitchFamily="18" charset="0"/>
              <a:cs typeface="Times New Roman" pitchFamily="18" charset="0"/>
            </a:rPr>
            <a:t>Source: Water Authority</a:t>
          </a:r>
        </a:p>
      </cdr:txBody>
    </cdr:sp>
  </cdr:relSizeAnchor>
</c:userShapes>
</file>

<file path=ppt/drawings/drawing2.xml><?xml version="1.0" encoding="utf-8"?>
<c:userShapes xmlns:c="http://schemas.openxmlformats.org/drawingml/2006/chart">
  <cdr:relSizeAnchor xmlns:cdr="http://schemas.openxmlformats.org/drawingml/2006/chartDrawing">
    <cdr:from>
      <cdr:x>0.53489</cdr:x>
      <cdr:y>0.92837</cdr:y>
    </cdr:from>
    <cdr:to>
      <cdr:x>0.60619</cdr:x>
      <cdr:y>0.97166</cdr:y>
    </cdr:to>
    <cdr:sp macro="" textlink="">
      <cdr:nvSpPr>
        <cdr:cNvPr id="4" name="Rectangle: Rounded Corners 3">
          <a:extLst xmlns:a="http://schemas.openxmlformats.org/drawingml/2006/main">
            <a:ext uri="{FF2B5EF4-FFF2-40B4-BE49-F238E27FC236}">
              <a16:creationId xmlns:a16="http://schemas.microsoft.com/office/drawing/2014/main" id="{A0024FF9-FA13-4981-BFD3-C3DEE5546195}"/>
            </a:ext>
          </a:extLst>
        </cdr:cNvPr>
        <cdr:cNvSpPr/>
      </cdr:nvSpPr>
      <cdr:spPr>
        <a:xfrm xmlns:a="http://schemas.openxmlformats.org/drawingml/2006/main">
          <a:off x="4401920" y="4201750"/>
          <a:ext cx="586780" cy="195942"/>
        </a:xfrm>
        <a:prstGeom xmlns:a="http://schemas.openxmlformats.org/drawingml/2006/main" prst="round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0.4287</cdr:x>
      <cdr:y>0.92035</cdr:y>
    </cdr:from>
    <cdr:to>
      <cdr:x>0.49243</cdr:x>
      <cdr:y>0.96444</cdr:y>
    </cdr:to>
    <cdr:sp macro="" textlink="">
      <cdr:nvSpPr>
        <cdr:cNvPr id="5" name="Rectangle: Rounded Corners 4">
          <a:extLst xmlns:a="http://schemas.openxmlformats.org/drawingml/2006/main">
            <a:ext uri="{FF2B5EF4-FFF2-40B4-BE49-F238E27FC236}">
              <a16:creationId xmlns:a16="http://schemas.microsoft.com/office/drawing/2014/main" id="{C7E80EEE-4887-42C5-A73E-7D5FCF0AF206}"/>
            </a:ext>
          </a:extLst>
        </cdr:cNvPr>
        <cdr:cNvSpPr/>
      </cdr:nvSpPr>
      <cdr:spPr>
        <a:xfrm xmlns:a="http://schemas.openxmlformats.org/drawingml/2006/main">
          <a:off x="3528020" y="4165464"/>
          <a:ext cx="524509" cy="199571"/>
        </a:xfrm>
        <a:prstGeom xmlns:a="http://schemas.openxmlformats.org/drawingml/2006/main" prst="round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0.42164</cdr:x>
      <cdr:y>0.91502</cdr:y>
    </cdr:from>
    <cdr:to>
      <cdr:x>0.51624</cdr:x>
      <cdr:y>0.97887</cdr:y>
    </cdr:to>
    <cdr:sp macro="" textlink="">
      <cdr:nvSpPr>
        <cdr:cNvPr id="3" name="TextBox 1">
          <a:extLst xmlns:a="http://schemas.openxmlformats.org/drawingml/2006/main">
            <a:ext uri="{FF2B5EF4-FFF2-40B4-BE49-F238E27FC236}">
              <a16:creationId xmlns:a16="http://schemas.microsoft.com/office/drawing/2014/main" id="{3672A1A4-8488-41D9-80AF-3F4BDC2B90DA}"/>
            </a:ext>
          </a:extLst>
        </cdr:cNvPr>
        <cdr:cNvSpPr txBox="1"/>
      </cdr:nvSpPr>
      <cdr:spPr>
        <a:xfrm xmlns:a="http://schemas.openxmlformats.org/drawingml/2006/main">
          <a:off x="3469963" y="4141336"/>
          <a:ext cx="778509" cy="289014"/>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b="1" dirty="0"/>
            <a:t>Women</a:t>
          </a:r>
          <a:endParaRPr lang="en-US" sz="1200" b="1" dirty="0"/>
        </a:p>
      </cdr:txBody>
    </cdr:sp>
  </cdr:relSizeAnchor>
  <cdr:relSizeAnchor xmlns:cdr="http://schemas.openxmlformats.org/drawingml/2006/chartDrawing">
    <cdr:from>
      <cdr:x>0.53212</cdr:x>
      <cdr:y>0.91582</cdr:y>
    </cdr:from>
    <cdr:to>
      <cdr:x>0.62735</cdr:x>
      <cdr:y>0.98076</cdr:y>
    </cdr:to>
    <cdr:sp macro="" textlink="">
      <cdr:nvSpPr>
        <cdr:cNvPr id="2" name="TextBox 1">
          <a:extLst xmlns:a="http://schemas.openxmlformats.org/drawingml/2006/main">
            <a:ext uri="{FF2B5EF4-FFF2-40B4-BE49-F238E27FC236}">
              <a16:creationId xmlns:a16="http://schemas.microsoft.com/office/drawing/2014/main" id="{3013AA05-6606-4509-8111-CC98F5125602}"/>
            </a:ext>
          </a:extLst>
        </cdr:cNvPr>
        <cdr:cNvSpPr txBox="1"/>
      </cdr:nvSpPr>
      <cdr:spPr>
        <a:xfrm xmlns:a="http://schemas.openxmlformats.org/drawingml/2006/main">
          <a:off x="4379101" y="4144963"/>
          <a:ext cx="783771" cy="293914"/>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GB" sz="1200" b="1" dirty="0"/>
            <a:t>Men</a:t>
          </a:r>
          <a:endParaRPr lang="en-US" sz="12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0.03791</cdr:x>
      <cdr:y>0.19706</cdr:y>
    </cdr:from>
    <cdr:to>
      <cdr:x>0.93084</cdr:x>
      <cdr:y>0.19706</cdr:y>
    </cdr:to>
    <cdr:cxnSp macro="">
      <cdr:nvCxnSpPr>
        <cdr:cNvPr id="3" name="מחבר ישר 2">
          <a:extLst xmlns:a="http://schemas.openxmlformats.org/drawingml/2006/main">
            <a:ext uri="{FF2B5EF4-FFF2-40B4-BE49-F238E27FC236}">
              <a16:creationId xmlns:a16="http://schemas.microsoft.com/office/drawing/2014/main" id="{E62B82B5-856E-4A2F-8C0F-982DE9F581AF}"/>
            </a:ext>
          </a:extLst>
        </cdr:cNvPr>
        <cdr:cNvCxnSpPr/>
      </cdr:nvCxnSpPr>
      <cdr:spPr>
        <a:xfrm xmlns:a="http://schemas.openxmlformats.org/drawingml/2006/main">
          <a:off x="229051" y="838638"/>
          <a:ext cx="5395609" cy="1"/>
        </a:xfrm>
        <a:prstGeom xmlns:a="http://schemas.openxmlformats.org/drawingml/2006/main" prst="line">
          <a:avLst/>
        </a:prstGeom>
        <a:ln xmlns:a="http://schemas.openxmlformats.org/drawingml/2006/main" w="28575">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0.04293</cdr:x>
      <cdr:y>0.20538</cdr:y>
    </cdr:from>
    <cdr:to>
      <cdr:x>0.27528</cdr:x>
      <cdr:y>0.88065</cdr:y>
    </cdr:to>
    <cdr:sp macro="" textlink="">
      <cdr:nvSpPr>
        <cdr:cNvPr id="2" name="TextBox 1">
          <a:extLst xmlns:a="http://schemas.openxmlformats.org/drawingml/2006/main">
            <a:ext uri="{FF2B5EF4-FFF2-40B4-BE49-F238E27FC236}">
              <a16:creationId xmlns:a16="http://schemas.microsoft.com/office/drawing/2014/main" id="{70249027-959D-466A-B85A-9B47CB10117B}"/>
            </a:ext>
          </a:extLst>
        </cdr:cNvPr>
        <cdr:cNvSpPr txBox="1"/>
      </cdr:nvSpPr>
      <cdr:spPr>
        <a:xfrm xmlns:a="http://schemas.openxmlformats.org/drawingml/2006/main">
          <a:off x="259423" y="874047"/>
          <a:ext cx="1404008" cy="28738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0.01669</cdr:x>
      <cdr:y>0.09794</cdr:y>
    </cdr:from>
    <cdr:to>
      <cdr:x>0.12029</cdr:x>
      <cdr:y>0.96788</cdr:y>
    </cdr:to>
    <cdr:sp macro="" textlink="">
      <cdr:nvSpPr>
        <cdr:cNvPr id="3" name="Rectangle 2">
          <a:extLst xmlns:a="http://schemas.openxmlformats.org/drawingml/2006/main">
            <a:ext uri="{FF2B5EF4-FFF2-40B4-BE49-F238E27FC236}">
              <a16:creationId xmlns:a16="http://schemas.microsoft.com/office/drawing/2014/main" id="{94C9D114-8581-4D04-BF6E-C1D1FB7426F7}"/>
            </a:ext>
          </a:extLst>
        </cdr:cNvPr>
        <cdr:cNvSpPr/>
      </cdr:nvSpPr>
      <cdr:spPr>
        <a:xfrm xmlns:a="http://schemas.openxmlformats.org/drawingml/2006/main">
          <a:off x="82842" y="448962"/>
          <a:ext cx="514350" cy="398780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0.75675</cdr:x>
      <cdr:y>0.1727</cdr:y>
    </cdr:from>
    <cdr:to>
      <cdr:x>0.95426</cdr:x>
      <cdr:y>0.26312</cdr:y>
    </cdr:to>
    <cdr:cxnSp macro="">
      <cdr:nvCxnSpPr>
        <cdr:cNvPr id="2" name="מחבר חץ ישר 1">
          <a:extLst xmlns:a="http://schemas.openxmlformats.org/drawingml/2006/main">
            <a:ext uri="{FF2B5EF4-FFF2-40B4-BE49-F238E27FC236}">
              <a16:creationId xmlns:a16="http://schemas.microsoft.com/office/drawing/2014/main" id="{9AFBE7FC-DEAA-443A-88BA-3391AF16770A}"/>
            </a:ext>
          </a:extLst>
        </cdr:cNvPr>
        <cdr:cNvCxnSpPr/>
      </cdr:nvCxnSpPr>
      <cdr:spPr>
        <a:xfrm xmlns:a="http://schemas.openxmlformats.org/drawingml/2006/main">
          <a:off x="3180590" y="529198"/>
          <a:ext cx="830153" cy="277041"/>
        </a:xfrm>
        <a:prstGeom xmlns:a="http://schemas.openxmlformats.org/drawingml/2006/main" prst="straightConnector1">
          <a:avLst/>
        </a:prstGeom>
        <a:ln xmlns:a="http://schemas.openxmlformats.org/drawingml/2006/main" w="19050">
          <a:solidFill>
            <a:schemeClr val="tx1"/>
          </a:solidFill>
          <a:prstDash val="sysDot"/>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0.5</cdr:x>
      <cdr:y>0.05949</cdr:y>
    </cdr:from>
    <cdr:to>
      <cdr:x>0.95731</cdr:x>
      <cdr:y>0.28513</cdr:y>
    </cdr:to>
    <cdr:cxnSp macro="">
      <cdr:nvCxnSpPr>
        <cdr:cNvPr id="2" name="מחבר חץ ישר 1">
          <a:extLst xmlns:a="http://schemas.openxmlformats.org/drawingml/2006/main">
            <a:ext uri="{FF2B5EF4-FFF2-40B4-BE49-F238E27FC236}">
              <a16:creationId xmlns:a16="http://schemas.microsoft.com/office/drawing/2014/main" id="{C0447D00-C0FA-4EF2-AA1C-BE099BF0CD5C}"/>
            </a:ext>
          </a:extLst>
        </cdr:cNvPr>
        <cdr:cNvCxnSpPr/>
      </cdr:nvCxnSpPr>
      <cdr:spPr>
        <a:xfrm xmlns:a="http://schemas.openxmlformats.org/drawingml/2006/main">
          <a:off x="2101488" y="182284"/>
          <a:ext cx="1922076" cy="691415"/>
        </a:xfrm>
        <a:prstGeom xmlns:a="http://schemas.openxmlformats.org/drawingml/2006/main" prst="straightConnector1">
          <a:avLst/>
        </a:prstGeom>
        <a:ln xmlns:a="http://schemas.openxmlformats.org/drawingml/2006/main" w="19050">
          <a:solidFill>
            <a:schemeClr val="tx1"/>
          </a:solidFill>
          <a:prstDash val="sysDot"/>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0.149</cdr:x>
      <cdr:y>0.67714</cdr:y>
    </cdr:from>
    <cdr:to>
      <cdr:x>0.17923</cdr:x>
      <cdr:y>0.92607</cdr:y>
    </cdr:to>
    <cdr:sp macro="" textlink="">
      <cdr:nvSpPr>
        <cdr:cNvPr id="2" name="TextBox 9">
          <a:extLst xmlns:a="http://schemas.openxmlformats.org/drawingml/2006/main">
            <a:ext uri="{FF2B5EF4-FFF2-40B4-BE49-F238E27FC236}">
              <a16:creationId xmlns:a16="http://schemas.microsoft.com/office/drawing/2014/main" id="{B6F97BA5-CA26-4459-A9B6-9F4B1D9DE0A1}"/>
            </a:ext>
          </a:extLst>
        </cdr:cNvPr>
        <cdr:cNvSpPr txBox="1"/>
      </cdr:nvSpPr>
      <cdr:spPr>
        <a:xfrm xmlns:a="http://schemas.openxmlformats.org/drawingml/2006/main" rot="18831895">
          <a:off x="924554" y="3592466"/>
          <a:ext cx="1158589" cy="27699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1">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n-US" sz="1200" b="1" dirty="0">
              <a:solidFill>
                <a:prstClr val="black"/>
              </a:solidFill>
            </a:rPr>
            <a:t>Italy</a:t>
          </a:r>
          <a:endParaRPr lang="he-IL" sz="1200" b="1" dirty="0">
            <a:solidFill>
              <a:prstClr val="black"/>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0.18956</cdr:x>
      <cdr:y>0.66892</cdr:y>
    </cdr:from>
    <cdr:to>
      <cdr:x>0.21979</cdr:x>
      <cdr:y>0.91784</cdr:y>
    </cdr:to>
    <cdr:sp macro="" textlink="">
      <cdr:nvSpPr>
        <cdr:cNvPr id="3" name="TextBox 9">
          <a:extLst xmlns:a="http://schemas.openxmlformats.org/drawingml/2006/main">
            <a:ext uri="{FF2B5EF4-FFF2-40B4-BE49-F238E27FC236}">
              <a16:creationId xmlns:a16="http://schemas.microsoft.com/office/drawing/2014/main" id="{B6F97BA5-CA26-4459-A9B6-9F4B1D9DE0A1}"/>
            </a:ext>
          </a:extLst>
        </cdr:cNvPr>
        <cdr:cNvSpPr txBox="1"/>
      </cdr:nvSpPr>
      <cdr:spPr>
        <a:xfrm xmlns:a="http://schemas.openxmlformats.org/drawingml/2006/main" rot="18831895">
          <a:off x="1296153" y="3554176"/>
          <a:ext cx="1158589" cy="27699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1">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n-US" sz="1200" b="1" dirty="0">
              <a:solidFill>
                <a:prstClr val="black"/>
              </a:solidFill>
            </a:rPr>
            <a:t>Croatia</a:t>
          </a:r>
          <a:endParaRPr lang="he-IL" sz="1200" b="1" dirty="0">
            <a:solidFill>
              <a:prstClr val="black"/>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0.22588</cdr:x>
      <cdr:y>0.67219</cdr:y>
    </cdr:from>
    <cdr:to>
      <cdr:x>0.25611</cdr:x>
      <cdr:y>0.92111</cdr:y>
    </cdr:to>
    <cdr:sp macro="" textlink="">
      <cdr:nvSpPr>
        <cdr:cNvPr id="4" name="TextBox 9">
          <a:extLst xmlns:a="http://schemas.openxmlformats.org/drawingml/2006/main">
            <a:ext uri="{FF2B5EF4-FFF2-40B4-BE49-F238E27FC236}">
              <a16:creationId xmlns:a16="http://schemas.microsoft.com/office/drawing/2014/main" id="{CFB31DDA-9A8A-40D9-A148-41A154725CCF}"/>
            </a:ext>
          </a:extLst>
        </cdr:cNvPr>
        <cdr:cNvSpPr txBox="1"/>
      </cdr:nvSpPr>
      <cdr:spPr>
        <a:xfrm xmlns:a="http://schemas.openxmlformats.org/drawingml/2006/main" rot="18831895">
          <a:off x="1629005" y="3569395"/>
          <a:ext cx="1158589" cy="27699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200" b="1" dirty="0">
              <a:solidFill>
                <a:prstClr val="black"/>
              </a:solidFill>
            </a:rPr>
            <a:t>Bulgaria</a:t>
          </a:r>
          <a:endParaRPr lang="he-IL" sz="1200" b="1" dirty="0">
            <a:solidFill>
              <a:prstClr val="black"/>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0.25885</cdr:x>
      <cdr:y>0.68458</cdr:y>
    </cdr:from>
    <cdr:to>
      <cdr:x>0.28908</cdr:x>
      <cdr:y>0.93351</cdr:y>
    </cdr:to>
    <cdr:sp macro="" textlink="">
      <cdr:nvSpPr>
        <cdr:cNvPr id="6" name="TextBox 9">
          <a:extLst xmlns:a="http://schemas.openxmlformats.org/drawingml/2006/main">
            <a:ext uri="{FF2B5EF4-FFF2-40B4-BE49-F238E27FC236}">
              <a16:creationId xmlns:a16="http://schemas.microsoft.com/office/drawing/2014/main" id="{CFB31DDA-9A8A-40D9-A148-41A154725CCF}"/>
            </a:ext>
          </a:extLst>
        </cdr:cNvPr>
        <cdr:cNvSpPr txBox="1"/>
      </cdr:nvSpPr>
      <cdr:spPr>
        <a:xfrm xmlns:a="http://schemas.openxmlformats.org/drawingml/2006/main" rot="18831895">
          <a:off x="1931084" y="3627091"/>
          <a:ext cx="1158589" cy="27699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200" b="1" dirty="0">
              <a:solidFill>
                <a:prstClr val="black"/>
              </a:solidFill>
            </a:rPr>
            <a:t>Australia</a:t>
          </a:r>
          <a:endParaRPr lang="he-IL" sz="1200" b="1" dirty="0">
            <a:solidFill>
              <a:prstClr val="black"/>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0.30276</cdr:x>
      <cdr:y>0.67069</cdr:y>
    </cdr:from>
    <cdr:to>
      <cdr:x>0.33299</cdr:x>
      <cdr:y>0.91962</cdr:y>
    </cdr:to>
    <cdr:sp macro="" textlink="">
      <cdr:nvSpPr>
        <cdr:cNvPr id="7" name="TextBox 9">
          <a:extLst xmlns:a="http://schemas.openxmlformats.org/drawingml/2006/main">
            <a:ext uri="{FF2B5EF4-FFF2-40B4-BE49-F238E27FC236}">
              <a16:creationId xmlns:a16="http://schemas.microsoft.com/office/drawing/2014/main" id="{552A0715-DA01-4604-B6D7-7590E019F686}"/>
            </a:ext>
          </a:extLst>
        </cdr:cNvPr>
        <cdr:cNvSpPr txBox="1"/>
      </cdr:nvSpPr>
      <cdr:spPr>
        <a:xfrm xmlns:a="http://schemas.openxmlformats.org/drawingml/2006/main" rot="18831895">
          <a:off x="2333452" y="3562446"/>
          <a:ext cx="1158589" cy="27699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200" b="1" dirty="0">
              <a:solidFill>
                <a:prstClr val="black"/>
              </a:solidFill>
            </a:rPr>
            <a:t>Egypt</a:t>
          </a:r>
          <a:endParaRPr lang="he-IL" sz="1200" b="1" dirty="0">
            <a:solidFill>
              <a:prstClr val="black"/>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0.34062</cdr:x>
      <cdr:y>0.66971</cdr:y>
    </cdr:from>
    <cdr:to>
      <cdr:x>0.37085</cdr:x>
      <cdr:y>0.91863</cdr:y>
    </cdr:to>
    <cdr:sp macro="" textlink="">
      <cdr:nvSpPr>
        <cdr:cNvPr id="8" name="TextBox 9">
          <a:extLst xmlns:a="http://schemas.openxmlformats.org/drawingml/2006/main">
            <a:ext uri="{FF2B5EF4-FFF2-40B4-BE49-F238E27FC236}">
              <a16:creationId xmlns:a16="http://schemas.microsoft.com/office/drawing/2014/main" id="{552A0715-DA01-4604-B6D7-7590E019F686}"/>
            </a:ext>
          </a:extLst>
        </cdr:cNvPr>
        <cdr:cNvSpPr txBox="1"/>
      </cdr:nvSpPr>
      <cdr:spPr>
        <a:xfrm xmlns:a="http://schemas.openxmlformats.org/drawingml/2006/main" rot="18831895">
          <a:off x="2680385" y="3557839"/>
          <a:ext cx="1158589" cy="27699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200" b="1" dirty="0">
              <a:solidFill>
                <a:prstClr val="black"/>
              </a:solidFill>
            </a:rPr>
            <a:t>Poland</a:t>
          </a:r>
          <a:endParaRPr lang="he-IL" sz="1200" b="1" dirty="0">
            <a:solidFill>
              <a:prstClr val="black"/>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0.37759</cdr:x>
      <cdr:y>0.66971</cdr:y>
    </cdr:from>
    <cdr:to>
      <cdr:x>0.40782</cdr:x>
      <cdr:y>0.91863</cdr:y>
    </cdr:to>
    <cdr:sp macro="" textlink="">
      <cdr:nvSpPr>
        <cdr:cNvPr id="9" name="TextBox 9">
          <a:extLst xmlns:a="http://schemas.openxmlformats.org/drawingml/2006/main">
            <a:ext uri="{FF2B5EF4-FFF2-40B4-BE49-F238E27FC236}">
              <a16:creationId xmlns:a16="http://schemas.microsoft.com/office/drawing/2014/main" id="{552A0715-DA01-4604-B6D7-7590E019F686}"/>
            </a:ext>
          </a:extLst>
        </cdr:cNvPr>
        <cdr:cNvSpPr txBox="1"/>
      </cdr:nvSpPr>
      <cdr:spPr>
        <a:xfrm xmlns:a="http://schemas.openxmlformats.org/drawingml/2006/main" rot="18831895">
          <a:off x="3019099" y="3557839"/>
          <a:ext cx="1158589" cy="27699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200" b="1" dirty="0">
              <a:solidFill>
                <a:prstClr val="black"/>
              </a:solidFill>
            </a:rPr>
            <a:t>Uruguay</a:t>
          </a:r>
          <a:endParaRPr lang="he-IL" sz="1200" b="1" dirty="0">
            <a:solidFill>
              <a:prstClr val="black"/>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0.41778</cdr:x>
      <cdr:y>0.66971</cdr:y>
    </cdr:from>
    <cdr:to>
      <cdr:x>0.44801</cdr:x>
      <cdr:y>0.91863</cdr:y>
    </cdr:to>
    <cdr:sp macro="" textlink="">
      <cdr:nvSpPr>
        <cdr:cNvPr id="10" name="TextBox 9">
          <a:extLst xmlns:a="http://schemas.openxmlformats.org/drawingml/2006/main">
            <a:ext uri="{FF2B5EF4-FFF2-40B4-BE49-F238E27FC236}">
              <a16:creationId xmlns:a16="http://schemas.microsoft.com/office/drawing/2014/main" id="{2E8D6A1F-2FB3-4B76-A75E-2F0927E5FB62}"/>
            </a:ext>
          </a:extLst>
        </cdr:cNvPr>
        <cdr:cNvSpPr txBox="1"/>
      </cdr:nvSpPr>
      <cdr:spPr>
        <a:xfrm xmlns:a="http://schemas.openxmlformats.org/drawingml/2006/main" rot="18831895">
          <a:off x="3387399" y="3557840"/>
          <a:ext cx="1158589" cy="27699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200" b="1" dirty="0">
              <a:solidFill>
                <a:prstClr val="black"/>
              </a:solidFill>
            </a:rPr>
            <a:t>Chile</a:t>
          </a:r>
          <a:endParaRPr lang="he-IL" sz="1200" b="1" dirty="0">
            <a:solidFill>
              <a:prstClr val="black"/>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0.45612</cdr:x>
      <cdr:y>0.66971</cdr:y>
    </cdr:from>
    <cdr:to>
      <cdr:x>0.48635</cdr:x>
      <cdr:y>0.91863</cdr:y>
    </cdr:to>
    <cdr:sp macro="" textlink="">
      <cdr:nvSpPr>
        <cdr:cNvPr id="11" name="TextBox 1">
          <a:extLst xmlns:a="http://schemas.openxmlformats.org/drawingml/2006/main">
            <a:ext uri="{FF2B5EF4-FFF2-40B4-BE49-F238E27FC236}">
              <a16:creationId xmlns:a16="http://schemas.microsoft.com/office/drawing/2014/main" id="{F95A2F0F-E601-4E69-845B-C820728B32DE}"/>
            </a:ext>
          </a:extLst>
        </cdr:cNvPr>
        <cdr:cNvSpPr txBox="1"/>
      </cdr:nvSpPr>
      <cdr:spPr>
        <a:xfrm xmlns:a="http://schemas.openxmlformats.org/drawingml/2006/main" rot="18831895">
          <a:off x="3738673" y="3557839"/>
          <a:ext cx="1158589" cy="27699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200" b="1" dirty="0">
              <a:solidFill>
                <a:prstClr val="black"/>
              </a:solidFill>
            </a:rPr>
            <a:t>China</a:t>
          </a:r>
          <a:endParaRPr lang="he-IL" sz="1200" b="1" dirty="0">
            <a:solidFill>
              <a:prstClr val="black"/>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0.56992</cdr:x>
      <cdr:y>0.68458</cdr:y>
    </cdr:from>
    <cdr:to>
      <cdr:x>0.60015</cdr:x>
      <cdr:y>0.93351</cdr:y>
    </cdr:to>
    <cdr:sp macro="" textlink="">
      <cdr:nvSpPr>
        <cdr:cNvPr id="12" name="TextBox 1">
          <a:extLst xmlns:a="http://schemas.openxmlformats.org/drawingml/2006/main">
            <a:ext uri="{FF2B5EF4-FFF2-40B4-BE49-F238E27FC236}">
              <a16:creationId xmlns:a16="http://schemas.microsoft.com/office/drawing/2014/main" id="{F95A2F0F-E601-4E69-845B-C820728B32DE}"/>
            </a:ext>
          </a:extLst>
        </cdr:cNvPr>
        <cdr:cNvSpPr txBox="1"/>
      </cdr:nvSpPr>
      <cdr:spPr>
        <a:xfrm xmlns:a="http://schemas.openxmlformats.org/drawingml/2006/main" rot="18831895">
          <a:off x="4781509" y="3627087"/>
          <a:ext cx="1158589" cy="27699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1">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n-US" sz="1200" b="1" dirty="0">
              <a:solidFill>
                <a:prstClr val="black"/>
              </a:solidFill>
            </a:rPr>
            <a:t>Uganda</a:t>
          </a:r>
          <a:endParaRPr lang="he-IL" sz="1200" b="1" dirty="0">
            <a:solidFill>
              <a:prstClr val="black"/>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0.61056</cdr:x>
      <cdr:y>0.6697</cdr:y>
    </cdr:from>
    <cdr:to>
      <cdr:x>0.64079</cdr:x>
      <cdr:y>0.91863</cdr:y>
    </cdr:to>
    <cdr:sp macro="" textlink="">
      <cdr:nvSpPr>
        <cdr:cNvPr id="13" name="TextBox 1">
          <a:extLst xmlns:a="http://schemas.openxmlformats.org/drawingml/2006/main">
            <a:ext uri="{FF2B5EF4-FFF2-40B4-BE49-F238E27FC236}">
              <a16:creationId xmlns:a16="http://schemas.microsoft.com/office/drawing/2014/main" id="{F95A2F0F-E601-4E69-845B-C820728B32DE}"/>
            </a:ext>
          </a:extLst>
        </cdr:cNvPr>
        <cdr:cNvSpPr txBox="1"/>
      </cdr:nvSpPr>
      <cdr:spPr>
        <a:xfrm xmlns:a="http://schemas.openxmlformats.org/drawingml/2006/main" rot="18831895">
          <a:off x="5153917" y="3557838"/>
          <a:ext cx="1158589" cy="27699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1">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n-US" sz="1200" b="1" dirty="0">
              <a:solidFill>
                <a:prstClr val="black"/>
              </a:solidFill>
            </a:rPr>
            <a:t>UK</a:t>
          </a:r>
          <a:endParaRPr lang="he-IL" sz="1200" b="1" dirty="0">
            <a:solidFill>
              <a:prstClr val="black"/>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0.68408</cdr:x>
      <cdr:y>0.67041</cdr:y>
    </cdr:from>
    <cdr:to>
      <cdr:x>0.71431</cdr:x>
      <cdr:y>0.91934</cdr:y>
    </cdr:to>
    <cdr:sp macro="" textlink="">
      <cdr:nvSpPr>
        <cdr:cNvPr id="14" name="TextBox 1">
          <a:extLst xmlns:a="http://schemas.openxmlformats.org/drawingml/2006/main">
            <a:ext uri="{FF2B5EF4-FFF2-40B4-BE49-F238E27FC236}">
              <a16:creationId xmlns:a16="http://schemas.microsoft.com/office/drawing/2014/main" id="{F95A2F0F-E601-4E69-845B-C820728B32DE}"/>
            </a:ext>
          </a:extLst>
        </cdr:cNvPr>
        <cdr:cNvSpPr txBox="1"/>
      </cdr:nvSpPr>
      <cdr:spPr>
        <a:xfrm xmlns:a="http://schemas.openxmlformats.org/drawingml/2006/main" rot="18831895">
          <a:off x="5827541" y="3561126"/>
          <a:ext cx="1158589" cy="27699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1">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n-US" sz="1200" b="1" dirty="0">
              <a:solidFill>
                <a:prstClr val="black"/>
              </a:solidFill>
            </a:rPr>
            <a:t>Greece</a:t>
          </a:r>
          <a:endParaRPr lang="he-IL" sz="1200" b="1" dirty="0">
            <a:solidFill>
              <a:prstClr val="black"/>
            </a:solidFill>
            <a:latin typeface="Times New Roman" panose="02020603050405020304" pitchFamily="18" charset="0"/>
            <a:cs typeface="Times New Roman" panose="02020603050405020304" pitchFamily="18"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0.0858</cdr:x>
      <cdr:y>0.05038</cdr:y>
    </cdr:from>
    <cdr:to>
      <cdr:x>0.20233</cdr:x>
      <cdr:y>0.10968</cdr:y>
    </cdr:to>
    <cdr:sp macro="" textlink="">
      <cdr:nvSpPr>
        <cdr:cNvPr id="2" name="TextBox 1">
          <a:extLst xmlns:a="http://schemas.openxmlformats.org/drawingml/2006/main">
            <a:ext uri="{FF2B5EF4-FFF2-40B4-BE49-F238E27FC236}">
              <a16:creationId xmlns:a16="http://schemas.microsoft.com/office/drawing/2014/main" id="{09A2EFE0-F855-42A7-9285-EAC6B6574DA4}"/>
            </a:ext>
          </a:extLst>
        </cdr:cNvPr>
        <cdr:cNvSpPr txBox="1"/>
      </cdr:nvSpPr>
      <cdr:spPr>
        <a:xfrm xmlns:a="http://schemas.openxmlformats.org/drawingml/2006/main">
          <a:off x="983115" y="297542"/>
          <a:ext cx="1335315" cy="350157"/>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600" b="1" dirty="0"/>
            <a:t>Electricity </a:t>
          </a:r>
        </a:p>
      </cdr:txBody>
    </cdr:sp>
  </cdr:relSizeAnchor>
  <cdr:relSizeAnchor xmlns:cdr="http://schemas.openxmlformats.org/drawingml/2006/chartDrawing">
    <cdr:from>
      <cdr:x>0.08896</cdr:x>
      <cdr:y>0.1278</cdr:y>
    </cdr:from>
    <cdr:to>
      <cdr:x>0.2834</cdr:x>
      <cdr:y>0.1831</cdr:y>
    </cdr:to>
    <cdr:sp macro="" textlink="">
      <cdr:nvSpPr>
        <cdr:cNvPr id="3" name="TextBox 1">
          <a:extLst xmlns:a="http://schemas.openxmlformats.org/drawingml/2006/main">
            <a:ext uri="{FF2B5EF4-FFF2-40B4-BE49-F238E27FC236}">
              <a16:creationId xmlns:a16="http://schemas.microsoft.com/office/drawing/2014/main" id="{05595E98-DD96-4086-A9E6-6DBEDCDD2971}"/>
            </a:ext>
          </a:extLst>
        </cdr:cNvPr>
        <cdr:cNvSpPr txBox="1"/>
      </cdr:nvSpPr>
      <cdr:spPr>
        <a:xfrm xmlns:a="http://schemas.openxmlformats.org/drawingml/2006/main">
          <a:off x="1019401" y="754742"/>
          <a:ext cx="2227943" cy="326571"/>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Industry &amp; Distribution </a:t>
          </a:r>
        </a:p>
      </cdr:txBody>
    </cdr:sp>
  </cdr:relSizeAnchor>
  <cdr:relSizeAnchor xmlns:cdr="http://schemas.openxmlformats.org/drawingml/2006/chartDrawing">
    <cdr:from>
      <cdr:x>0.08896</cdr:x>
      <cdr:y>0.18679</cdr:y>
    </cdr:from>
    <cdr:to>
      <cdr:x>0.2055</cdr:x>
      <cdr:y>0.24608</cdr:y>
    </cdr:to>
    <cdr:sp macro="" textlink="">
      <cdr:nvSpPr>
        <cdr:cNvPr id="4" name="TextBox 1">
          <a:extLst xmlns:a="http://schemas.openxmlformats.org/drawingml/2006/main">
            <a:ext uri="{FF2B5EF4-FFF2-40B4-BE49-F238E27FC236}">
              <a16:creationId xmlns:a16="http://schemas.microsoft.com/office/drawing/2014/main" id="{3487B4F7-610F-4627-8F56-9C8CF203AAD5}"/>
            </a:ext>
          </a:extLst>
        </cdr:cNvPr>
        <cdr:cNvSpPr txBox="1"/>
      </cdr:nvSpPr>
      <cdr:spPr>
        <a:xfrm xmlns:a="http://schemas.openxmlformats.org/drawingml/2006/main">
          <a:off x="1019401" y="1103085"/>
          <a:ext cx="1335315" cy="350157"/>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Transport</a:t>
          </a:r>
        </a:p>
      </cdr:txBody>
    </cdr:sp>
  </cdr:relSizeAnchor>
  <cdr:relSizeAnchor xmlns:cdr="http://schemas.openxmlformats.org/drawingml/2006/chartDrawing">
    <cdr:from>
      <cdr:x>0.08706</cdr:x>
      <cdr:y>0.25929</cdr:y>
    </cdr:from>
    <cdr:to>
      <cdr:x>0.33913</cdr:x>
      <cdr:y>0.33548</cdr:y>
    </cdr:to>
    <cdr:sp macro="" textlink="">
      <cdr:nvSpPr>
        <cdr:cNvPr id="5" name="TextBox 1">
          <a:extLst xmlns:a="http://schemas.openxmlformats.org/drawingml/2006/main">
            <a:ext uri="{FF2B5EF4-FFF2-40B4-BE49-F238E27FC236}">
              <a16:creationId xmlns:a16="http://schemas.microsoft.com/office/drawing/2014/main" id="{FDA13A63-8445-46DF-AA9C-90AC190EB639}"/>
            </a:ext>
          </a:extLst>
        </cdr:cNvPr>
        <cdr:cNvSpPr txBox="1"/>
      </cdr:nvSpPr>
      <cdr:spPr>
        <a:xfrm xmlns:a="http://schemas.openxmlformats.org/drawingml/2006/main">
          <a:off x="997629" y="1531256"/>
          <a:ext cx="2888343" cy="449943"/>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Petrochemical Industry</a:t>
          </a:r>
        </a:p>
      </cdr:txBody>
    </cdr:sp>
  </cdr:relSizeAnchor>
  <cdr:relSizeAnchor xmlns:cdr="http://schemas.openxmlformats.org/drawingml/2006/chartDrawing">
    <cdr:from>
      <cdr:x>0.09023</cdr:x>
      <cdr:y>0.32688</cdr:y>
    </cdr:from>
    <cdr:to>
      <cdr:x>0.1466</cdr:x>
      <cdr:y>0.37235</cdr:y>
    </cdr:to>
    <cdr:sp macro="" textlink="">
      <cdr:nvSpPr>
        <cdr:cNvPr id="6" name="TextBox 1">
          <a:extLst xmlns:a="http://schemas.openxmlformats.org/drawingml/2006/main">
            <a:ext uri="{FF2B5EF4-FFF2-40B4-BE49-F238E27FC236}">
              <a16:creationId xmlns:a16="http://schemas.microsoft.com/office/drawing/2014/main" id="{876FBDBE-CDD2-44E3-AF93-207BC195AD2A}"/>
            </a:ext>
          </a:extLst>
        </cdr:cNvPr>
        <cdr:cNvSpPr txBox="1"/>
      </cdr:nvSpPr>
      <cdr:spPr>
        <a:xfrm xmlns:a="http://schemas.openxmlformats.org/drawingml/2006/main">
          <a:off x="1033916" y="1930400"/>
          <a:ext cx="645886" cy="268514"/>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Total</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9D0F45-3EEE-4ACF-8152-E8595A65E8C0}" type="datetimeFigureOut">
              <a:rPr lang="en-US" smtClean="0"/>
              <a:t>12/29/2019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62D5B3-A426-420F-A402-2BAE4B4E154C}" type="slidenum">
              <a:rPr lang="en-US" smtClean="0"/>
              <a:t>‹#›</a:t>
            </a:fld>
            <a:endParaRPr lang="en-US"/>
          </a:p>
        </p:txBody>
      </p:sp>
    </p:spTree>
    <p:extLst>
      <p:ext uri="{BB962C8B-B14F-4D97-AF65-F5344CB8AC3E}">
        <p14:creationId xmlns:p14="http://schemas.microsoft.com/office/powerpoint/2010/main" val="208532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3AB00F-4507-45F0-B9E9-A6AC46C8C4BD}" type="datetimeFigureOut">
              <a:rPr lang="en-US" smtClean="0"/>
              <a:t>12/29/2019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A8B577-6CFE-449E-BDDC-87599BB6A7D3}" type="slidenum">
              <a:rPr lang="en-US" smtClean="0"/>
              <a:t>‹#›</a:t>
            </a:fld>
            <a:endParaRPr lang="en-US"/>
          </a:p>
        </p:txBody>
      </p:sp>
    </p:spTree>
    <p:extLst>
      <p:ext uri="{BB962C8B-B14F-4D97-AF65-F5344CB8AC3E}">
        <p14:creationId xmlns:p14="http://schemas.microsoft.com/office/powerpoint/2010/main" val="1684921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alcalist.co.il/home/0,7340,L-3704,00.html" TargetMode="External"/><Relationship Id="rId2" Type="http://schemas.openxmlformats.org/officeDocument/2006/relationships/slide" Target="../slides/slide58.xml"/><Relationship Id="rId1" Type="http://schemas.openxmlformats.org/officeDocument/2006/relationships/notesMaster" Target="../notesMasters/notesMaster1.xml"/><Relationship Id="rId6" Type="http://schemas.openxmlformats.org/officeDocument/2006/relationships/hyperlink" Target="https://www.calcalist.co.il/home/0,7340,L-3704-2063,00.html" TargetMode="External"/><Relationship Id="rId5" Type="http://schemas.openxmlformats.org/officeDocument/2006/relationships/hyperlink" Target="https://www.calcalist.co.il/home/0,7340,L-3704-859,00.html" TargetMode="External"/><Relationship Id="rId4" Type="http://schemas.openxmlformats.org/officeDocument/2006/relationships/hyperlink" Target="https://www.calcalist.co.il/home/0,7340,L-3704-861,00.html"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8B577-6CFE-449E-BDDC-87599BB6A7D3}" type="slidenum">
              <a:rPr lang="en-US" smtClean="0"/>
              <a:t>1</a:t>
            </a:fld>
            <a:endParaRPr lang="en-US" dirty="0"/>
          </a:p>
        </p:txBody>
      </p:sp>
    </p:spTree>
    <p:extLst>
      <p:ext uri="{BB962C8B-B14F-4D97-AF65-F5344CB8AC3E}">
        <p14:creationId xmlns:p14="http://schemas.microsoft.com/office/powerpoint/2010/main" val="2741578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Tree>
    <p:extLst>
      <p:ext uri="{BB962C8B-B14F-4D97-AF65-F5344CB8AC3E}">
        <p14:creationId xmlns:p14="http://schemas.microsoft.com/office/powerpoint/2010/main" val="3896548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Tree>
    <p:extLst>
      <p:ext uri="{BB962C8B-B14F-4D97-AF65-F5344CB8AC3E}">
        <p14:creationId xmlns:p14="http://schemas.microsoft.com/office/powerpoint/2010/main" val="3585428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Tree>
    <p:extLst>
      <p:ext uri="{BB962C8B-B14F-4D97-AF65-F5344CB8AC3E}">
        <p14:creationId xmlns:p14="http://schemas.microsoft.com/office/powerpoint/2010/main" val="3256879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6F6DF7E-318B-43EB-B2B6-462E88A6C1E4}" type="slidenum">
              <a:rPr lang="he-IL" smtClean="0">
                <a:solidFill>
                  <a:prstClr val="black"/>
                </a:solidFill>
              </a:rPr>
              <a:pPr/>
              <a:t>33</a:t>
            </a:fld>
            <a:endParaRPr lang="he-IL">
              <a:solidFill>
                <a:prstClr val="black"/>
              </a:solidFill>
            </a:endParaRPr>
          </a:p>
        </p:txBody>
      </p:sp>
    </p:spTree>
    <p:extLst>
      <p:ext uri="{BB962C8B-B14F-4D97-AF65-F5344CB8AC3E}">
        <p14:creationId xmlns:p14="http://schemas.microsoft.com/office/powerpoint/2010/main" val="4019684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a:lstStyle/>
          <a:p>
            <a:fld id="{46F6DF7E-318B-43EB-B2B6-462E88A6C1E4}" type="slidenum">
              <a:rPr lang="he-IL" smtClean="0">
                <a:solidFill>
                  <a:prstClr val="black"/>
                </a:solidFill>
              </a:rPr>
              <a:pPr/>
              <a:t>34</a:t>
            </a:fld>
            <a:endParaRPr lang="he-IL">
              <a:solidFill>
                <a:prstClr val="black"/>
              </a:solidFill>
            </a:endParaRPr>
          </a:p>
        </p:txBody>
      </p:sp>
    </p:spTree>
    <p:extLst>
      <p:ext uri="{BB962C8B-B14F-4D97-AF65-F5344CB8AC3E}">
        <p14:creationId xmlns:p14="http://schemas.microsoft.com/office/powerpoint/2010/main" val="2388409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7D98A3-CCDB-427F-A517-DDDA84CA1C73}" type="slidenum">
              <a:rPr lang="he-IL" smtClean="0"/>
              <a:t>35</a:t>
            </a:fld>
            <a:endParaRPr lang="he-IL"/>
          </a:p>
        </p:txBody>
      </p:sp>
    </p:spTree>
    <p:extLst>
      <p:ext uri="{BB962C8B-B14F-4D97-AF65-F5344CB8AC3E}">
        <p14:creationId xmlns:p14="http://schemas.microsoft.com/office/powerpoint/2010/main" val="4138424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AF20BB16-2FA7-4E03-ABD2-E387930D23DD}" type="slidenum">
              <a:rPr lang="he-IL" smtClean="0">
                <a:solidFill>
                  <a:prstClr val="black"/>
                </a:solidFill>
              </a:rPr>
              <a:pPr/>
              <a:t>36</a:t>
            </a:fld>
            <a:endParaRPr lang="he-IL" dirty="0">
              <a:solidFill>
                <a:prstClr val="black"/>
              </a:solidFill>
            </a:endParaRPr>
          </a:p>
        </p:txBody>
      </p:sp>
    </p:spTree>
    <p:extLst>
      <p:ext uri="{BB962C8B-B14F-4D97-AF65-F5344CB8AC3E}">
        <p14:creationId xmlns:p14="http://schemas.microsoft.com/office/powerpoint/2010/main" val="402020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AFBC7BB-8DB6-49FD-A141-A3DC04D2AD3B}" type="slidenum">
              <a:rPr lang="he-IL" smtClean="0"/>
              <a:t>37</a:t>
            </a:fld>
            <a:endParaRPr lang="he-IL"/>
          </a:p>
        </p:txBody>
      </p:sp>
    </p:spTree>
    <p:extLst>
      <p:ext uri="{BB962C8B-B14F-4D97-AF65-F5344CB8AC3E}">
        <p14:creationId xmlns:p14="http://schemas.microsoft.com/office/powerpoint/2010/main" val="2780653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AFBC7BB-8DB6-49FD-A141-A3DC04D2AD3B}" type="slidenum">
              <a:rPr lang="he-IL" smtClean="0"/>
              <a:t>38</a:t>
            </a:fld>
            <a:endParaRPr lang="he-IL"/>
          </a:p>
        </p:txBody>
      </p:sp>
    </p:spTree>
    <p:extLst>
      <p:ext uri="{BB962C8B-B14F-4D97-AF65-F5344CB8AC3E}">
        <p14:creationId xmlns:p14="http://schemas.microsoft.com/office/powerpoint/2010/main" val="1287323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D26E086E-5C19-49AC-AD63-E05073A25EB8}"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39</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823862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690" indent="-171690" algn="l" rtl="0">
              <a:buFont typeface="Arial" pitchFamily="34" charset="0"/>
              <a:buChar char="•"/>
            </a:pPr>
            <a:endParaRPr lang="he-IL" baseline="0" dirty="0"/>
          </a:p>
        </p:txBody>
      </p:sp>
      <p:sp>
        <p:nvSpPr>
          <p:cNvPr id="4" name="מציין מיקום של מספר שקופית 3"/>
          <p:cNvSpPr>
            <a:spLocks noGrp="1"/>
          </p:cNvSpPr>
          <p:nvPr>
            <p:ph type="sldNum" sz="quarter" idx="10"/>
          </p:nvPr>
        </p:nvSpPr>
        <p:spPr/>
        <p:txBody>
          <a:bodyPr/>
          <a:lstStyle/>
          <a:p>
            <a:fld id="{5825B346-7479-4053-981B-F699D0256E63}" type="slidenum">
              <a:rPr lang="he-IL" smtClean="0">
                <a:solidFill>
                  <a:prstClr val="black"/>
                </a:solidFill>
              </a:rPr>
              <a:pPr/>
              <a:t>21</a:t>
            </a:fld>
            <a:endParaRPr lang="he-IL" dirty="0">
              <a:solidFill>
                <a:prstClr val="black"/>
              </a:solidFill>
            </a:endParaRPr>
          </a:p>
        </p:txBody>
      </p:sp>
    </p:spTree>
    <p:extLst>
      <p:ext uri="{BB962C8B-B14F-4D97-AF65-F5344CB8AC3E}">
        <p14:creationId xmlns:p14="http://schemas.microsoft.com/office/powerpoint/2010/main" val="1710268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8B577-6CFE-449E-BDDC-87599BB6A7D3}" type="slidenum">
              <a:rPr lang="en-US" smtClean="0"/>
              <a:t>41</a:t>
            </a:fld>
            <a:endParaRPr lang="en-US"/>
          </a:p>
        </p:txBody>
      </p:sp>
    </p:spTree>
    <p:extLst>
      <p:ext uri="{BB962C8B-B14F-4D97-AF65-F5344CB8AC3E}">
        <p14:creationId xmlns:p14="http://schemas.microsoft.com/office/powerpoint/2010/main" val="1173068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8B577-6CFE-449E-BDDC-87599BB6A7D3}" type="slidenum">
              <a:rPr lang="en-US" smtClean="0"/>
              <a:t>42</a:t>
            </a:fld>
            <a:endParaRPr lang="en-US"/>
          </a:p>
        </p:txBody>
      </p:sp>
    </p:spTree>
    <p:extLst>
      <p:ext uri="{BB962C8B-B14F-4D97-AF65-F5344CB8AC3E}">
        <p14:creationId xmlns:p14="http://schemas.microsoft.com/office/powerpoint/2010/main" val="1484311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8B577-6CFE-449E-BDDC-87599BB6A7D3}" type="slidenum">
              <a:rPr lang="en-US" smtClean="0"/>
              <a:t>43</a:t>
            </a:fld>
            <a:endParaRPr lang="en-US"/>
          </a:p>
        </p:txBody>
      </p:sp>
    </p:spTree>
    <p:extLst>
      <p:ext uri="{BB962C8B-B14F-4D97-AF65-F5344CB8AC3E}">
        <p14:creationId xmlns:p14="http://schemas.microsoft.com/office/powerpoint/2010/main" val="1465133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8B577-6CFE-449E-BDDC-87599BB6A7D3}" type="slidenum">
              <a:rPr lang="en-US" smtClean="0"/>
              <a:t>46</a:t>
            </a:fld>
            <a:endParaRPr lang="en-US"/>
          </a:p>
        </p:txBody>
      </p:sp>
    </p:spTree>
    <p:extLst>
      <p:ext uri="{BB962C8B-B14F-4D97-AF65-F5344CB8AC3E}">
        <p14:creationId xmlns:p14="http://schemas.microsoft.com/office/powerpoint/2010/main" val="2918315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8B577-6CFE-449E-BDDC-87599BB6A7D3}" type="slidenum">
              <a:rPr lang="en-US" smtClean="0"/>
              <a:t>48</a:t>
            </a:fld>
            <a:endParaRPr lang="en-US"/>
          </a:p>
        </p:txBody>
      </p:sp>
    </p:spTree>
    <p:extLst>
      <p:ext uri="{BB962C8B-B14F-4D97-AF65-F5344CB8AC3E}">
        <p14:creationId xmlns:p14="http://schemas.microsoft.com/office/powerpoint/2010/main" val="2419387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8B577-6CFE-449E-BDDC-87599BB6A7D3}" type="slidenum">
              <a:rPr lang="en-US" smtClean="0"/>
              <a:t>50</a:t>
            </a:fld>
            <a:endParaRPr lang="en-US"/>
          </a:p>
        </p:txBody>
      </p:sp>
    </p:spTree>
    <p:extLst>
      <p:ext uri="{BB962C8B-B14F-4D97-AF65-F5344CB8AC3E}">
        <p14:creationId xmlns:p14="http://schemas.microsoft.com/office/powerpoint/2010/main" val="536316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8B577-6CFE-449E-BDDC-87599BB6A7D3}" type="slidenum">
              <a:rPr lang="en-US" smtClean="0"/>
              <a:t>52</a:t>
            </a:fld>
            <a:endParaRPr lang="en-US"/>
          </a:p>
        </p:txBody>
      </p:sp>
    </p:spTree>
    <p:extLst>
      <p:ext uri="{BB962C8B-B14F-4D97-AF65-F5344CB8AC3E}">
        <p14:creationId xmlns:p14="http://schemas.microsoft.com/office/powerpoint/2010/main" val="3844364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8B577-6CFE-449E-BDDC-87599BB6A7D3}" type="slidenum">
              <a:rPr lang="en-US" smtClean="0"/>
              <a:t>53</a:t>
            </a:fld>
            <a:endParaRPr lang="en-US"/>
          </a:p>
        </p:txBody>
      </p:sp>
    </p:spTree>
    <p:extLst>
      <p:ext uri="{BB962C8B-B14F-4D97-AF65-F5344CB8AC3E}">
        <p14:creationId xmlns:p14="http://schemas.microsoft.com/office/powerpoint/2010/main" val="4195771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8B577-6CFE-449E-BDDC-87599BB6A7D3}" type="slidenum">
              <a:rPr lang="en-US" smtClean="0"/>
              <a:t>54</a:t>
            </a:fld>
            <a:endParaRPr lang="en-US"/>
          </a:p>
        </p:txBody>
      </p:sp>
    </p:spTree>
    <p:extLst>
      <p:ext uri="{BB962C8B-B14F-4D97-AF65-F5344CB8AC3E}">
        <p14:creationId xmlns:p14="http://schemas.microsoft.com/office/powerpoint/2010/main" val="904876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8B577-6CFE-449E-BDDC-87599BB6A7D3}" type="slidenum">
              <a:rPr lang="en-US" smtClean="0"/>
              <a:t>56</a:t>
            </a:fld>
            <a:endParaRPr lang="en-US"/>
          </a:p>
        </p:txBody>
      </p:sp>
    </p:spTree>
    <p:extLst>
      <p:ext uri="{BB962C8B-B14F-4D97-AF65-F5344CB8AC3E}">
        <p14:creationId xmlns:p14="http://schemas.microsoft.com/office/powerpoint/2010/main" val="4263165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8B577-6CFE-449E-BDDC-87599BB6A7D3}" type="slidenum">
              <a:rPr lang="en-US" smtClean="0"/>
              <a:t>23</a:t>
            </a:fld>
            <a:endParaRPr lang="en-US"/>
          </a:p>
        </p:txBody>
      </p:sp>
    </p:spTree>
    <p:extLst>
      <p:ext uri="{BB962C8B-B14F-4D97-AF65-F5344CB8AC3E}">
        <p14:creationId xmlns:p14="http://schemas.microsoft.com/office/powerpoint/2010/main" val="20370011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8B577-6CFE-449E-BDDC-87599BB6A7D3}" type="slidenum">
              <a:rPr lang="en-US" smtClean="0"/>
              <a:t>57</a:t>
            </a:fld>
            <a:endParaRPr lang="en-US"/>
          </a:p>
        </p:txBody>
      </p:sp>
    </p:spTree>
    <p:extLst>
      <p:ext uri="{BB962C8B-B14F-4D97-AF65-F5344CB8AC3E}">
        <p14:creationId xmlns:p14="http://schemas.microsoft.com/office/powerpoint/2010/main" val="3283798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a:r>
              <a:rPr lang="he-IL" b="1" dirty="0"/>
              <a:t>מלחמת גז בין רוסיה לאוקראינה מאיימת על האספקה לאירופה</a:t>
            </a:r>
          </a:p>
          <a:p>
            <a:pPr rtl="1"/>
            <a:r>
              <a:rPr lang="he-IL" dirty="0"/>
              <a:t>חברת הגז והנפט הרוסית </a:t>
            </a:r>
            <a:r>
              <a:rPr lang="he-IL" dirty="0" err="1"/>
              <a:t>גזפרום</a:t>
            </a:r>
            <a:r>
              <a:rPr lang="he-IL" dirty="0"/>
              <a:t> הודיעה כי תפסיק את הזרמת הגז לאוקראינה מאחר וההסכם בין הצדדים הסתיים. צינורות הגז למדינות רבות באירופה עוברים דרך שטחה של אוקראינה והיא מאיימת להפסיק זאת</a:t>
            </a:r>
          </a:p>
          <a:p>
            <a:r>
              <a:rPr lang="he-IL" dirty="0"/>
              <a:t>אולגה ויניאר17:0731.12.08</a:t>
            </a:r>
          </a:p>
          <a:p>
            <a:r>
              <a:rPr lang="he-IL" b="1" dirty="0" err="1">
                <a:hlinkClick r:id="rId3"/>
              </a:rPr>
              <a:t>תגיות:</a:t>
            </a:r>
            <a:r>
              <a:rPr lang="he-IL" u="sng" dirty="0" err="1">
                <a:hlinkClick r:id="rId4" tooltip="אוקראינה"/>
              </a:rPr>
              <a:t>אוקראינה</a:t>
            </a:r>
            <a:endParaRPr lang="he-IL" dirty="0"/>
          </a:p>
          <a:p>
            <a:r>
              <a:rPr lang="he-IL" u="sng" dirty="0">
                <a:hlinkClick r:id="rId5" tooltip="רוסיה"/>
              </a:rPr>
              <a:t>רוסיה</a:t>
            </a:r>
            <a:endParaRPr lang="he-IL" dirty="0"/>
          </a:p>
          <a:p>
            <a:r>
              <a:rPr lang="he-IL" u="sng" dirty="0">
                <a:hlinkClick r:id="rId6" tooltip="גז"/>
              </a:rPr>
              <a:t>גז</a:t>
            </a:r>
            <a:endParaRPr lang="he-IL" dirty="0"/>
          </a:p>
          <a:p>
            <a:r>
              <a:rPr lang="he-IL" dirty="0"/>
              <a:t>הנהלת </a:t>
            </a:r>
            <a:r>
              <a:rPr lang="he-IL" dirty="0" err="1"/>
              <a:t>גזפרום</a:t>
            </a:r>
            <a:r>
              <a:rPr lang="he-IL" dirty="0"/>
              <a:t>, חברת הגז והנפט הגדולה ביותר ברוסיה, הודיעה לממשלת אוקראינה כי מחר (ה') בשעה 10:00 בבוקר תפסיק את הזרמת הגז למדינה מאחר וחוזה ההתקשרות בין הצדדים תם הלילה וטרם נחתם הסכם חדש. סגן יו"ר מונופול הגז הממשלתי, אלכסנדר </a:t>
            </a:r>
            <a:r>
              <a:rPr lang="he-IL" dirty="0" err="1"/>
              <a:t>מדבדב</a:t>
            </a:r>
            <a:r>
              <a:rPr lang="he-IL" dirty="0"/>
              <a:t>, הדגיש כי אם לא ייחתם הסכם חדש עוד הלילה,</a:t>
            </a:r>
          </a:p>
          <a:p>
            <a:r>
              <a:rPr lang="he-IL" dirty="0"/>
              <a:t>לא תחול חובה משפטית להמשיך ולהזרים גז למדינה.</a:t>
            </a:r>
          </a:p>
          <a:p>
            <a:r>
              <a:rPr lang="he-IL" dirty="0"/>
              <a:t> </a:t>
            </a:r>
          </a:p>
          <a:p>
            <a:r>
              <a:rPr lang="he-IL" dirty="0"/>
              <a:t>האוקראינים הודיעו בתגובה כי יעצרו את אספקת הגז הרוסי לאירופה, שכן צינורות ההובלה עוברים דרך שטחה ובהיעדר הסכם עם הצד הרוסי, היא אינה חייבת לאפשר לה להשתמש בצינור. הרוסים כינו את המהלך "סחטנות אוקראינית", שכן לדבריהם העבירו לאוקראינה מקדמה עבור השימוש בצינור. הם גם מיהרו להזהיר את צ'כיה, שקבלה לידיה את הנשיאות באיחוד האירופי, כי בשל הסכסוך </a:t>
            </a:r>
            <a:r>
              <a:rPr lang="he-IL" dirty="0" err="1"/>
              <a:t>עשוייה</a:t>
            </a:r>
            <a:r>
              <a:rPr lang="he-IL" dirty="0"/>
              <a:t> כל היבשת  להישאר ללא אספקת גז וקראו לנקוט בסנקציות כנגד אוקראינה.</a:t>
            </a:r>
          </a:p>
          <a:p>
            <a:r>
              <a:rPr lang="he-IL" dirty="0"/>
              <a:t> </a:t>
            </a:r>
          </a:p>
          <a:p>
            <a:r>
              <a:rPr lang="he-IL" dirty="0"/>
              <a:t>בין הלקוחות שעלולים להיפגע נמצאות המדינות איטליה, אוסטריה, פולין, הונגריה, קרואטיה, </a:t>
            </a:r>
            <a:r>
              <a:rPr lang="he-IL" dirty="0" err="1"/>
              <a:t>סולובקיה</a:t>
            </a:r>
            <a:r>
              <a:rPr lang="he-IL" dirty="0"/>
              <a:t> ורומניה, כאשר החלק הארי של הגז שהן צורכות מגיע מרוסיה. מלחמות הגז הללו ערב תחילתה של שנה אזרחית חדשה הפכו לשגרה בין רוסיה לאוקראינה, והן חוזרות על עצמן זו השנה הרביעית. לרוב הן נסבות סביב מחירי הגז אותו רוסיה מייקרת ללא הרף אך השנה סיבת המחלוקת היא שונה. רוסיה דורשת משכנתה להחזיר לה חוב בסך 2.4 מיליארד דולר ואילו אוקראינה טוענת שהחוב אינו עולה על יותר מ-1.5 מיליארד דולר.</a:t>
            </a:r>
          </a:p>
          <a:p>
            <a:r>
              <a:rPr lang="he-IL" dirty="0"/>
              <a:t> </a:t>
            </a:r>
          </a:p>
          <a:p>
            <a:r>
              <a:rPr lang="he-IL" dirty="0"/>
              <a:t>אנליסטים מעריכים כי הסיבה </a:t>
            </a:r>
            <a:r>
              <a:rPr lang="he-IL" dirty="0" err="1"/>
              <a:t>האמיתית</a:t>
            </a:r>
            <a:r>
              <a:rPr lang="he-IL" dirty="0"/>
              <a:t> למחלוקת בין הצדדים היא סיוע בהיקף 16 מיליארד דולר שאוקראינה קיבלה מקרן המטבע הבינלאומית. רוסיה, המעוניינת לקבל לפחות חלק מסיוע החירום, תעשה כל שביכולתה על מנת לשים עליו את ידה. לדברי אותם אנליסטים, מציאת חובות ישנים ומפוקפקים, כמו גם העלאת מחירי הגז, הן הדרכים בהן משתמשת רוסיה על מנת לנכס לעצמה חלק מהכסף.</a:t>
            </a:r>
          </a:p>
          <a:p>
            <a:r>
              <a:rPr lang="he-IL" dirty="0"/>
              <a:t> </a:t>
            </a:r>
          </a:p>
          <a:p>
            <a:r>
              <a:rPr lang="he-IL" dirty="0"/>
              <a:t>כיום רוכשת אוקראינה גז במחיר מוזל של 179.5 דולר לאלף מ"ק. רוסיה הסכימה להקפיא את המחיר המוזל עד שנת 2011, בתנאי שאוקראינה תחסל את כל חובותיה </a:t>
            </a:r>
            <a:r>
              <a:rPr lang="he-IL" dirty="0" err="1"/>
              <a:t>לגזפרום</a:t>
            </a:r>
            <a:r>
              <a:rPr lang="he-IL" dirty="0"/>
              <a:t>. במידה והחובות לא יוחזרו, תספק רוסיה לשכנתה גז במחירי השוק, כבר ב-2009. פירוש הדבר שמחיר הגז עלול להרקיע ל-400 דולר לאלף מ"ק.</a:t>
            </a:r>
          </a:p>
          <a:p>
            <a:endParaRPr lang="en-US" dirty="0"/>
          </a:p>
        </p:txBody>
      </p:sp>
      <p:sp>
        <p:nvSpPr>
          <p:cNvPr id="4" name="Slide Number Placeholder 3"/>
          <p:cNvSpPr>
            <a:spLocks noGrp="1"/>
          </p:cNvSpPr>
          <p:nvPr>
            <p:ph type="sldNum" sz="quarter" idx="10"/>
          </p:nvPr>
        </p:nvSpPr>
        <p:spPr/>
        <p:txBody>
          <a:bodyPr/>
          <a:lstStyle/>
          <a:p>
            <a:fld id="{DDA8B577-6CFE-449E-BDDC-87599BB6A7D3}" type="slidenum">
              <a:rPr lang="en-US" smtClean="0"/>
              <a:t>58</a:t>
            </a:fld>
            <a:endParaRPr lang="en-US"/>
          </a:p>
        </p:txBody>
      </p:sp>
    </p:spTree>
    <p:extLst>
      <p:ext uri="{BB962C8B-B14F-4D97-AF65-F5344CB8AC3E}">
        <p14:creationId xmlns:p14="http://schemas.microsoft.com/office/powerpoint/2010/main" val="28928847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8B577-6CFE-449E-BDDC-87599BB6A7D3}" type="slidenum">
              <a:rPr lang="en-US" smtClean="0"/>
              <a:t>60</a:t>
            </a:fld>
            <a:endParaRPr lang="en-US"/>
          </a:p>
        </p:txBody>
      </p:sp>
    </p:spTree>
    <p:extLst>
      <p:ext uri="{BB962C8B-B14F-4D97-AF65-F5344CB8AC3E}">
        <p14:creationId xmlns:p14="http://schemas.microsoft.com/office/powerpoint/2010/main" val="8129332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2D2082B2-74F4-4A01-89B1-800A2A7DBB07}" type="slidenum">
              <a:rPr lang="he-IL" smtClean="0">
                <a:solidFill>
                  <a:prstClr val="black"/>
                </a:solidFill>
              </a:rPr>
              <a:pPr/>
              <a:t>64</a:t>
            </a:fld>
            <a:endParaRPr lang="he-IL">
              <a:solidFill>
                <a:prstClr val="black"/>
              </a:solidFill>
            </a:endParaRPr>
          </a:p>
        </p:txBody>
      </p:sp>
    </p:spTree>
    <p:extLst>
      <p:ext uri="{BB962C8B-B14F-4D97-AF65-F5344CB8AC3E}">
        <p14:creationId xmlns:p14="http://schemas.microsoft.com/office/powerpoint/2010/main" val="2577509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94988CDC-0867-4597-9409-08478CADC3D2}" type="slidenum">
              <a:rPr lang="he-IL" smtClean="0">
                <a:solidFill>
                  <a:prstClr val="black"/>
                </a:solidFill>
              </a:rPr>
              <a:pPr/>
              <a:t>65</a:t>
            </a:fld>
            <a:endParaRPr lang="he-IL">
              <a:solidFill>
                <a:prstClr val="black"/>
              </a:solidFill>
            </a:endParaRPr>
          </a:p>
        </p:txBody>
      </p:sp>
    </p:spTree>
    <p:extLst>
      <p:ext uri="{BB962C8B-B14F-4D97-AF65-F5344CB8AC3E}">
        <p14:creationId xmlns:p14="http://schemas.microsoft.com/office/powerpoint/2010/main" val="1774667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B3FE42A-FF7D-462A-9282-43F3A308B182}"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66</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234370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defTabSz="877522">
              <a:defRPr/>
            </a:pPr>
            <a:endParaRPr lang="he-IL" dirty="0">
              <a:solidFill>
                <a:srgbClr val="FF0000"/>
              </a:solidFill>
            </a:endParaRPr>
          </a:p>
        </p:txBody>
      </p:sp>
    </p:spTree>
    <p:extLst>
      <p:ext uri="{BB962C8B-B14F-4D97-AF65-F5344CB8AC3E}">
        <p14:creationId xmlns:p14="http://schemas.microsoft.com/office/powerpoint/2010/main" val="818231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defTabSz="877522">
              <a:defRPr/>
            </a:pPr>
            <a:endParaRPr lang="he-IL" dirty="0">
              <a:solidFill>
                <a:srgbClr val="FF0000"/>
              </a:solidFill>
            </a:endParaRPr>
          </a:p>
        </p:txBody>
      </p:sp>
    </p:spTree>
    <p:extLst>
      <p:ext uri="{BB962C8B-B14F-4D97-AF65-F5344CB8AC3E}">
        <p14:creationId xmlns:p14="http://schemas.microsoft.com/office/powerpoint/2010/main" val="42590621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נטל המס הישיר</a:t>
            </a:r>
            <a:r>
              <a:rPr lang="he-IL" baseline="0" dirty="0"/>
              <a:t> בישראל ירד באופן משמעותי החל בשנת 2003 ונותר נמוך במטרה לשמור על התמריצים בשוק העבודה.</a:t>
            </a:r>
          </a:p>
          <a:p>
            <a:r>
              <a:rPr lang="he-IL" baseline="0" dirty="0"/>
              <a:t>נטל המס העקיף יחסית גבוה בהשוואה בינלאומית</a:t>
            </a:r>
          </a:p>
          <a:p>
            <a:r>
              <a:rPr lang="he-IL" baseline="0" dirty="0"/>
              <a:t>הרכב המיסוי הזה משמר את התמריצים בשוק העבודה שעודדו את הגידול בשיעור ההשתתפות והתעסוקה בכל קבוצות האוכלוסייה וברחבי הארץ</a:t>
            </a:r>
          </a:p>
        </p:txBody>
      </p:sp>
      <p:sp>
        <p:nvSpPr>
          <p:cNvPr id="4" name="מציין מיקום של מספר שקופית 3"/>
          <p:cNvSpPr>
            <a:spLocks noGrp="1"/>
          </p:cNvSpPr>
          <p:nvPr>
            <p:ph type="sldNum" sz="quarter" idx="10"/>
          </p:nvPr>
        </p:nvSpPr>
        <p:spPr/>
        <p:txBody>
          <a:bodyPr/>
          <a:lstStyle/>
          <a:p>
            <a:fld id="{23DDD661-7E98-4775-ADE6-E98510A5CA4F}" type="slidenum">
              <a:rPr lang="he-IL" smtClean="0"/>
              <a:t>69</a:t>
            </a:fld>
            <a:endParaRPr lang="he-IL"/>
          </a:p>
        </p:txBody>
      </p:sp>
    </p:spTree>
    <p:extLst>
      <p:ext uri="{BB962C8B-B14F-4D97-AF65-F5344CB8AC3E}">
        <p14:creationId xmlns:p14="http://schemas.microsoft.com/office/powerpoint/2010/main" val="35696000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B3FE42A-FF7D-462A-9282-43F3A308B182}"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72</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05959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r>
              <a:rPr lang="en-US" sz="1200" kern="1200" dirty="0">
                <a:solidFill>
                  <a:schemeClr val="tx1"/>
                </a:solidFill>
                <a:latin typeface="+mn-lt"/>
                <a:ea typeface="+mn-ea"/>
                <a:cs typeface="+mn-cs"/>
              </a:rPr>
              <a:t>Water is a strategic asset in Israel and we consider the effluents to be a water resource in every sense of the word.</a:t>
            </a:r>
          </a:p>
          <a:p>
            <a:pPr algn="l" rtl="0"/>
            <a:r>
              <a:rPr lang="en-US" sz="1200" kern="1200" dirty="0">
                <a:solidFill>
                  <a:schemeClr val="tx1"/>
                </a:solidFill>
                <a:latin typeface="+mn-lt"/>
                <a:ea typeface="+mn-ea"/>
                <a:cs typeface="+mn-cs"/>
              </a:rPr>
              <a:t>The State of Israel reuses 85% of the treated effluents –the highest rate in the world.</a:t>
            </a:r>
          </a:p>
          <a:p>
            <a:pPr algn="l" rtl="0"/>
            <a:r>
              <a:rPr lang="he-IL" sz="120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algn="l" rtl="0"/>
            <a:r>
              <a:rPr lang="en-US" sz="1200" kern="1200" dirty="0">
                <a:solidFill>
                  <a:schemeClr val="tx1"/>
                </a:solidFill>
                <a:latin typeface="+mn-lt"/>
                <a:ea typeface="+mn-ea"/>
                <a:cs typeface="+mn-cs"/>
              </a:rPr>
              <a:t>Mekorot is directly responsible for the reuse of more than 60% of the treated effluents in Israel.</a:t>
            </a:r>
          </a:p>
          <a:p>
            <a:pPr algn="l" rtl="0"/>
            <a:r>
              <a:rPr lang="en-US" sz="1200" kern="1200" dirty="0">
                <a:solidFill>
                  <a:schemeClr val="tx1"/>
                </a:solidFill>
                <a:latin typeface="+mn-lt"/>
                <a:ea typeface="+mn-ea"/>
                <a:cs typeface="+mn-cs"/>
              </a:rPr>
              <a:t>Our strategic goal for the next decade is to increase the reuse to 90%.</a:t>
            </a:r>
          </a:p>
          <a:p>
            <a:pPr algn="l" rtl="0"/>
            <a:r>
              <a:rPr lang="en-US" sz="1200" kern="1200" dirty="0">
                <a:solidFill>
                  <a:schemeClr val="tx1"/>
                </a:solidFill>
                <a:latin typeface="+mn-lt"/>
                <a:ea typeface="+mn-ea"/>
                <a:cs typeface="+mn-cs"/>
              </a:rPr>
              <a:t> </a:t>
            </a:r>
          </a:p>
          <a:p>
            <a:pPr algn="l" rtl="0"/>
            <a:r>
              <a:rPr lang="en-US" sz="1200" kern="1200" dirty="0">
                <a:solidFill>
                  <a:schemeClr val="tx1"/>
                </a:solidFill>
                <a:latin typeface="+mn-lt"/>
                <a:ea typeface="+mn-ea"/>
                <a:cs typeface="+mn-cs"/>
              </a:rPr>
              <a:t>In order to achieve this goal, Mekorot invests significant resources in the development of new cutting-edge technologies, </a:t>
            </a:r>
          </a:p>
          <a:p>
            <a:pPr algn="l" rtl="0"/>
            <a:r>
              <a:rPr lang="en-US" sz="1200" kern="1200" dirty="0">
                <a:solidFill>
                  <a:schemeClr val="tx1"/>
                </a:solidFill>
                <a:latin typeface="+mn-lt"/>
                <a:ea typeface="+mn-ea"/>
                <a:cs typeface="+mn-cs"/>
              </a:rPr>
              <a:t>both in order to increase output and to improve the quality of the effluent and reduce costs. </a:t>
            </a:r>
          </a:p>
          <a:p>
            <a:pPr algn="l" rtl="0"/>
            <a:r>
              <a:rPr lang="en-US" sz="1200" kern="1200" dirty="0">
                <a:solidFill>
                  <a:schemeClr val="tx1"/>
                </a:solidFill>
                <a:latin typeface="+mn-lt"/>
                <a:ea typeface="+mn-ea"/>
                <a:cs typeface="+mn-cs"/>
              </a:rPr>
              <a:t> </a:t>
            </a:r>
          </a:p>
          <a:p>
            <a:pPr algn="l" rtl="0"/>
            <a:r>
              <a:rPr lang="en-US" sz="1200" kern="1200" dirty="0">
                <a:solidFill>
                  <a:schemeClr val="tx1"/>
                </a:solidFill>
                <a:latin typeface="+mn-lt"/>
                <a:ea typeface="+mn-ea"/>
                <a:cs typeface="+mn-cs"/>
              </a:rPr>
              <a:t>The high quality effluent that is used for irrigating agricultural crops enables freshwater, previously supplied for agricultural purposes, </a:t>
            </a:r>
          </a:p>
          <a:p>
            <a:pPr algn="l" rtl="0"/>
            <a:r>
              <a:rPr lang="en-US" sz="1200" kern="1200" dirty="0">
                <a:solidFill>
                  <a:schemeClr val="tx1"/>
                </a:solidFill>
                <a:latin typeface="+mn-lt"/>
                <a:ea typeface="+mn-ea"/>
                <a:cs typeface="+mn-cs"/>
              </a:rPr>
              <a:t>to be redirected to the domestic sector. This important activity thus contributes to the enhancement of Israel’s water industry. </a:t>
            </a:r>
          </a:p>
        </p:txBody>
      </p:sp>
      <p:sp>
        <p:nvSpPr>
          <p:cNvPr id="4" name="מציין מיקום של כותרת עליונה 3"/>
          <p:cNvSpPr>
            <a:spLocks noGrp="1"/>
          </p:cNvSpPr>
          <p:nvPr>
            <p:ph type="hdr" sz="quarter" idx="10"/>
          </p:nvPr>
        </p:nvSpPr>
        <p:spPr/>
        <p:txBody>
          <a:bodyPr/>
          <a:lstStyle/>
          <a:p>
            <a:endParaRPr lang="he-IL"/>
          </a:p>
        </p:txBody>
      </p:sp>
      <p:sp>
        <p:nvSpPr>
          <p:cNvPr id="5" name="מציין מיקום של מספר שקופית 4"/>
          <p:cNvSpPr>
            <a:spLocks noGrp="1"/>
          </p:cNvSpPr>
          <p:nvPr>
            <p:ph type="sldNum" sz="quarter" idx="11"/>
          </p:nvPr>
        </p:nvSpPr>
        <p:spPr/>
        <p:txBody>
          <a:bodyPr/>
          <a:lstStyle/>
          <a:p>
            <a:fld id="{1575F9A0-6977-4C5A-B4FB-39C1BFB89DD4}" type="slidenum">
              <a:rPr lang="he-IL" smtClean="0"/>
              <a:pPr/>
              <a:t>24</a:t>
            </a:fld>
            <a:endParaRPr lang="he-IL"/>
          </a:p>
        </p:txBody>
      </p:sp>
    </p:spTree>
    <p:extLst>
      <p:ext uri="{BB962C8B-B14F-4D97-AF65-F5344CB8AC3E}">
        <p14:creationId xmlns:p14="http://schemas.microsoft.com/office/powerpoint/2010/main" val="229249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1</a:t>
            </a:r>
            <a:r>
              <a:rPr lang="en-US" dirty="0"/>
              <a:t> </a:t>
            </a:r>
            <a:r>
              <a:rPr lang="he-IL" dirty="0"/>
              <a:t>. בואו נניח את</a:t>
            </a:r>
            <a:r>
              <a:rPr lang="he-IL" baseline="0" dirty="0"/>
              <a:t> השכונה בה אנו גרים לרגע בצד. לגבי תשלומי הריבית – אם נשכיל היום לשמור על גרעון נמוך אז נפנה לעצמנו מקור עתידי בשנים הבאות.</a:t>
            </a:r>
          </a:p>
          <a:p>
            <a:r>
              <a:rPr lang="he-IL" baseline="0" dirty="0"/>
              <a:t>2. לגבי תקציב הביטחון – נדבר בקצרה בהמשך.</a:t>
            </a:r>
            <a:endParaRPr lang="he-IL" dirty="0"/>
          </a:p>
        </p:txBody>
      </p:sp>
      <p:sp>
        <p:nvSpPr>
          <p:cNvPr id="4" name="מציין מיקום של מספר שקופית 3"/>
          <p:cNvSpPr>
            <a:spLocks noGrp="1"/>
          </p:cNvSpPr>
          <p:nvPr>
            <p:ph type="sldNum" sz="quarter" idx="10"/>
          </p:nvPr>
        </p:nvSpPr>
        <p:spPr/>
        <p:txBody>
          <a:bodyPr/>
          <a:lstStyle/>
          <a:p>
            <a:fld id="{94988CDC-0867-4597-9409-08478CADC3D2}" type="slidenum">
              <a:rPr lang="he-IL" smtClean="0">
                <a:solidFill>
                  <a:prstClr val="black"/>
                </a:solidFill>
              </a:rPr>
              <a:pPr/>
              <a:t>73</a:t>
            </a:fld>
            <a:endParaRPr lang="he-IL">
              <a:solidFill>
                <a:prstClr val="black"/>
              </a:solidFill>
            </a:endParaRPr>
          </a:p>
        </p:txBody>
      </p:sp>
    </p:spTree>
    <p:extLst>
      <p:ext uri="{BB962C8B-B14F-4D97-AF65-F5344CB8AC3E}">
        <p14:creationId xmlns:p14="http://schemas.microsoft.com/office/powerpoint/2010/main" val="25961491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defTabSz="877522">
              <a:defRPr/>
            </a:pPr>
            <a:endParaRPr lang="he-IL" dirty="0">
              <a:solidFill>
                <a:srgbClr val="FF0000"/>
              </a:solidFill>
            </a:endParaRPr>
          </a:p>
        </p:txBody>
      </p:sp>
    </p:spTree>
    <p:extLst>
      <p:ext uri="{BB962C8B-B14F-4D97-AF65-F5344CB8AC3E}">
        <p14:creationId xmlns:p14="http://schemas.microsoft.com/office/powerpoint/2010/main" val="31195323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defTabSz="877522">
              <a:defRPr/>
            </a:pPr>
            <a:endParaRPr lang="he-IL" dirty="0">
              <a:solidFill>
                <a:srgbClr val="FF0000"/>
              </a:solidFill>
            </a:endParaRPr>
          </a:p>
        </p:txBody>
      </p:sp>
    </p:spTree>
    <p:extLst>
      <p:ext uri="{BB962C8B-B14F-4D97-AF65-F5344CB8AC3E}">
        <p14:creationId xmlns:p14="http://schemas.microsoft.com/office/powerpoint/2010/main" val="5736948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defTabSz="877522">
              <a:defRPr/>
            </a:pPr>
            <a:endParaRPr lang="he-IL" dirty="0">
              <a:solidFill>
                <a:srgbClr val="FF0000"/>
              </a:solidFill>
            </a:endParaRPr>
          </a:p>
        </p:txBody>
      </p:sp>
    </p:spTree>
    <p:extLst>
      <p:ext uri="{BB962C8B-B14F-4D97-AF65-F5344CB8AC3E}">
        <p14:creationId xmlns:p14="http://schemas.microsoft.com/office/powerpoint/2010/main" val="19300531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defTabSz="877522">
              <a:defRPr/>
            </a:pPr>
            <a:endParaRPr lang="he-IL" dirty="0">
              <a:solidFill>
                <a:srgbClr val="FF0000"/>
              </a:solidFill>
            </a:endParaRPr>
          </a:p>
        </p:txBody>
      </p:sp>
    </p:spTree>
    <p:extLst>
      <p:ext uri="{BB962C8B-B14F-4D97-AF65-F5344CB8AC3E}">
        <p14:creationId xmlns:p14="http://schemas.microsoft.com/office/powerpoint/2010/main" val="15653620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החל משנת 2003 חלה ירידה בהוצאה הציבורית. משנת 2011 ההוצאה הציבורית יציבה על כ-40% תוצר</a:t>
            </a:r>
          </a:p>
          <a:p>
            <a:r>
              <a:rPr lang="he-IL" dirty="0"/>
              <a:t>רוב</a:t>
            </a:r>
            <a:r>
              <a:rPr lang="he-IL" baseline="0" dirty="0"/>
              <a:t> הירידה נובעת מהפחתה משמעותית בהחזרי החוב ומשחיקה של ההוצאה הביטחונית כאחוז מהתוצר.</a:t>
            </a:r>
          </a:p>
          <a:p>
            <a:r>
              <a:rPr lang="he-IL" baseline="0" dirty="0"/>
              <a:t>החל משנת 2011 הצלחנו  להגדיל השקעה בהוצאה האזרחית, וזאת תוך שמירה על היקף ההוצאה הציבורית בהיקף של כ- 40% תוצר.</a:t>
            </a:r>
          </a:p>
          <a:p>
            <a:r>
              <a:rPr lang="he-IL" baseline="0" dirty="0"/>
              <a:t>המשך גידול צפוי לאור המדיניות הממשלתית והחקיקה בשלוש השנים האחרונות כפי שנראה בהמשך.</a:t>
            </a:r>
          </a:p>
        </p:txBody>
      </p:sp>
      <p:sp>
        <p:nvSpPr>
          <p:cNvPr id="4" name="מציין מיקום של מספר שקופית 3"/>
          <p:cNvSpPr>
            <a:spLocks noGrp="1"/>
          </p:cNvSpPr>
          <p:nvPr>
            <p:ph type="sldNum" sz="quarter" idx="10"/>
          </p:nvPr>
        </p:nvSpPr>
        <p:spPr/>
        <p:txBody>
          <a:bodyPr/>
          <a:lstStyle/>
          <a:p>
            <a:fld id="{23DDD661-7E98-4775-ADE6-E98510A5CA4F}" type="slidenum">
              <a:rPr lang="he-IL" smtClean="0"/>
              <a:t>78</a:t>
            </a:fld>
            <a:endParaRPr lang="he-IL"/>
          </a:p>
        </p:txBody>
      </p:sp>
    </p:spTree>
    <p:extLst>
      <p:ext uri="{BB962C8B-B14F-4D97-AF65-F5344CB8AC3E}">
        <p14:creationId xmlns:p14="http://schemas.microsoft.com/office/powerpoint/2010/main" val="12361388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defTabSz="877522">
              <a:defRPr/>
            </a:pPr>
            <a:endParaRPr lang="he-IL" dirty="0">
              <a:solidFill>
                <a:srgbClr val="FF0000"/>
              </a:solidFill>
            </a:endParaRPr>
          </a:p>
        </p:txBody>
      </p:sp>
    </p:spTree>
    <p:extLst>
      <p:ext uri="{BB962C8B-B14F-4D97-AF65-F5344CB8AC3E}">
        <p14:creationId xmlns:p14="http://schemas.microsoft.com/office/powerpoint/2010/main" val="2131765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3DDD661-7E98-4775-ADE6-E98510A5CA4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80</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2154240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B3FE42A-FF7D-462A-9282-43F3A308B182}"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81</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749031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E3C132C-6B4E-4227-8A87-94F93FDE6919}"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85</a:t>
            </a:fld>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28338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r>
              <a:rPr lang="en-US" sz="1200" kern="1200" dirty="0">
                <a:solidFill>
                  <a:schemeClr val="tx1"/>
                </a:solidFill>
                <a:latin typeface="+mn-lt"/>
                <a:ea typeface="+mn-ea"/>
                <a:cs typeface="+mn-cs"/>
              </a:rPr>
              <a:t>The arid climate and lack of water requires us to locate and develop alternative water sources, Desalination is one of the main solutions to this problem.</a:t>
            </a:r>
          </a:p>
          <a:p>
            <a:pPr algn="l" rtl="0"/>
            <a:r>
              <a:rPr lang="en-US" sz="1200" kern="1200" dirty="0">
                <a:solidFill>
                  <a:schemeClr val="tx1"/>
                </a:solidFill>
                <a:latin typeface="+mn-lt"/>
                <a:ea typeface="+mn-ea"/>
                <a:cs typeface="+mn-cs"/>
              </a:rPr>
              <a:t> </a:t>
            </a:r>
          </a:p>
          <a:p>
            <a:pPr algn="l" rtl="0"/>
            <a:r>
              <a:rPr lang="en-US" sz="1200" kern="1200" dirty="0">
                <a:solidFill>
                  <a:schemeClr val="tx1"/>
                </a:solidFill>
                <a:latin typeface="+mn-lt"/>
                <a:ea typeface="+mn-ea"/>
                <a:cs typeface="+mn-cs"/>
              </a:rPr>
              <a:t>We have just completed the construction of the </a:t>
            </a:r>
            <a:r>
              <a:rPr lang="en-US" sz="1200" b="1" kern="1200" dirty="0">
                <a:solidFill>
                  <a:schemeClr val="tx1"/>
                </a:solidFill>
                <a:latin typeface="+mn-lt"/>
                <a:ea typeface="+mn-ea"/>
                <a:cs typeface="+mn-cs"/>
              </a:rPr>
              <a:t>Ashdod</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Seawater Desalination Plant</a:t>
            </a:r>
            <a:r>
              <a:rPr lang="en-US" sz="1200" kern="1200" dirty="0">
                <a:solidFill>
                  <a:schemeClr val="tx1"/>
                </a:solidFill>
                <a:latin typeface="+mn-lt"/>
                <a:ea typeface="+mn-ea"/>
                <a:cs typeface="+mn-cs"/>
              </a:rPr>
              <a:t>, for the supply of </a:t>
            </a:r>
            <a:r>
              <a:rPr lang="en-US" sz="1200" b="1" kern="1200" dirty="0">
                <a:solidFill>
                  <a:schemeClr val="tx1"/>
                </a:solidFill>
                <a:latin typeface="+mn-lt"/>
                <a:ea typeface="+mn-ea"/>
                <a:cs typeface="+mn-cs"/>
              </a:rPr>
              <a:t>100 million cubic meters of water per year</a:t>
            </a:r>
            <a:r>
              <a:rPr lang="en-US" sz="1200" kern="1200" dirty="0">
                <a:solidFill>
                  <a:schemeClr val="tx1"/>
                </a:solidFill>
                <a:latin typeface="+mn-lt"/>
                <a:ea typeface="+mn-ea"/>
                <a:cs typeface="+mn-cs"/>
              </a:rPr>
              <a:t>. The Ashdod plant is part of an entire New National Water System that includes 5 seawater desalination plants. </a:t>
            </a:r>
          </a:p>
          <a:p>
            <a:pPr algn="l" rtl="0"/>
            <a:r>
              <a:rPr lang="he-IL" sz="120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algn="l" rtl="0"/>
            <a:r>
              <a:rPr lang="en-US" sz="1200" kern="1200" dirty="0">
                <a:solidFill>
                  <a:schemeClr val="tx1"/>
                </a:solidFill>
                <a:latin typeface="+mn-lt"/>
                <a:ea typeface="+mn-ea"/>
                <a:cs typeface="+mn-cs"/>
              </a:rPr>
              <a:t>Mekorot is in the final construction stages of the </a:t>
            </a:r>
            <a:r>
              <a:rPr lang="en-US" sz="1200" b="1" kern="1200" dirty="0">
                <a:solidFill>
                  <a:schemeClr val="tx1"/>
                </a:solidFill>
                <a:latin typeface="+mn-lt"/>
                <a:ea typeface="+mn-ea"/>
                <a:cs typeface="+mn-cs"/>
              </a:rPr>
              <a:t>New National Water Carrier  - </a:t>
            </a:r>
            <a:r>
              <a:rPr lang="en-US" sz="1200" kern="1200" dirty="0">
                <a:solidFill>
                  <a:schemeClr val="tx1"/>
                </a:solidFill>
                <a:latin typeface="+mn-lt"/>
                <a:ea typeface="+mn-ea"/>
                <a:cs typeface="+mn-cs"/>
              </a:rPr>
              <a:t>a huge infrastructure system, one of the largest in the country,</a:t>
            </a:r>
          </a:p>
          <a:p>
            <a:pPr algn="l" rtl="0"/>
            <a:r>
              <a:rPr lang="en-US" sz="1200" kern="1200" dirty="0">
                <a:solidFill>
                  <a:schemeClr val="tx1"/>
                </a:solidFill>
                <a:latin typeface="+mn-lt"/>
                <a:ea typeface="+mn-ea"/>
                <a:cs typeface="+mn-cs"/>
              </a:rPr>
              <a:t>which changes the direction of water flow in Israel, no longer just from the north to the south – but also </a:t>
            </a:r>
            <a:r>
              <a:rPr lang="en-US" sz="1200" u="sng" kern="1200" dirty="0">
                <a:solidFill>
                  <a:schemeClr val="tx1"/>
                </a:solidFill>
                <a:latin typeface="+mn-lt"/>
                <a:ea typeface="+mn-ea"/>
                <a:cs typeface="+mn-cs"/>
              </a:rPr>
              <a:t>from the west in all directions</a:t>
            </a:r>
            <a:r>
              <a:rPr lang="en-US" sz="1200" kern="1200" dirty="0">
                <a:solidFill>
                  <a:schemeClr val="tx1"/>
                </a:solidFill>
                <a:latin typeface="+mn-lt"/>
                <a:ea typeface="+mn-ea"/>
                <a:cs typeface="+mn-cs"/>
              </a:rPr>
              <a:t>.</a:t>
            </a:r>
          </a:p>
          <a:p>
            <a:pPr algn="l" rtl="0"/>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algn="l" rtl="0"/>
            <a:r>
              <a:rPr lang="en-US" sz="1200" b="1" kern="1200" dirty="0">
                <a:solidFill>
                  <a:schemeClr val="tx1"/>
                </a:solidFill>
                <a:latin typeface="+mn-lt"/>
                <a:ea typeface="+mn-ea"/>
                <a:cs typeface="+mn-cs"/>
              </a:rPr>
              <a:t>This is no less than a breakthrough and a huge operational challenge.</a:t>
            </a:r>
            <a:endParaRPr lang="en-US" sz="1200" kern="1200" dirty="0">
              <a:solidFill>
                <a:schemeClr val="tx1"/>
              </a:solidFill>
              <a:latin typeface="+mn-lt"/>
              <a:ea typeface="+mn-ea"/>
              <a:cs typeface="+mn-cs"/>
            </a:endParaRPr>
          </a:p>
          <a:p>
            <a:pPr algn="l" rtl="0"/>
            <a:r>
              <a:rPr lang="en-US" sz="1200" kern="1200" dirty="0">
                <a:solidFill>
                  <a:schemeClr val="tx1"/>
                </a:solidFill>
                <a:latin typeface="+mn-lt"/>
                <a:ea typeface="+mn-ea"/>
                <a:cs typeface="+mn-cs"/>
              </a:rPr>
              <a:t>At the end of this revolutionary process, by 2016, </a:t>
            </a:r>
          </a:p>
          <a:p>
            <a:pPr algn="l" rtl="0"/>
            <a:r>
              <a:rPr lang="en-US" sz="1200" b="1" kern="1200" dirty="0">
                <a:solidFill>
                  <a:schemeClr val="tx1"/>
                </a:solidFill>
                <a:latin typeface="+mn-lt"/>
                <a:ea typeface="+mn-ea"/>
                <a:cs typeface="+mn-cs"/>
              </a:rPr>
              <a:t>75% of Israel’s drinking water will be desalinated water. </a:t>
            </a:r>
            <a:endParaRPr lang="en-US" sz="1200" kern="1200" dirty="0">
              <a:solidFill>
                <a:schemeClr val="tx1"/>
              </a:solidFill>
              <a:latin typeface="+mn-lt"/>
              <a:ea typeface="+mn-ea"/>
              <a:cs typeface="+mn-cs"/>
            </a:endParaRPr>
          </a:p>
          <a:p>
            <a:br>
              <a:rPr lang="en-US" sz="1200" b="1" kern="1200" dirty="0">
                <a:solidFill>
                  <a:schemeClr val="tx1"/>
                </a:solidFill>
                <a:latin typeface="+mn-lt"/>
                <a:ea typeface="+mn-ea"/>
                <a:cs typeface="+mn-cs"/>
              </a:rPr>
            </a:br>
            <a:endParaRPr lang="en-US" sz="1200" kern="1200" dirty="0">
              <a:solidFill>
                <a:schemeClr val="tx1"/>
              </a:solidFill>
              <a:latin typeface="+mn-lt"/>
              <a:ea typeface="+mn-ea"/>
              <a:cs typeface="+mn-cs"/>
            </a:endParaRPr>
          </a:p>
        </p:txBody>
      </p:sp>
      <p:sp>
        <p:nvSpPr>
          <p:cNvPr id="4" name="מציין מיקום של כותרת עליונה 3"/>
          <p:cNvSpPr>
            <a:spLocks noGrp="1"/>
          </p:cNvSpPr>
          <p:nvPr>
            <p:ph type="hdr" sz="quarter" idx="10"/>
          </p:nvPr>
        </p:nvSpPr>
        <p:spPr/>
        <p:txBody>
          <a:bodyPr/>
          <a:lstStyle/>
          <a:p>
            <a:endParaRPr lang="he-IL"/>
          </a:p>
        </p:txBody>
      </p:sp>
      <p:sp>
        <p:nvSpPr>
          <p:cNvPr id="5" name="מציין מיקום של מספר שקופית 4"/>
          <p:cNvSpPr>
            <a:spLocks noGrp="1"/>
          </p:cNvSpPr>
          <p:nvPr>
            <p:ph type="sldNum" sz="quarter" idx="11"/>
          </p:nvPr>
        </p:nvSpPr>
        <p:spPr/>
        <p:txBody>
          <a:bodyPr/>
          <a:lstStyle/>
          <a:p>
            <a:fld id="{1575F9A0-6977-4C5A-B4FB-39C1BFB89DD4}" type="slidenum">
              <a:rPr lang="he-IL" smtClean="0"/>
              <a:pPr/>
              <a:t>25</a:t>
            </a:fld>
            <a:endParaRPr lang="he-IL"/>
          </a:p>
        </p:txBody>
      </p:sp>
    </p:spTree>
    <p:extLst>
      <p:ext uri="{BB962C8B-B14F-4D97-AF65-F5344CB8AC3E}">
        <p14:creationId xmlns:p14="http://schemas.microsoft.com/office/powerpoint/2010/main" val="30513047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B3FE42A-FF7D-462A-9282-43F3A308B182}"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88</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695169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422275" y="1241425"/>
            <a:ext cx="5953125" cy="3349625"/>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FE82CBC-58E7-410C-B4B4-B1ECC381FBEE}" type="slidenum">
              <a:rPr kumimoji="0" lang="he-IL" sz="1200" b="0" i="0" u="none" strike="noStrike" kern="1200" cap="none" spc="0" normalizeH="0" baseline="0" noProof="0" smtClean="0">
                <a:ln>
                  <a:noFill/>
                </a:ln>
                <a:solidFill>
                  <a:prstClr val="black"/>
                </a:solidFill>
                <a:effectLst/>
                <a:uLnTx/>
                <a:uFillTx/>
                <a:latin typeface="Calibri"/>
                <a:ea typeface="+mn-ea"/>
                <a:cs typeface="David" panose="020E0502060401010101" pitchFamily="34" charset="-79"/>
              </a:rPr>
              <a:pPr marL="0" marR="0" lvl="0" indent="0" algn="l" defTabSz="914400" rtl="1" eaLnBrk="1" fontAlgn="auto" latinLnBrk="0" hangingPunct="1">
                <a:lnSpc>
                  <a:spcPct val="100000"/>
                </a:lnSpc>
                <a:spcBef>
                  <a:spcPts val="0"/>
                </a:spcBef>
                <a:spcAft>
                  <a:spcPts val="0"/>
                </a:spcAft>
                <a:buClrTx/>
                <a:buSzTx/>
                <a:buFontTx/>
                <a:buNone/>
                <a:tabLst/>
                <a:defRPr/>
              </a:pPr>
              <a:t>89</a:t>
            </a:fld>
            <a:endParaRPr kumimoji="0" lang="he-IL" sz="1200" b="0" i="0" u="none" strike="noStrike" kern="1200" cap="none" spc="0" normalizeH="0" baseline="0" noProof="0" dirty="0">
              <a:ln>
                <a:noFill/>
              </a:ln>
              <a:solidFill>
                <a:prstClr val="black"/>
              </a:solidFill>
              <a:effectLst/>
              <a:uLnTx/>
              <a:uFillTx/>
              <a:latin typeface="Calibri"/>
              <a:ea typeface="+mn-ea"/>
              <a:cs typeface="David" panose="020E0502060401010101" pitchFamily="34" charset="-79"/>
            </a:endParaRPr>
          </a:p>
        </p:txBody>
      </p:sp>
    </p:spTree>
    <p:extLst>
      <p:ext uri="{BB962C8B-B14F-4D97-AF65-F5344CB8AC3E}">
        <p14:creationId xmlns:p14="http://schemas.microsoft.com/office/powerpoint/2010/main" val="29492984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CD778E4E-2B08-4775-A685-37BDBE7B5BDD}" type="slidenum">
              <a:rPr lang="he-IL" smtClean="0"/>
              <a:t>90</a:t>
            </a:fld>
            <a:endParaRPr lang="he-IL"/>
          </a:p>
        </p:txBody>
      </p:sp>
    </p:spTree>
    <p:extLst>
      <p:ext uri="{BB962C8B-B14F-4D97-AF65-F5344CB8AC3E}">
        <p14:creationId xmlns:p14="http://schemas.microsoft.com/office/powerpoint/2010/main" val="9603729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A428E647-6B72-4E8B-B1F4-D5D8F4A89E08}" type="slidenum">
              <a:rPr lang="he-IL" smtClean="0"/>
              <a:t>92</a:t>
            </a:fld>
            <a:endParaRPr lang="he-IL"/>
          </a:p>
        </p:txBody>
      </p:sp>
    </p:spTree>
    <p:extLst>
      <p:ext uri="{BB962C8B-B14F-4D97-AF65-F5344CB8AC3E}">
        <p14:creationId xmlns:p14="http://schemas.microsoft.com/office/powerpoint/2010/main" val="26931447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15353348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Tree>
    <p:extLst>
      <p:ext uri="{BB962C8B-B14F-4D97-AF65-F5344CB8AC3E}">
        <p14:creationId xmlns:p14="http://schemas.microsoft.com/office/powerpoint/2010/main" val="1099118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D778E4E-2B08-4775-A685-37BDBE7B5BDD}"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95</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664628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8B577-6CFE-449E-BDDC-87599BB6A7D3}" type="slidenum">
              <a:rPr lang="en-US" smtClean="0"/>
              <a:t>109</a:t>
            </a:fld>
            <a:endParaRPr lang="en-US"/>
          </a:p>
        </p:txBody>
      </p:sp>
    </p:spTree>
    <p:extLst>
      <p:ext uri="{BB962C8B-B14F-4D97-AF65-F5344CB8AC3E}">
        <p14:creationId xmlns:p14="http://schemas.microsoft.com/office/powerpoint/2010/main" val="2542725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1143000"/>
            <a:ext cx="5486400" cy="3086100"/>
          </a:xfrm>
          <a:ln/>
        </p:spPr>
      </p:sp>
      <p:sp>
        <p:nvSpPr>
          <p:cNvPr id="34819" name="Notes Placeholder 2"/>
          <p:cNvSpPr>
            <a:spLocks noGrp="1"/>
          </p:cNvSpPr>
          <p:nvPr>
            <p:ph type="body" idx="1"/>
          </p:nvPr>
        </p:nvSpPr>
        <p:spPr>
          <a:noFill/>
          <a:ln/>
        </p:spPr>
        <p:txBody>
          <a:bodyPr/>
          <a:lstStyle/>
          <a:p>
            <a:endParaRPr lang="en-US" dirty="0"/>
          </a:p>
        </p:txBody>
      </p:sp>
      <p:sp>
        <p:nvSpPr>
          <p:cNvPr id="34820" name="Slide Number Placeholder 3"/>
          <p:cNvSpPr>
            <a:spLocks noGrp="1"/>
          </p:cNvSpPr>
          <p:nvPr>
            <p:ph type="sldNum" sz="quarter" idx="5"/>
          </p:nvPr>
        </p:nvSpPr>
        <p:spPr>
          <a:noFill/>
        </p:spPr>
        <p:txBody>
          <a:bodyPr/>
          <a:lstStyle/>
          <a:p>
            <a:fld id="{F3E70725-59CD-45B7-BB93-90852467D647}"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805558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8B577-6CFE-449E-BDDC-87599BB6A7D3}" type="slidenum">
              <a:rPr lang="en-US" smtClean="0"/>
              <a:t>27</a:t>
            </a:fld>
            <a:endParaRPr lang="en-US"/>
          </a:p>
        </p:txBody>
      </p:sp>
    </p:spTree>
    <p:extLst>
      <p:ext uri="{BB962C8B-B14F-4D97-AF65-F5344CB8AC3E}">
        <p14:creationId xmlns:p14="http://schemas.microsoft.com/office/powerpoint/2010/main" val="2333863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DCEA19B-A3AC-4840-A138-4B0CD37AB36A}" type="slidenum">
              <a:rPr kumimoji="0" lang="he-IL" sz="1200" b="0" i="0" u="none" strike="noStrike" kern="1200" cap="none" spc="0" normalizeH="0" baseline="0" noProof="0" smtClean="0">
                <a:ln>
                  <a:noFill/>
                </a:ln>
                <a:solidFill>
                  <a:prstClr val="black"/>
                </a:solidFill>
                <a:effectLst/>
                <a:uLnTx/>
                <a:uFillTx/>
                <a:latin typeface=" david"/>
                <a:ea typeface="+mn-ea"/>
                <a:cs typeface="David" panose="020E0502060401010101" pitchFamily="34" charset="-79"/>
              </a:rPr>
              <a:pPr marL="0" marR="0" lvl="0" indent="0" algn="l" defTabSz="914400" rtl="1"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 david"/>
              <a:ea typeface="+mn-ea"/>
              <a:cs typeface="David" panose="020E0502060401010101" pitchFamily="34" charset="-79"/>
            </a:endParaRPr>
          </a:p>
        </p:txBody>
      </p:sp>
      <p:sp>
        <p:nvSpPr>
          <p:cNvPr id="205826" name="Rectangle 2"/>
          <p:cNvSpPr>
            <a:spLocks noGrp="1" noRot="1" noChangeAspect="1" noChangeArrowheads="1" noTextEdit="1"/>
          </p:cNvSpPr>
          <p:nvPr>
            <p:ph type="sldImg"/>
          </p:nvPr>
        </p:nvSpPr>
        <p:spPr bwMode="auto">
          <a:xfrm>
            <a:off x="92075" y="744538"/>
            <a:ext cx="6616700" cy="3722687"/>
          </a:xfrm>
          <a:noFill/>
          <a:ln>
            <a:solidFill>
              <a:srgbClr val="000000"/>
            </a:solidFill>
            <a:miter lim="800000"/>
            <a:headEnd/>
            <a:tailEnd/>
          </a:ln>
        </p:spPr>
      </p:sp>
      <p:sp>
        <p:nvSpPr>
          <p:cNvPr id="205827" name="Rectangle 3"/>
          <p:cNvSpPr>
            <a:spLocks noGrp="1" noChangeArrowheads="1"/>
          </p:cNvSpPr>
          <p:nvPr>
            <p:ph type="body" idx="1"/>
          </p:nvPr>
        </p:nvSpPr>
        <p:spPr bwMode="auto">
          <a:xfrm>
            <a:off x="907102" y="4715153"/>
            <a:ext cx="4983474" cy="4466987"/>
          </a:xfrm>
          <a:noFill/>
        </p:spPr>
        <p:txBody>
          <a:bodyPr wrap="square" numCol="1" anchor="t" anchorCtr="0" compatLnSpc="1">
            <a:prstTxWarp prst="textNoShape">
              <a:avLst/>
            </a:prstTxWarp>
          </a:bodyPr>
          <a:lstStyle/>
          <a:p>
            <a:pPr algn="r" rtl="1" eaLnBrk="1" hangingPunct="1">
              <a:spcBef>
                <a:spcPct val="0"/>
              </a:spcBef>
            </a:pPr>
            <a:endParaRPr lang="he-IL" dirty="0"/>
          </a:p>
        </p:txBody>
      </p:sp>
    </p:spTree>
    <p:extLst>
      <p:ext uri="{BB962C8B-B14F-4D97-AF65-F5344CB8AC3E}">
        <p14:creationId xmlns:p14="http://schemas.microsoft.com/office/powerpoint/2010/main" val="1645415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AFBC7BB-8DB6-49FD-A141-A3DC04D2AD3B}" type="slidenum">
              <a:rPr lang="he-IL" smtClean="0"/>
              <a:t>29</a:t>
            </a:fld>
            <a:endParaRPr lang="he-IL"/>
          </a:p>
        </p:txBody>
      </p:sp>
    </p:spTree>
    <p:extLst>
      <p:ext uri="{BB962C8B-B14F-4D97-AF65-F5344CB8AC3E}">
        <p14:creationId xmlns:p14="http://schemas.microsoft.com/office/powerpoint/2010/main" val="2312477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25B6941-F301-44F9-8C9E-347A32A34E2B}" type="datetimeFigureOut">
              <a:rPr lang="en-US" smtClean="0"/>
              <a:t>12/29/2019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F9017-52A9-4870-A439-43289955E0FF}" type="slidenum">
              <a:rPr lang="en-US" smtClean="0"/>
              <a:t>‹#›</a:t>
            </a:fld>
            <a:endParaRPr lang="en-US"/>
          </a:p>
        </p:txBody>
      </p:sp>
    </p:spTree>
    <p:extLst>
      <p:ext uri="{BB962C8B-B14F-4D97-AF65-F5344CB8AC3E}">
        <p14:creationId xmlns:p14="http://schemas.microsoft.com/office/powerpoint/2010/main" val="4139946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5B6941-F301-44F9-8C9E-347A32A34E2B}" type="datetimeFigureOut">
              <a:rPr lang="en-US" smtClean="0"/>
              <a:t>12/29/2019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F9017-52A9-4870-A439-43289955E0FF}" type="slidenum">
              <a:rPr lang="en-US" smtClean="0"/>
              <a:t>‹#›</a:t>
            </a:fld>
            <a:endParaRPr lang="en-US"/>
          </a:p>
        </p:txBody>
      </p:sp>
    </p:spTree>
    <p:extLst>
      <p:ext uri="{BB962C8B-B14F-4D97-AF65-F5344CB8AC3E}">
        <p14:creationId xmlns:p14="http://schemas.microsoft.com/office/powerpoint/2010/main" val="1524435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5B6941-F301-44F9-8C9E-347A32A34E2B}" type="datetimeFigureOut">
              <a:rPr lang="en-US" smtClean="0"/>
              <a:t>12/29/2019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F9017-52A9-4870-A439-43289955E0FF}" type="slidenum">
              <a:rPr lang="en-US" smtClean="0"/>
              <a:t>‹#›</a:t>
            </a:fld>
            <a:endParaRPr lang="en-US"/>
          </a:p>
        </p:txBody>
      </p:sp>
    </p:spTree>
    <p:extLst>
      <p:ext uri="{BB962C8B-B14F-4D97-AF65-F5344CB8AC3E}">
        <p14:creationId xmlns:p14="http://schemas.microsoft.com/office/powerpoint/2010/main" val="229279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כותרת בלבד">
    <p:spTree>
      <p:nvGrpSpPr>
        <p:cNvPr id="1" name=""/>
        <p:cNvGrpSpPr/>
        <p:nvPr/>
      </p:nvGrpSpPr>
      <p:grpSpPr>
        <a:xfrm>
          <a:off x="0" y="0"/>
          <a:ext cx="0" cy="0"/>
          <a:chOff x="0" y="0"/>
          <a:chExt cx="0" cy="0"/>
        </a:xfrm>
      </p:grpSpPr>
      <p:sp>
        <p:nvSpPr>
          <p:cNvPr id="6" name="כותרת 1"/>
          <p:cNvSpPr>
            <a:spLocks noGrp="1"/>
          </p:cNvSpPr>
          <p:nvPr>
            <p:ph type="title"/>
          </p:nvPr>
        </p:nvSpPr>
        <p:spPr>
          <a:xfrm>
            <a:off x="0" y="850702"/>
            <a:ext cx="12192000" cy="706090"/>
          </a:xfrm>
        </p:spPr>
        <p:txBody>
          <a:bodyPr wrap="square">
            <a:noAutofit/>
          </a:bodyPr>
          <a:lstStyle>
            <a:lvl1pPr rtl="0">
              <a:defRPr sz="2400">
                <a:latin typeface=" david"/>
                <a:cs typeface="David" panose="020E0502060401010101" pitchFamily="34" charset="-79"/>
              </a:defRPr>
            </a:lvl1pPr>
          </a:lstStyle>
          <a:p>
            <a:r>
              <a:rPr lang="he-IL" dirty="0"/>
              <a:t>לחץ כדי לערוך סגנון כותרת של תבנית בסיס</a:t>
            </a:r>
          </a:p>
        </p:txBody>
      </p:sp>
      <p:sp>
        <p:nvSpPr>
          <p:cNvPr id="7" name="מציין מיקום של מספר שקופית 5"/>
          <p:cNvSpPr>
            <a:spLocks noGrp="1"/>
          </p:cNvSpPr>
          <p:nvPr>
            <p:ph type="sldNum" sz="quarter" idx="12"/>
          </p:nvPr>
        </p:nvSpPr>
        <p:spPr>
          <a:xfrm>
            <a:off x="11582400" y="6597352"/>
            <a:ext cx="609600" cy="260648"/>
          </a:xfrm>
          <a:prstGeom prst="rect">
            <a:avLst/>
          </a:prstGeom>
        </p:spPr>
        <p:txBody>
          <a:bodyPr/>
          <a:lstStyle>
            <a:lvl1pPr algn="r" rtl="0">
              <a:defRPr sz="1200" b="0">
                <a:latin typeface=" david"/>
                <a:ea typeface="Tahoma" panose="020B0604030504040204" pitchFamily="34" charset="0"/>
                <a:cs typeface="David" panose="020E0502060401010101" pitchFamily="34" charset="-79"/>
              </a:defRPr>
            </a:lvl1pPr>
          </a:lstStyle>
          <a:p>
            <a:pPr fontAlgn="base">
              <a:spcBef>
                <a:spcPct val="0"/>
              </a:spcBef>
              <a:spcAft>
                <a:spcPct val="0"/>
              </a:spcAft>
            </a:pPr>
            <a:fld id="{947B60B7-44CA-410A-A9B6-29F8D133F861}" type="slidenum">
              <a:rPr lang="he-IL" smtClean="0">
                <a:solidFill>
                  <a:srgbClr val="000000"/>
                </a:solidFill>
              </a:rPr>
              <a:pPr fontAlgn="base">
                <a:spcBef>
                  <a:spcPct val="0"/>
                </a:spcBef>
                <a:spcAft>
                  <a:spcPct val="0"/>
                </a:spcAft>
              </a:pPr>
              <a:t>‹#›</a:t>
            </a:fld>
            <a:endParaRPr lang="he-IL" dirty="0">
              <a:solidFill>
                <a:srgbClr val="000000"/>
              </a:solidFill>
            </a:endParaRPr>
          </a:p>
        </p:txBody>
      </p:sp>
      <p:sp>
        <p:nvSpPr>
          <p:cNvPr id="4" name="מציין מיקום טקסט 3"/>
          <p:cNvSpPr>
            <a:spLocks noGrp="1"/>
          </p:cNvSpPr>
          <p:nvPr>
            <p:ph type="body" sz="quarter" idx="13" hasCustomPrompt="1"/>
          </p:nvPr>
        </p:nvSpPr>
        <p:spPr>
          <a:xfrm>
            <a:off x="431" y="6381750"/>
            <a:ext cx="5615516" cy="476250"/>
          </a:xfrm>
        </p:spPr>
        <p:txBody>
          <a:bodyPr anchor="b">
            <a:normAutofit/>
          </a:bodyPr>
          <a:lstStyle>
            <a:lvl1pPr marL="0" indent="0" algn="l" rtl="0">
              <a:buNone/>
              <a:defRPr sz="1200">
                <a:latin typeface=" david"/>
                <a:ea typeface="Tahoma" panose="020B0604030504040204" pitchFamily="34" charset="0"/>
                <a:cs typeface="David" panose="020E0502060401010101" pitchFamily="34" charset="-79"/>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a:t>
            </a:r>
            <a:endParaRPr lang="he-IL" dirty="0"/>
          </a:p>
        </p:txBody>
      </p:sp>
    </p:spTree>
    <p:extLst>
      <p:ext uri="{BB962C8B-B14F-4D97-AF65-F5344CB8AC3E}">
        <p14:creationId xmlns:p14="http://schemas.microsoft.com/office/powerpoint/2010/main" val="841220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341120" y="351696"/>
            <a:ext cx="9509760" cy="785442"/>
          </a:xfrm>
        </p:spPr>
        <p:txBody>
          <a:bodyPr anchor="ctr">
            <a:normAutofit/>
          </a:bodyPr>
          <a:lstStyle>
            <a:lvl1pPr algn="ctr">
              <a:defRPr sz="2700">
                <a:latin typeface="Calibri" panose="020F0502020204030204" pitchFamily="34" charset="0"/>
                <a:cs typeface="Calibri" panose="020F0502020204030204" pitchFamily="34" charset="0"/>
              </a:defRPr>
            </a:lvl1pPr>
          </a:lstStyle>
          <a:p>
            <a:pPr algn="r" rtl="1"/>
            <a:r>
              <a:rPr lang="he-IL" dirty="0"/>
              <a:t>לחץ כדי לערוך סגנון כותרת של תבנית בסיס</a:t>
            </a:r>
          </a:p>
        </p:txBody>
      </p:sp>
      <p:sp>
        <p:nvSpPr>
          <p:cNvPr id="9" name="כותרת משנה 2"/>
          <p:cNvSpPr>
            <a:spLocks noGrp="1"/>
          </p:cNvSpPr>
          <p:nvPr>
            <p:ph type="subTitle" idx="1"/>
          </p:nvPr>
        </p:nvSpPr>
        <p:spPr>
          <a:xfrm>
            <a:off x="1663089" y="6606188"/>
            <a:ext cx="9144003" cy="279948"/>
          </a:xfrm>
          <a:prstGeom prst="rect">
            <a:avLst/>
          </a:prstGeom>
        </p:spPr>
        <p:txBody>
          <a:bodyPr>
            <a:noAutofit/>
          </a:bodyPr>
          <a:lstStyle>
            <a:lvl1pPr marL="0" indent="0" algn="r" latinLnBrk="0">
              <a:spcBef>
                <a:spcPts val="0"/>
              </a:spcBef>
              <a:buNone/>
              <a:defRPr lang="he-IL" sz="900" cap="none" baseline="0">
                <a:solidFill>
                  <a:schemeClr val="bg1"/>
                </a:solidFill>
                <a:latin typeface="Calibri" panose="020F0502020204030204" pitchFamily="34" charset="0"/>
                <a:cs typeface="Calibri" panose="020F0502020204030204" pitchFamily="34" charset="0"/>
              </a:defRPr>
            </a:lvl1pPr>
            <a:lvl2pPr marL="342900" indent="0" algn="r" latinLnBrk="0">
              <a:buNone/>
              <a:defRPr lang="he-IL" sz="2100"/>
            </a:lvl2pPr>
            <a:lvl3pPr marL="685800" indent="0" algn="r" latinLnBrk="0">
              <a:buNone/>
              <a:defRPr lang="he-IL" sz="1800"/>
            </a:lvl3pPr>
            <a:lvl4pPr marL="1028700" indent="0" algn="r" latinLnBrk="0">
              <a:buNone/>
              <a:defRPr lang="he-IL" sz="1500"/>
            </a:lvl4pPr>
            <a:lvl5pPr marL="1371600" indent="0" algn="r" latinLnBrk="0">
              <a:buNone/>
              <a:defRPr lang="he-IL" sz="1500"/>
            </a:lvl5pPr>
            <a:lvl6pPr marL="1714500" indent="0" algn="r" latinLnBrk="0">
              <a:buNone/>
              <a:defRPr lang="he-IL" sz="1500"/>
            </a:lvl6pPr>
            <a:lvl7pPr marL="2057400" indent="0" algn="r" latinLnBrk="0">
              <a:buNone/>
              <a:defRPr lang="he-IL" sz="1500"/>
            </a:lvl7pPr>
            <a:lvl8pPr marL="2400300" indent="0" algn="r" latinLnBrk="0">
              <a:buNone/>
              <a:defRPr lang="he-IL" sz="1500"/>
            </a:lvl8pPr>
            <a:lvl9pPr marL="2743200" indent="0" algn="r" latinLnBrk="0">
              <a:buNone/>
              <a:defRPr lang="he-IL" sz="1500"/>
            </a:lvl9pPr>
          </a:lstStyle>
          <a:p>
            <a:pPr algn="r" rtl="1"/>
            <a:r>
              <a:rPr lang="he-IL"/>
              <a:t>לחץ כדי לערוך סגנון כותרת משנה של תבנית בסיס</a:t>
            </a:r>
            <a:endParaRPr lang="he-IL" dirty="0"/>
          </a:p>
        </p:txBody>
      </p:sp>
      <p:sp>
        <p:nvSpPr>
          <p:cNvPr id="8" name="מציין מיקום מספר שקופית 5"/>
          <p:cNvSpPr>
            <a:spLocks noGrp="1"/>
          </p:cNvSpPr>
          <p:nvPr>
            <p:ph type="sldNum" sz="quarter" idx="4"/>
          </p:nvPr>
        </p:nvSpPr>
        <p:spPr>
          <a:xfrm>
            <a:off x="11746827" y="6611816"/>
            <a:ext cx="556132" cy="236036"/>
          </a:xfrm>
          <a:prstGeom prst="rect">
            <a:avLst/>
          </a:prstGeom>
        </p:spPr>
        <p:txBody>
          <a:bodyPr/>
          <a:lstStyle>
            <a:lvl1pPr>
              <a:defRPr sz="900">
                <a:solidFill>
                  <a:schemeClr val="bg1"/>
                </a:solidFill>
                <a:latin typeface="Calibri" panose="020F0502020204030204" pitchFamily="34" charset="0"/>
                <a:cs typeface="Calibri" panose="020F0502020204030204" pitchFamily="34" charset="0"/>
              </a:defRPr>
            </a:lvl1pPr>
          </a:lstStyle>
          <a:p>
            <a:fld id="{CA8D9AD5-F248-4919-864A-CFD76CC027D6}" type="slidenum">
              <a:rPr lang="he-IL" smtClean="0"/>
              <a:pPr/>
              <a:t>‹#›</a:t>
            </a:fld>
            <a:endParaRPr lang="he-IL"/>
          </a:p>
        </p:txBody>
      </p:sp>
      <p:cxnSp>
        <p:nvCxnSpPr>
          <p:cNvPr id="5" name="מחבר ישר 4"/>
          <p:cNvCxnSpPr/>
          <p:nvPr userDrawn="1"/>
        </p:nvCxnSpPr>
        <p:spPr>
          <a:xfrm>
            <a:off x="719403" y="1124744"/>
            <a:ext cx="10849205" cy="0"/>
          </a:xfrm>
          <a:prstGeom prst="line">
            <a:avLst/>
          </a:prstGeom>
        </p:spPr>
        <p:style>
          <a:lnRef idx="1">
            <a:schemeClr val="dk1"/>
          </a:lnRef>
          <a:fillRef idx="0">
            <a:schemeClr val="dk1"/>
          </a:fillRef>
          <a:effectRef idx="0">
            <a:schemeClr val="dk1"/>
          </a:effectRef>
          <a:fontRef idx="minor">
            <a:schemeClr val="tx1"/>
          </a:fontRef>
        </p:style>
      </p:cxnSp>
      <p:pic>
        <p:nvPicPr>
          <p:cNvPr id="6" name="Picture 5" descr="D794-059_a"/>
          <p:cNvPicPr>
            <a:picLocks noChangeAspect="1" noChangeArrowheads="1"/>
          </p:cNvPicPr>
          <p:nvPr userDrawn="1"/>
        </p:nvPicPr>
        <p:blipFill>
          <a:blip r:embed="rId2">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143339" y="116632"/>
            <a:ext cx="91372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1831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5B6941-F301-44F9-8C9E-347A32A34E2B}" type="datetimeFigureOut">
              <a:rPr lang="en-US" smtClean="0"/>
              <a:t>12/29/2019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F9017-52A9-4870-A439-43289955E0FF}" type="slidenum">
              <a:rPr lang="en-US" smtClean="0"/>
              <a:t>‹#›</a:t>
            </a:fld>
            <a:endParaRPr lang="en-US"/>
          </a:p>
        </p:txBody>
      </p:sp>
    </p:spTree>
    <p:extLst>
      <p:ext uri="{BB962C8B-B14F-4D97-AF65-F5344CB8AC3E}">
        <p14:creationId xmlns:p14="http://schemas.microsoft.com/office/powerpoint/2010/main" val="412000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5B6941-F301-44F9-8C9E-347A32A34E2B}" type="datetimeFigureOut">
              <a:rPr lang="en-US" smtClean="0"/>
              <a:t>12/29/2019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F9017-52A9-4870-A439-43289955E0FF}" type="slidenum">
              <a:rPr lang="en-US" smtClean="0"/>
              <a:t>‹#›</a:t>
            </a:fld>
            <a:endParaRPr lang="en-US"/>
          </a:p>
        </p:txBody>
      </p:sp>
    </p:spTree>
    <p:extLst>
      <p:ext uri="{BB962C8B-B14F-4D97-AF65-F5344CB8AC3E}">
        <p14:creationId xmlns:p14="http://schemas.microsoft.com/office/powerpoint/2010/main" val="127142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5B6941-F301-44F9-8C9E-347A32A34E2B}" type="datetimeFigureOut">
              <a:rPr lang="en-US" smtClean="0"/>
              <a:t>12/29/2019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F9017-52A9-4870-A439-43289955E0FF}" type="slidenum">
              <a:rPr lang="en-US" smtClean="0"/>
              <a:t>‹#›</a:t>
            </a:fld>
            <a:endParaRPr lang="en-US"/>
          </a:p>
        </p:txBody>
      </p:sp>
    </p:spTree>
    <p:extLst>
      <p:ext uri="{BB962C8B-B14F-4D97-AF65-F5344CB8AC3E}">
        <p14:creationId xmlns:p14="http://schemas.microsoft.com/office/powerpoint/2010/main" val="15613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5B6941-F301-44F9-8C9E-347A32A34E2B}" type="datetimeFigureOut">
              <a:rPr lang="en-US" smtClean="0"/>
              <a:t>12/29/2019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3F9017-52A9-4870-A439-43289955E0FF}" type="slidenum">
              <a:rPr lang="en-US" smtClean="0"/>
              <a:t>‹#›</a:t>
            </a:fld>
            <a:endParaRPr lang="en-US"/>
          </a:p>
        </p:txBody>
      </p:sp>
    </p:spTree>
    <p:extLst>
      <p:ext uri="{BB962C8B-B14F-4D97-AF65-F5344CB8AC3E}">
        <p14:creationId xmlns:p14="http://schemas.microsoft.com/office/powerpoint/2010/main" val="3834461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5B6941-F301-44F9-8C9E-347A32A34E2B}" type="datetimeFigureOut">
              <a:rPr lang="en-US" smtClean="0"/>
              <a:t>12/29/2019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3F9017-52A9-4870-A439-43289955E0FF}" type="slidenum">
              <a:rPr lang="en-US" smtClean="0"/>
              <a:t>‹#›</a:t>
            </a:fld>
            <a:endParaRPr lang="en-US"/>
          </a:p>
        </p:txBody>
      </p:sp>
    </p:spTree>
    <p:extLst>
      <p:ext uri="{BB962C8B-B14F-4D97-AF65-F5344CB8AC3E}">
        <p14:creationId xmlns:p14="http://schemas.microsoft.com/office/powerpoint/2010/main" val="3334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B6941-F301-44F9-8C9E-347A32A34E2B}" type="datetimeFigureOut">
              <a:rPr lang="en-US" smtClean="0"/>
              <a:t>12/29/2019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3F9017-52A9-4870-A439-43289955E0FF}" type="slidenum">
              <a:rPr lang="en-US" smtClean="0"/>
              <a:t>‹#›</a:t>
            </a:fld>
            <a:endParaRPr lang="en-US"/>
          </a:p>
        </p:txBody>
      </p:sp>
    </p:spTree>
    <p:extLst>
      <p:ext uri="{BB962C8B-B14F-4D97-AF65-F5344CB8AC3E}">
        <p14:creationId xmlns:p14="http://schemas.microsoft.com/office/powerpoint/2010/main" val="277592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5B6941-F301-44F9-8C9E-347A32A34E2B}" type="datetimeFigureOut">
              <a:rPr lang="en-US" smtClean="0"/>
              <a:t>12/29/2019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F9017-52A9-4870-A439-43289955E0FF}" type="slidenum">
              <a:rPr lang="en-US" smtClean="0"/>
              <a:t>‹#›</a:t>
            </a:fld>
            <a:endParaRPr lang="en-US"/>
          </a:p>
        </p:txBody>
      </p:sp>
    </p:spTree>
    <p:extLst>
      <p:ext uri="{BB962C8B-B14F-4D97-AF65-F5344CB8AC3E}">
        <p14:creationId xmlns:p14="http://schemas.microsoft.com/office/powerpoint/2010/main" val="1179977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5B6941-F301-44F9-8C9E-347A32A34E2B}" type="datetimeFigureOut">
              <a:rPr lang="en-US" smtClean="0"/>
              <a:t>12/29/2019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F9017-52A9-4870-A439-43289955E0FF}" type="slidenum">
              <a:rPr lang="en-US" smtClean="0"/>
              <a:t>‹#›</a:t>
            </a:fld>
            <a:endParaRPr lang="en-US"/>
          </a:p>
        </p:txBody>
      </p:sp>
    </p:spTree>
    <p:extLst>
      <p:ext uri="{BB962C8B-B14F-4D97-AF65-F5344CB8AC3E}">
        <p14:creationId xmlns:p14="http://schemas.microsoft.com/office/powerpoint/2010/main" val="935151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B6941-F301-44F9-8C9E-347A32A34E2B}" type="datetimeFigureOut">
              <a:rPr lang="en-US" smtClean="0"/>
              <a:t>12/29/2019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F9017-52A9-4870-A439-43289955E0FF}" type="slidenum">
              <a:rPr lang="en-US" smtClean="0"/>
              <a:t>‹#›</a:t>
            </a:fld>
            <a:endParaRPr lang="en-US"/>
          </a:p>
        </p:txBody>
      </p:sp>
    </p:spTree>
    <p:extLst>
      <p:ext uri="{BB962C8B-B14F-4D97-AF65-F5344CB8AC3E}">
        <p14:creationId xmlns:p14="http://schemas.microsoft.com/office/powerpoint/2010/main" val="1056095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IMF"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chart" Target="../charts/chart14.xml"/></Relationships>
</file>

<file path=ppt/slides/_rels/slide3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chart" Target="../charts/chart1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ideo" Target="https://www.youtube.com/embed/ybrpjUK_vFU" TargetMode="External"/><Relationship Id="rId4" Type="http://schemas.openxmlformats.org/officeDocument/2006/relationships/image" Target="../media/image58.jpeg"/></Relationships>
</file>

<file path=ppt/slides/_rels/slide61.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microsoft.com/office/2007/relationships/hdphoto" Target="../media/hdphoto2.wdp"/></Relationships>
</file>

<file path=ppt/slides/_rels/slide6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chart" Target="../charts/chart20.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microsoft.com/office/2007/relationships/hdphoto" Target="../media/hdphoto2.wdp"/></Relationships>
</file>

<file path=ppt/slides/_rels/slide7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microsoft.com/office/2007/relationships/hdphoto" Target="../media/hdphoto2.wdp"/></Relationships>
</file>

<file path=ppt/slides/_rels/slide8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תוצאת תמונה עבור economic globl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82" y="-115310"/>
            <a:ext cx="12288982" cy="69733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76400" y="2380528"/>
            <a:ext cx="10515600" cy="1325563"/>
          </a:xfrm>
        </p:spPr>
        <p:txBody>
          <a:bodyPr>
            <a:noAutofit/>
          </a:bodyPr>
          <a:lstStyle/>
          <a:p>
            <a:r>
              <a:rPr lang="en-US" sz="9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David" panose="020E0502060401010101" pitchFamily="34" charset="-79"/>
                <a:cs typeface="OronMF" panose="05000000000000000000" pitchFamily="2" charset="-79"/>
              </a:rPr>
              <a:t>Economic Power</a:t>
            </a:r>
          </a:p>
        </p:txBody>
      </p:sp>
      <p:sp>
        <p:nvSpPr>
          <p:cNvPr id="3" name="TextBox 2"/>
          <p:cNvSpPr txBox="1"/>
          <p:nvPr/>
        </p:nvSpPr>
        <p:spPr>
          <a:xfrm>
            <a:off x="3574472" y="5458692"/>
            <a:ext cx="3837709" cy="707886"/>
          </a:xfrm>
          <a:prstGeom prst="rect">
            <a:avLst/>
          </a:prstGeom>
          <a:noFill/>
        </p:spPr>
        <p:txBody>
          <a:bodyPr wrap="square" rtlCol="0">
            <a:spAutoFit/>
          </a:bodyPr>
          <a:lstStyle/>
          <a:p>
            <a:r>
              <a:rPr lang="en-US" sz="4000" b="1" dirty="0">
                <a:solidFill>
                  <a:schemeClr val="bg1"/>
                </a:solidFill>
                <a:cs typeface="OronMF" panose="05000000000000000000" pitchFamily="2" charset="-79"/>
              </a:rPr>
              <a:t>Noah Hacker </a:t>
            </a:r>
          </a:p>
        </p:txBody>
      </p:sp>
    </p:spTree>
    <p:extLst>
      <p:ext uri="{BB962C8B-B14F-4D97-AF65-F5344CB8AC3E}">
        <p14:creationId xmlns:p14="http://schemas.microsoft.com/office/powerpoint/2010/main" val="1985579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descr="{\displaystyle \mathrm {GDP} =C+I+G+\left(\mathrm {eX} -i\right)}"/>
          <p:cNvSpPr>
            <a:spLocks noChangeAspect="1" noChangeArrowheads="1"/>
          </p:cNvSpPr>
          <p:nvPr/>
        </p:nvSpPr>
        <p:spPr bwMode="auto">
          <a:xfrm>
            <a:off x="1350433" y="-19349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lnSpc>
                <a:spcPct val="150000"/>
              </a:lnSpc>
            </a:pPr>
            <a:endParaRPr lang="en-US" sz="1400">
              <a:latin typeface="David" panose="020E0502060401010101" pitchFamily="34" charset="-79"/>
              <a:cs typeface="David" panose="020E0502060401010101" pitchFamily="34" charset="-79"/>
            </a:endParaRPr>
          </a:p>
        </p:txBody>
      </p:sp>
      <p:pic>
        <p:nvPicPr>
          <p:cNvPr id="1034" name="Picture 10" descr="תמונה קשור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179093" y="2735464"/>
            <a:ext cx="10166685" cy="20224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86787" y="2480823"/>
            <a:ext cx="1982288" cy="2978727"/>
          </a:xfrm>
          <a:prstGeom prst="rect">
            <a:avLst/>
          </a:prstGeom>
          <a:noFill/>
          <a:ln w="7620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0424BFFB-1700-44C3-BD99-B50446304AB8}"/>
              </a:ext>
            </a:extLst>
          </p:cNvPr>
          <p:cNvSpPr/>
          <p:nvPr/>
        </p:nvSpPr>
        <p:spPr>
          <a:xfrm>
            <a:off x="836653" y="754966"/>
            <a:ext cx="10166685" cy="1477328"/>
          </a:xfrm>
          <a:prstGeom prst="rect">
            <a:avLst/>
          </a:prstGeom>
        </p:spPr>
        <p:txBody>
          <a:bodyPr wrap="square">
            <a:spAutoFit/>
          </a:bodyPr>
          <a:lstStyle/>
          <a:p>
            <a:pPr algn="l"/>
            <a:r>
              <a:rPr lang="en-US" sz="3600" b="1" dirty="0">
                <a:latin typeface="David" panose="020E0502060401010101" pitchFamily="34" charset="-79"/>
                <a:cs typeface="David" panose="020E0502060401010101" pitchFamily="34" charset="-79"/>
              </a:rPr>
              <a:t>GDP</a:t>
            </a:r>
            <a:r>
              <a:rPr lang="en-US" dirty="0">
                <a:latin typeface="David" panose="020E0502060401010101" pitchFamily="34" charset="-79"/>
                <a:cs typeface="David" panose="020E0502060401010101" pitchFamily="34" charset="-79"/>
              </a:rPr>
              <a:t>(Gross Domestic Product)</a:t>
            </a:r>
          </a:p>
          <a:p>
            <a:r>
              <a:rPr lang="en-US" dirty="0"/>
              <a:t>the total monetary or market value of all the finished goods and services produced within a country's borders in a specific, minus goods imported and used as raw materials. </a:t>
            </a:r>
            <a:br>
              <a:rPr lang="en-US" dirty="0"/>
            </a:br>
            <a:r>
              <a:rPr lang="en-US" dirty="0"/>
              <a:t>(Yosef </a:t>
            </a:r>
            <a:r>
              <a:rPr lang="en-US" dirty="0" err="1"/>
              <a:t>Zeira</a:t>
            </a:r>
            <a:r>
              <a:rPr lang="en-US" dirty="0"/>
              <a:t> – Israel Economy)</a:t>
            </a:r>
          </a:p>
        </p:txBody>
      </p:sp>
      <p:sp>
        <p:nvSpPr>
          <p:cNvPr id="17" name="Rectangle 16">
            <a:extLst>
              <a:ext uri="{FF2B5EF4-FFF2-40B4-BE49-F238E27FC236}">
                <a16:creationId xmlns:a16="http://schemas.microsoft.com/office/drawing/2014/main" id="{90B5B0E5-E240-4FFD-86FD-DECB7889F118}"/>
              </a:ext>
            </a:extLst>
          </p:cNvPr>
          <p:cNvSpPr/>
          <p:nvPr/>
        </p:nvSpPr>
        <p:spPr>
          <a:xfrm>
            <a:off x="211916" y="5708079"/>
            <a:ext cx="11416157" cy="1015663"/>
          </a:xfrm>
          <a:prstGeom prst="rect">
            <a:avLst/>
          </a:prstGeom>
        </p:spPr>
        <p:txBody>
          <a:bodyPr wrap="square">
            <a:spAutoFit/>
          </a:bodyPr>
          <a:lstStyle/>
          <a:p>
            <a:r>
              <a:rPr lang="en-US" sz="2000" dirty="0">
                <a:latin typeface="Arial" panose="020B0604020202020204" pitchFamily="34" charset="0"/>
                <a:cs typeface="OronMF" panose="05000000000000000000" pitchFamily="2" charset="-79"/>
              </a:rPr>
              <a:t>“The portion of the GDP that was not used for consumption but will be put into increasing production power in years to come. As far as the economy goes, national investment is only the realistic addition to all tangible real assets (buildings, equipment, stock, etc.)”</a:t>
            </a:r>
            <a:endParaRPr lang="en-US" sz="2000" dirty="0">
              <a:cs typeface="OronMF" panose="05000000000000000000" pitchFamily="2" charset="-79"/>
            </a:endParaRPr>
          </a:p>
        </p:txBody>
      </p:sp>
    </p:spTree>
    <p:extLst>
      <p:ext uri="{BB962C8B-B14F-4D97-AF65-F5344CB8AC3E}">
        <p14:creationId xmlns:p14="http://schemas.microsoft.com/office/powerpoint/2010/main" val="95938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86128" y="1641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Israeli Gas Market Revolution </a:t>
            </a:r>
            <a:endParaRPr lang="en-US" sz="54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endParaRPr>
          </a:p>
        </p:txBody>
      </p:sp>
      <p:pic>
        <p:nvPicPr>
          <p:cNvPr id="3" name="תמונה 3"/>
          <p:cNvPicPr>
            <a:picLocks noChangeAspect="1"/>
          </p:cNvPicPr>
          <p:nvPr/>
        </p:nvPicPr>
        <p:blipFill>
          <a:blip r:embed="rId2"/>
          <a:stretch>
            <a:fillRect/>
          </a:stretch>
        </p:blipFill>
        <p:spPr>
          <a:xfrm>
            <a:off x="486128" y="1388383"/>
            <a:ext cx="10793869" cy="5274832"/>
          </a:xfrm>
          <a:prstGeom prst="rect">
            <a:avLst/>
          </a:prstGeom>
        </p:spPr>
      </p:pic>
    </p:spTree>
    <p:extLst>
      <p:ext uri="{BB962C8B-B14F-4D97-AF65-F5344CB8AC3E}">
        <p14:creationId xmlns:p14="http://schemas.microsoft.com/office/powerpoint/2010/main" val="13823639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תרשים 4"/>
          <p:cNvGraphicFramePr>
            <a:graphicFrameLocks/>
          </p:cNvGraphicFramePr>
          <p:nvPr>
            <p:extLst>
              <p:ext uri="{D42A27DB-BD31-4B8C-83A1-F6EECF244321}">
                <p14:modId xmlns:p14="http://schemas.microsoft.com/office/powerpoint/2010/main" val="3748691058"/>
              </p:ext>
            </p:extLst>
          </p:nvPr>
        </p:nvGraphicFramePr>
        <p:xfrm>
          <a:off x="366713" y="152401"/>
          <a:ext cx="11458574" cy="59054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85497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0985" y="544759"/>
            <a:ext cx="10515600"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Export </a:t>
            </a:r>
          </a:p>
          <a:p>
            <a:r>
              <a:rPr lang="en-US" sz="54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Options</a:t>
            </a:r>
          </a:p>
        </p:txBody>
      </p:sp>
      <p:pic>
        <p:nvPicPr>
          <p:cNvPr id="4" name="מציין מיקום תוכן 6"/>
          <p:cNvPicPr>
            <a:picLocks noGrp="1" noChangeAspect="1"/>
          </p:cNvPicPr>
          <p:nvPr>
            <p:ph idx="1"/>
          </p:nvPr>
        </p:nvPicPr>
        <p:blipFill>
          <a:blip r:embed="rId2"/>
          <a:stretch>
            <a:fillRect/>
          </a:stretch>
        </p:blipFill>
        <p:spPr>
          <a:xfrm>
            <a:off x="2811624" y="389893"/>
            <a:ext cx="9103285" cy="6094243"/>
          </a:xfrm>
          <a:prstGeom prst="rect">
            <a:avLst/>
          </a:prstGeom>
        </p:spPr>
      </p:pic>
    </p:spTree>
    <p:extLst>
      <p:ext uri="{BB962C8B-B14F-4D97-AF65-F5344CB8AC3E}">
        <p14:creationId xmlns:p14="http://schemas.microsoft.com/office/powerpoint/2010/main" val="37028757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0334"/>
          <a:stretch/>
        </p:blipFill>
        <p:spPr>
          <a:xfrm>
            <a:off x="450272" y="1023257"/>
            <a:ext cx="11630711" cy="5512600"/>
          </a:xfrm>
        </p:spPr>
      </p:pic>
      <p:sp>
        <p:nvSpPr>
          <p:cNvPr id="2" name="Rectangle 1">
            <a:extLst>
              <a:ext uri="{FF2B5EF4-FFF2-40B4-BE49-F238E27FC236}">
                <a16:creationId xmlns:a16="http://schemas.microsoft.com/office/drawing/2014/main" id="{DA66A0D3-3108-4E77-B551-189B1361A54E}"/>
              </a:ext>
            </a:extLst>
          </p:cNvPr>
          <p:cNvSpPr/>
          <p:nvPr/>
        </p:nvSpPr>
        <p:spPr>
          <a:xfrm>
            <a:off x="654775" y="479363"/>
            <a:ext cx="5929828" cy="369332"/>
          </a:xfrm>
          <a:prstGeom prst="rect">
            <a:avLst/>
          </a:prstGeom>
          <a:solidFill>
            <a:schemeClr val="bg1"/>
          </a:solidFill>
        </p:spPr>
        <p:txBody>
          <a:bodyPr wrap="none">
            <a:spAutoFit/>
          </a:bodyPr>
          <a:lstStyle/>
          <a:p>
            <a:r>
              <a:rPr lang="en-US" b="1" dirty="0">
                <a:latin typeface="arial" panose="020B0604020202020204" pitchFamily="34" charset="0"/>
              </a:rPr>
              <a:t>Liquefied Natural Gas (LNG)</a:t>
            </a:r>
            <a:r>
              <a:rPr lang="he-IL" b="1" dirty="0">
                <a:latin typeface="arial" panose="020B0604020202020204" pitchFamily="34" charset="0"/>
              </a:rPr>
              <a:t> </a:t>
            </a:r>
            <a:r>
              <a:rPr lang="en-US" b="1" dirty="0">
                <a:latin typeface="arial" panose="020B0604020202020204" pitchFamily="34" charset="0"/>
              </a:rPr>
              <a:t>Export by Country 2016</a:t>
            </a:r>
            <a:endParaRPr lang="en-US" b="1" dirty="0"/>
          </a:p>
        </p:txBody>
      </p:sp>
    </p:spTree>
    <p:extLst>
      <p:ext uri="{BB962C8B-B14F-4D97-AF65-F5344CB8AC3E}">
        <p14:creationId xmlns:p14="http://schemas.microsoft.com/office/powerpoint/2010/main" val="16293113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9615"/>
          <a:stretch/>
        </p:blipFill>
        <p:spPr>
          <a:xfrm>
            <a:off x="838200" y="1045029"/>
            <a:ext cx="10634778" cy="5633360"/>
          </a:xfrm>
        </p:spPr>
      </p:pic>
      <p:sp>
        <p:nvSpPr>
          <p:cNvPr id="3" name="Rectangle 2">
            <a:extLst>
              <a:ext uri="{FF2B5EF4-FFF2-40B4-BE49-F238E27FC236}">
                <a16:creationId xmlns:a16="http://schemas.microsoft.com/office/drawing/2014/main" id="{B108CDD4-80BB-487B-B5FD-8F3AECC75E57}"/>
              </a:ext>
            </a:extLst>
          </p:cNvPr>
          <p:cNvSpPr/>
          <p:nvPr/>
        </p:nvSpPr>
        <p:spPr>
          <a:xfrm>
            <a:off x="654775" y="479363"/>
            <a:ext cx="5917004" cy="369332"/>
          </a:xfrm>
          <a:prstGeom prst="rect">
            <a:avLst/>
          </a:prstGeom>
          <a:solidFill>
            <a:schemeClr val="bg1"/>
          </a:solidFill>
        </p:spPr>
        <p:txBody>
          <a:bodyPr wrap="none">
            <a:spAutoFit/>
          </a:bodyPr>
          <a:lstStyle/>
          <a:p>
            <a:r>
              <a:rPr lang="en-US" b="1" dirty="0">
                <a:latin typeface="arial" panose="020B0604020202020204" pitchFamily="34" charset="0"/>
              </a:rPr>
              <a:t>Liquefied Natural Gas (LNG)</a:t>
            </a:r>
            <a:r>
              <a:rPr lang="he-IL" b="1" dirty="0">
                <a:latin typeface="arial" panose="020B0604020202020204" pitchFamily="34" charset="0"/>
              </a:rPr>
              <a:t> </a:t>
            </a:r>
            <a:r>
              <a:rPr lang="en-US" b="1" dirty="0">
                <a:latin typeface="arial" panose="020B0604020202020204" pitchFamily="34" charset="0"/>
              </a:rPr>
              <a:t>Import by Country 2016</a:t>
            </a:r>
            <a:endParaRPr lang="en-US" b="1" dirty="0"/>
          </a:p>
        </p:txBody>
      </p:sp>
    </p:spTree>
    <p:extLst>
      <p:ext uri="{BB962C8B-B14F-4D97-AF65-F5344CB8AC3E}">
        <p14:creationId xmlns:p14="http://schemas.microsoft.com/office/powerpoint/2010/main" val="4313435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7749" t="18857"/>
          <a:stretch/>
        </p:blipFill>
        <p:spPr>
          <a:xfrm>
            <a:off x="293914" y="1719943"/>
            <a:ext cx="11234160" cy="4777839"/>
          </a:xfrm>
        </p:spPr>
      </p:pic>
      <p:sp>
        <p:nvSpPr>
          <p:cNvPr id="3" name="Rectangle 2">
            <a:extLst>
              <a:ext uri="{FF2B5EF4-FFF2-40B4-BE49-F238E27FC236}">
                <a16:creationId xmlns:a16="http://schemas.microsoft.com/office/drawing/2014/main" id="{A21A91F5-9514-427B-BC3F-553F84CB018A}"/>
              </a:ext>
            </a:extLst>
          </p:cNvPr>
          <p:cNvSpPr/>
          <p:nvPr/>
        </p:nvSpPr>
        <p:spPr>
          <a:xfrm>
            <a:off x="654775" y="479363"/>
            <a:ext cx="4873450" cy="830997"/>
          </a:xfrm>
          <a:prstGeom prst="rect">
            <a:avLst/>
          </a:prstGeom>
          <a:solidFill>
            <a:schemeClr val="bg1"/>
          </a:solidFill>
        </p:spPr>
        <p:txBody>
          <a:bodyPr wrap="none">
            <a:spAutoFit/>
          </a:bodyPr>
          <a:lstStyle/>
          <a:p>
            <a:r>
              <a:rPr lang="en-US" sz="2400" b="1" dirty="0">
                <a:latin typeface="arial" panose="020B0604020202020204" pitchFamily="34" charset="0"/>
              </a:rPr>
              <a:t>Petrol Prices in Israel 2005-2016</a:t>
            </a:r>
          </a:p>
          <a:p>
            <a:r>
              <a:rPr lang="en-US" sz="2400" dirty="0">
                <a:latin typeface="arial" panose="020B0604020202020204" pitchFamily="34" charset="0"/>
              </a:rPr>
              <a:t>(USD to </a:t>
            </a:r>
            <a:r>
              <a:rPr lang="en-US" sz="2400" dirty="0" err="1">
                <a:latin typeface="arial" panose="020B0604020202020204" pitchFamily="34" charset="0"/>
              </a:rPr>
              <a:t>mmbtu</a:t>
            </a:r>
            <a:r>
              <a:rPr lang="en-US" sz="2400" dirty="0">
                <a:latin typeface="arial" panose="020B0604020202020204" pitchFamily="34" charset="0"/>
              </a:rPr>
              <a:t>)</a:t>
            </a:r>
            <a:endParaRPr lang="en-US" sz="2400" dirty="0"/>
          </a:p>
        </p:txBody>
      </p:sp>
      <p:sp>
        <p:nvSpPr>
          <p:cNvPr id="5" name="Rectangle 4">
            <a:extLst>
              <a:ext uri="{FF2B5EF4-FFF2-40B4-BE49-F238E27FC236}">
                <a16:creationId xmlns:a16="http://schemas.microsoft.com/office/drawing/2014/main" id="{065838E6-7EB2-4B41-882C-612462C46136}"/>
              </a:ext>
            </a:extLst>
          </p:cNvPr>
          <p:cNvSpPr/>
          <p:nvPr/>
        </p:nvSpPr>
        <p:spPr>
          <a:xfrm>
            <a:off x="896131" y="5778472"/>
            <a:ext cx="10631943" cy="1200329"/>
          </a:xfrm>
          <a:prstGeom prst="rect">
            <a:avLst/>
          </a:prstGeom>
          <a:solidFill>
            <a:schemeClr val="bg1"/>
          </a:solidFill>
        </p:spPr>
        <p:txBody>
          <a:bodyPr wrap="square">
            <a:spAutoFit/>
          </a:bodyPr>
          <a:lstStyle/>
          <a:p>
            <a:r>
              <a:rPr lang="en-US" sz="2400" dirty="0">
                <a:latin typeface="arial" panose="020B0604020202020204" pitchFamily="34" charset="0"/>
              </a:rPr>
              <a:t>Source: LPG prices, mazut and Diesel: Petroleum Administration. Price of Natural Gas and Data Processing: Natural Gas Authority  </a:t>
            </a:r>
          </a:p>
          <a:p>
            <a:endParaRPr lang="en-US" sz="2400" dirty="0"/>
          </a:p>
        </p:txBody>
      </p:sp>
      <p:sp>
        <p:nvSpPr>
          <p:cNvPr id="6" name="Rectangle 5">
            <a:extLst>
              <a:ext uri="{FF2B5EF4-FFF2-40B4-BE49-F238E27FC236}">
                <a16:creationId xmlns:a16="http://schemas.microsoft.com/office/drawing/2014/main" id="{7DA0163F-245A-4AD0-B92D-5B23D7DEE5DC}"/>
              </a:ext>
            </a:extLst>
          </p:cNvPr>
          <p:cNvSpPr/>
          <p:nvPr/>
        </p:nvSpPr>
        <p:spPr>
          <a:xfrm>
            <a:off x="2295086" y="5475069"/>
            <a:ext cx="796414" cy="276999"/>
          </a:xfrm>
          <a:prstGeom prst="rect">
            <a:avLst/>
          </a:prstGeom>
          <a:solidFill>
            <a:schemeClr val="bg1"/>
          </a:solidFill>
        </p:spPr>
        <p:txBody>
          <a:bodyPr wrap="square">
            <a:spAutoFit/>
          </a:bodyPr>
          <a:lstStyle/>
          <a:p>
            <a:r>
              <a:rPr lang="en-US" sz="1200" dirty="0">
                <a:latin typeface="arial" panose="020B0604020202020204" pitchFamily="34" charset="0"/>
              </a:rPr>
              <a:t>LPG</a:t>
            </a:r>
          </a:p>
        </p:txBody>
      </p:sp>
      <p:sp>
        <p:nvSpPr>
          <p:cNvPr id="2" name="Rectangle 1">
            <a:extLst>
              <a:ext uri="{FF2B5EF4-FFF2-40B4-BE49-F238E27FC236}">
                <a16:creationId xmlns:a16="http://schemas.microsoft.com/office/drawing/2014/main" id="{76A825B4-9366-4730-A24F-474D87C09C92}"/>
              </a:ext>
            </a:extLst>
          </p:cNvPr>
          <p:cNvSpPr/>
          <p:nvPr/>
        </p:nvSpPr>
        <p:spPr>
          <a:xfrm>
            <a:off x="3762882" y="5449695"/>
            <a:ext cx="663975" cy="276999"/>
          </a:xfrm>
          <a:prstGeom prst="rect">
            <a:avLst/>
          </a:prstGeom>
          <a:solidFill>
            <a:schemeClr val="bg1"/>
          </a:solidFill>
        </p:spPr>
        <p:txBody>
          <a:bodyPr wrap="square">
            <a:spAutoFit/>
          </a:bodyPr>
          <a:lstStyle/>
          <a:p>
            <a:r>
              <a:rPr lang="en-US" sz="1200" dirty="0">
                <a:latin typeface="arial" panose="020B0604020202020204" pitchFamily="34" charset="0"/>
              </a:rPr>
              <a:t>Diesel</a:t>
            </a:r>
          </a:p>
        </p:txBody>
      </p:sp>
      <p:sp>
        <p:nvSpPr>
          <p:cNvPr id="7" name="Rectangle 6">
            <a:extLst>
              <a:ext uri="{FF2B5EF4-FFF2-40B4-BE49-F238E27FC236}">
                <a16:creationId xmlns:a16="http://schemas.microsoft.com/office/drawing/2014/main" id="{BF8C285E-7FBC-469C-A60D-9407EEB85E46}"/>
              </a:ext>
            </a:extLst>
          </p:cNvPr>
          <p:cNvSpPr/>
          <p:nvPr/>
        </p:nvSpPr>
        <p:spPr>
          <a:xfrm>
            <a:off x="5049130" y="5435181"/>
            <a:ext cx="663975" cy="276999"/>
          </a:xfrm>
          <a:prstGeom prst="rect">
            <a:avLst/>
          </a:prstGeom>
          <a:solidFill>
            <a:schemeClr val="bg1"/>
          </a:solidFill>
        </p:spPr>
        <p:txBody>
          <a:bodyPr wrap="square">
            <a:spAutoFit/>
          </a:bodyPr>
          <a:lstStyle/>
          <a:p>
            <a:r>
              <a:rPr lang="en-US" sz="1200" dirty="0">
                <a:latin typeface="arial" panose="020B0604020202020204" pitchFamily="34" charset="0"/>
              </a:rPr>
              <a:t>Mazut</a:t>
            </a:r>
          </a:p>
        </p:txBody>
      </p:sp>
      <p:sp>
        <p:nvSpPr>
          <p:cNvPr id="8" name="Rectangle 7">
            <a:extLst>
              <a:ext uri="{FF2B5EF4-FFF2-40B4-BE49-F238E27FC236}">
                <a16:creationId xmlns:a16="http://schemas.microsoft.com/office/drawing/2014/main" id="{323DCF0A-6A25-46E9-A1C7-8806BD7440A4}"/>
              </a:ext>
            </a:extLst>
          </p:cNvPr>
          <p:cNvSpPr/>
          <p:nvPr/>
        </p:nvSpPr>
        <p:spPr>
          <a:xfrm>
            <a:off x="6335378" y="5435180"/>
            <a:ext cx="4132943" cy="276999"/>
          </a:xfrm>
          <a:prstGeom prst="rect">
            <a:avLst/>
          </a:prstGeom>
          <a:solidFill>
            <a:schemeClr val="bg1"/>
          </a:solidFill>
        </p:spPr>
        <p:txBody>
          <a:bodyPr wrap="square">
            <a:spAutoFit/>
          </a:bodyPr>
          <a:lstStyle/>
          <a:p>
            <a:r>
              <a:rPr lang="en-US" sz="1200" dirty="0">
                <a:latin typeface="arial" panose="020B0604020202020204" pitchFamily="34" charset="0"/>
              </a:rPr>
              <a:t>Average of 2016 data from all sources</a:t>
            </a:r>
          </a:p>
        </p:txBody>
      </p:sp>
    </p:spTree>
    <p:extLst>
      <p:ext uri="{BB962C8B-B14F-4D97-AF65-F5344CB8AC3E}">
        <p14:creationId xmlns:p14="http://schemas.microsoft.com/office/powerpoint/2010/main" val="408145505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81953" y="1539246"/>
            <a:ext cx="8682318" cy="4924095"/>
          </a:xfrm>
          <a:prstGeom prst="rect">
            <a:avLst/>
          </a:prstGeom>
        </p:spPr>
      </p:pic>
      <p:sp>
        <p:nvSpPr>
          <p:cNvPr id="6" name="Title 1">
            <a:extLst>
              <a:ext uri="{FF2B5EF4-FFF2-40B4-BE49-F238E27FC236}">
                <a16:creationId xmlns:a16="http://schemas.microsoft.com/office/drawing/2014/main" id="{FFE729E6-6CAA-4959-A3CF-A37511E3E352}"/>
              </a:ext>
            </a:extLst>
          </p:cNvPr>
          <p:cNvSpPr txBox="1">
            <a:spLocks/>
          </p:cNvSpPr>
          <p:nvPr/>
        </p:nvSpPr>
        <p:spPr>
          <a:xfrm>
            <a:off x="394447" y="394659"/>
            <a:ext cx="10515600" cy="132556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Ministry of Energy Survey – motives for connecting factories to the natural gas pipeline</a:t>
            </a:r>
          </a:p>
        </p:txBody>
      </p:sp>
      <p:sp>
        <p:nvSpPr>
          <p:cNvPr id="2" name="TextBox 1">
            <a:extLst>
              <a:ext uri="{FF2B5EF4-FFF2-40B4-BE49-F238E27FC236}">
                <a16:creationId xmlns:a16="http://schemas.microsoft.com/office/drawing/2014/main" id="{1503F309-B2D6-4162-97DD-733A080D3702}"/>
              </a:ext>
            </a:extLst>
          </p:cNvPr>
          <p:cNvSpPr txBox="1"/>
          <p:nvPr/>
        </p:nvSpPr>
        <p:spPr>
          <a:xfrm>
            <a:off x="1872343" y="5616753"/>
            <a:ext cx="1799771" cy="646331"/>
          </a:xfrm>
          <a:prstGeom prst="rect">
            <a:avLst/>
          </a:prstGeom>
          <a:solidFill>
            <a:schemeClr val="bg1"/>
          </a:solidFill>
        </p:spPr>
        <p:txBody>
          <a:bodyPr wrap="square" rtlCol="0">
            <a:spAutoFit/>
          </a:bodyPr>
          <a:lstStyle/>
          <a:p>
            <a:pPr algn="ctr"/>
            <a:r>
              <a:rPr lang="en-US" b="1" dirty="0"/>
              <a:t>MOE </a:t>
            </a:r>
          </a:p>
          <a:p>
            <a:pPr algn="ctr"/>
            <a:r>
              <a:rPr lang="en-US" b="1" dirty="0"/>
              <a:t>Pressure</a:t>
            </a:r>
          </a:p>
        </p:txBody>
      </p:sp>
      <p:sp>
        <p:nvSpPr>
          <p:cNvPr id="7" name="TextBox 6">
            <a:extLst>
              <a:ext uri="{FF2B5EF4-FFF2-40B4-BE49-F238E27FC236}">
                <a16:creationId xmlns:a16="http://schemas.microsoft.com/office/drawing/2014/main" id="{6B2D70CA-61CC-4E10-BC76-5EA14AD58DCF}"/>
              </a:ext>
            </a:extLst>
          </p:cNvPr>
          <p:cNvSpPr txBox="1"/>
          <p:nvPr/>
        </p:nvSpPr>
        <p:spPr>
          <a:xfrm>
            <a:off x="1358046" y="4672423"/>
            <a:ext cx="2314068" cy="646331"/>
          </a:xfrm>
          <a:prstGeom prst="rect">
            <a:avLst/>
          </a:prstGeom>
          <a:solidFill>
            <a:schemeClr val="bg1"/>
          </a:solidFill>
        </p:spPr>
        <p:txBody>
          <a:bodyPr wrap="square" rtlCol="0">
            <a:spAutoFit/>
          </a:bodyPr>
          <a:lstStyle/>
          <a:p>
            <a:pPr algn="ctr"/>
            <a:r>
              <a:rPr lang="en-US" b="1" dirty="0"/>
              <a:t>Easy </a:t>
            </a:r>
          </a:p>
          <a:p>
            <a:pPr algn="ctr"/>
            <a:r>
              <a:rPr lang="en-US" b="1" dirty="0"/>
              <a:t>to Operate</a:t>
            </a:r>
          </a:p>
        </p:txBody>
      </p:sp>
      <p:sp>
        <p:nvSpPr>
          <p:cNvPr id="8" name="TextBox 7">
            <a:extLst>
              <a:ext uri="{FF2B5EF4-FFF2-40B4-BE49-F238E27FC236}">
                <a16:creationId xmlns:a16="http://schemas.microsoft.com/office/drawing/2014/main" id="{75254588-1D80-41B3-A023-6947B32D4CF6}"/>
              </a:ext>
            </a:extLst>
          </p:cNvPr>
          <p:cNvSpPr txBox="1"/>
          <p:nvPr/>
        </p:nvSpPr>
        <p:spPr>
          <a:xfrm>
            <a:off x="1281953" y="3678127"/>
            <a:ext cx="2314068" cy="646331"/>
          </a:xfrm>
          <a:prstGeom prst="rect">
            <a:avLst/>
          </a:prstGeom>
          <a:solidFill>
            <a:schemeClr val="bg1"/>
          </a:solidFill>
        </p:spPr>
        <p:txBody>
          <a:bodyPr wrap="square" rtlCol="0">
            <a:spAutoFit/>
          </a:bodyPr>
          <a:lstStyle/>
          <a:p>
            <a:pPr algn="ctr"/>
            <a:r>
              <a:rPr lang="en-US" b="1" dirty="0"/>
              <a:t>Environmental Concern</a:t>
            </a:r>
          </a:p>
        </p:txBody>
      </p:sp>
      <p:sp>
        <p:nvSpPr>
          <p:cNvPr id="9" name="TextBox 8">
            <a:extLst>
              <a:ext uri="{FF2B5EF4-FFF2-40B4-BE49-F238E27FC236}">
                <a16:creationId xmlns:a16="http://schemas.microsoft.com/office/drawing/2014/main" id="{6345C9FD-C752-4DCF-82EE-381B83CC0602}"/>
              </a:ext>
            </a:extLst>
          </p:cNvPr>
          <p:cNvSpPr txBox="1"/>
          <p:nvPr/>
        </p:nvSpPr>
        <p:spPr>
          <a:xfrm>
            <a:off x="1281953" y="2782668"/>
            <a:ext cx="2314068" cy="646331"/>
          </a:xfrm>
          <a:prstGeom prst="rect">
            <a:avLst/>
          </a:prstGeom>
          <a:solidFill>
            <a:schemeClr val="bg1"/>
          </a:solidFill>
        </p:spPr>
        <p:txBody>
          <a:bodyPr wrap="square" rtlCol="0">
            <a:spAutoFit/>
          </a:bodyPr>
          <a:lstStyle/>
          <a:p>
            <a:pPr algn="ctr"/>
            <a:r>
              <a:rPr lang="en-US" b="1" dirty="0"/>
              <a:t>Energy Expenditure Savings</a:t>
            </a:r>
          </a:p>
        </p:txBody>
      </p:sp>
      <p:sp>
        <p:nvSpPr>
          <p:cNvPr id="10" name="TextBox 9">
            <a:extLst>
              <a:ext uri="{FF2B5EF4-FFF2-40B4-BE49-F238E27FC236}">
                <a16:creationId xmlns:a16="http://schemas.microsoft.com/office/drawing/2014/main" id="{E647BFFD-4D37-4881-A48B-88D5DA5D960B}"/>
              </a:ext>
            </a:extLst>
          </p:cNvPr>
          <p:cNvSpPr txBox="1"/>
          <p:nvPr/>
        </p:nvSpPr>
        <p:spPr>
          <a:xfrm>
            <a:off x="2515080" y="2006677"/>
            <a:ext cx="7479553" cy="461665"/>
          </a:xfrm>
          <a:prstGeom prst="rect">
            <a:avLst/>
          </a:prstGeom>
          <a:solidFill>
            <a:schemeClr val="bg1"/>
          </a:solidFill>
        </p:spPr>
        <p:txBody>
          <a:bodyPr wrap="square" rtlCol="0">
            <a:spAutoFit/>
          </a:bodyPr>
          <a:lstStyle/>
          <a:p>
            <a:pPr algn="ctr"/>
            <a:r>
              <a:rPr lang="en-US" sz="2400" b="1" u="sng" dirty="0"/>
              <a:t>Factories’ motivations to switch to natural gas</a:t>
            </a:r>
          </a:p>
        </p:txBody>
      </p:sp>
    </p:spTree>
    <p:extLst>
      <p:ext uri="{BB962C8B-B14F-4D97-AF65-F5344CB8AC3E}">
        <p14:creationId xmlns:p14="http://schemas.microsoft.com/office/powerpoint/2010/main" val="328320860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9C38C6F-F232-482E-822A-732562B5CC8F}"/>
              </a:ext>
            </a:extLst>
          </p:cNvPr>
          <p:cNvGraphicFramePr>
            <a:graphicFrameLocks noGrp="1"/>
          </p:cNvGraphicFramePr>
          <p:nvPr>
            <p:extLst>
              <p:ext uri="{D42A27DB-BD31-4B8C-83A1-F6EECF244321}">
                <p14:modId xmlns:p14="http://schemas.microsoft.com/office/powerpoint/2010/main" val="3183662976"/>
              </p:ext>
            </p:extLst>
          </p:nvPr>
        </p:nvGraphicFramePr>
        <p:xfrm>
          <a:off x="178675" y="1104900"/>
          <a:ext cx="11834649" cy="4937760"/>
        </p:xfrm>
        <a:graphic>
          <a:graphicData uri="http://schemas.openxmlformats.org/drawingml/2006/table">
            <a:tbl>
              <a:tblPr firstRow="1" bandRow="1">
                <a:tableStyleId>{5C22544A-7EE6-4342-B048-85BDC9FD1C3A}</a:tableStyleId>
              </a:tblPr>
              <a:tblGrid>
                <a:gridCol w="1773493">
                  <a:extLst>
                    <a:ext uri="{9D8B030D-6E8A-4147-A177-3AD203B41FA5}">
                      <a16:colId xmlns:a16="http://schemas.microsoft.com/office/drawing/2014/main" val="3387108647"/>
                    </a:ext>
                  </a:extLst>
                </a:gridCol>
                <a:gridCol w="3012662">
                  <a:extLst>
                    <a:ext uri="{9D8B030D-6E8A-4147-A177-3AD203B41FA5}">
                      <a16:colId xmlns:a16="http://schemas.microsoft.com/office/drawing/2014/main" val="2856979683"/>
                    </a:ext>
                  </a:extLst>
                </a:gridCol>
                <a:gridCol w="1677708">
                  <a:extLst>
                    <a:ext uri="{9D8B030D-6E8A-4147-A177-3AD203B41FA5}">
                      <a16:colId xmlns:a16="http://schemas.microsoft.com/office/drawing/2014/main" val="257599919"/>
                    </a:ext>
                  </a:extLst>
                </a:gridCol>
                <a:gridCol w="823370">
                  <a:extLst>
                    <a:ext uri="{9D8B030D-6E8A-4147-A177-3AD203B41FA5}">
                      <a16:colId xmlns:a16="http://schemas.microsoft.com/office/drawing/2014/main" val="4138419562"/>
                    </a:ext>
                  </a:extLst>
                </a:gridCol>
                <a:gridCol w="943589">
                  <a:extLst>
                    <a:ext uri="{9D8B030D-6E8A-4147-A177-3AD203B41FA5}">
                      <a16:colId xmlns:a16="http://schemas.microsoft.com/office/drawing/2014/main" val="3656936195"/>
                    </a:ext>
                  </a:extLst>
                </a:gridCol>
                <a:gridCol w="1023168">
                  <a:extLst>
                    <a:ext uri="{9D8B030D-6E8A-4147-A177-3AD203B41FA5}">
                      <a16:colId xmlns:a16="http://schemas.microsoft.com/office/drawing/2014/main" val="643994937"/>
                    </a:ext>
                  </a:extLst>
                </a:gridCol>
                <a:gridCol w="1101328">
                  <a:extLst>
                    <a:ext uri="{9D8B030D-6E8A-4147-A177-3AD203B41FA5}">
                      <a16:colId xmlns:a16="http://schemas.microsoft.com/office/drawing/2014/main" val="2985777029"/>
                    </a:ext>
                  </a:extLst>
                </a:gridCol>
                <a:gridCol w="1479331">
                  <a:extLst>
                    <a:ext uri="{9D8B030D-6E8A-4147-A177-3AD203B41FA5}">
                      <a16:colId xmlns:a16="http://schemas.microsoft.com/office/drawing/2014/main" val="2483138034"/>
                    </a:ext>
                  </a:extLst>
                </a:gridCol>
              </a:tblGrid>
              <a:tr h="370840">
                <a:tc>
                  <a:txBody>
                    <a:bodyPr/>
                    <a:lstStyle/>
                    <a:p>
                      <a:r>
                        <a:rPr lang="en-US" sz="1400" dirty="0"/>
                        <a:t>Industry</a:t>
                      </a:r>
                    </a:p>
                  </a:txBody>
                  <a:tcPr/>
                </a:tc>
                <a:tc>
                  <a:txBody>
                    <a:bodyPr/>
                    <a:lstStyle/>
                    <a:p>
                      <a:r>
                        <a:rPr lang="en-US" sz="1400" dirty="0"/>
                        <a:t>Factor</a:t>
                      </a:r>
                    </a:p>
                  </a:txBody>
                  <a:tcPr/>
                </a:tc>
                <a:tc>
                  <a:txBody>
                    <a:bodyPr/>
                    <a:lstStyle/>
                    <a:p>
                      <a:r>
                        <a:rPr lang="en-US" sz="1400" dirty="0"/>
                        <a:t>Measurement Unit</a:t>
                      </a:r>
                    </a:p>
                  </a:txBody>
                  <a:tcPr/>
                </a:tc>
                <a:tc>
                  <a:txBody>
                    <a:bodyPr/>
                    <a:lstStyle/>
                    <a:p>
                      <a:r>
                        <a:rPr lang="en-US" sz="1400" dirty="0"/>
                        <a:t>2015</a:t>
                      </a:r>
                    </a:p>
                  </a:txBody>
                  <a:tcPr/>
                </a:tc>
                <a:tc>
                  <a:txBody>
                    <a:bodyPr/>
                    <a:lstStyle/>
                    <a:p>
                      <a:r>
                        <a:rPr lang="en-US" sz="1400" dirty="0"/>
                        <a:t>2016</a:t>
                      </a:r>
                    </a:p>
                  </a:txBody>
                  <a:tcPr/>
                </a:tc>
                <a:tc>
                  <a:txBody>
                    <a:bodyPr/>
                    <a:lstStyle/>
                    <a:p>
                      <a:r>
                        <a:rPr lang="en-US" sz="1400" dirty="0"/>
                        <a:t>2017</a:t>
                      </a:r>
                    </a:p>
                  </a:txBody>
                  <a:tcPr/>
                </a:tc>
                <a:tc>
                  <a:txBody>
                    <a:bodyPr/>
                    <a:lstStyle/>
                    <a:p>
                      <a:r>
                        <a:rPr lang="en-US" sz="1400" dirty="0"/>
                        <a:t>2018</a:t>
                      </a:r>
                    </a:p>
                  </a:txBody>
                  <a:tcPr/>
                </a:tc>
                <a:tc>
                  <a:txBody>
                    <a:bodyPr/>
                    <a:lstStyle/>
                    <a:p>
                      <a:r>
                        <a:rPr lang="en-US" sz="1400" dirty="0"/>
                        <a:t>% in Relation to the Previous Year</a:t>
                      </a:r>
                    </a:p>
                  </a:txBody>
                  <a:tcPr/>
                </a:tc>
                <a:extLst>
                  <a:ext uri="{0D108BD9-81ED-4DB2-BD59-A6C34878D82A}">
                    <a16:rowId xmlns:a16="http://schemas.microsoft.com/office/drawing/2014/main" val="1247368096"/>
                  </a:ext>
                </a:extLst>
              </a:tr>
              <a:tr h="370840">
                <a:tc rowSpan="3">
                  <a:txBody>
                    <a:bodyPr/>
                    <a:lstStyle/>
                    <a:p>
                      <a:r>
                        <a:rPr lang="en-US" sz="1400" dirty="0"/>
                        <a:t>Supply</a:t>
                      </a:r>
                    </a:p>
                  </a:txBody>
                  <a:tcPr/>
                </a:tc>
                <a:tc>
                  <a:txBody>
                    <a:bodyPr/>
                    <a:lstStyle/>
                    <a:p>
                      <a:r>
                        <a:rPr lang="en-US" sz="1400" dirty="0"/>
                        <a:t>Total natural gas supply</a:t>
                      </a:r>
                    </a:p>
                  </a:txBody>
                  <a:tcPr/>
                </a:tc>
                <a:tc>
                  <a:txBody>
                    <a:bodyPr/>
                    <a:lstStyle/>
                    <a:p>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BCM</a:t>
                      </a:r>
                      <a:endParaRPr lang="en-US" sz="1400" dirty="0"/>
                    </a:p>
                  </a:txBody>
                  <a:tcPr/>
                </a:tc>
                <a:tc>
                  <a:txBody>
                    <a:bodyPr/>
                    <a:lstStyle/>
                    <a:p>
                      <a:r>
                        <a:rPr lang="en-US" sz="1400" dirty="0"/>
                        <a:t>8.4</a:t>
                      </a:r>
                    </a:p>
                  </a:txBody>
                  <a:tcPr/>
                </a:tc>
                <a:tc>
                  <a:txBody>
                    <a:bodyPr/>
                    <a:lstStyle/>
                    <a:p>
                      <a:r>
                        <a:rPr lang="en-US" sz="1400" dirty="0"/>
                        <a:t>9.66</a:t>
                      </a:r>
                    </a:p>
                  </a:txBody>
                  <a:tcPr/>
                </a:tc>
                <a:tc>
                  <a:txBody>
                    <a:bodyPr/>
                    <a:lstStyle/>
                    <a:p>
                      <a:r>
                        <a:rPr lang="en-US" sz="1400" dirty="0"/>
                        <a:t>10.35</a:t>
                      </a:r>
                    </a:p>
                  </a:txBody>
                  <a:tcPr/>
                </a:tc>
                <a:tc>
                  <a:txBody>
                    <a:bodyPr/>
                    <a:lstStyle/>
                    <a:p>
                      <a:r>
                        <a:rPr lang="en-US" sz="1400" dirty="0"/>
                        <a:t>11.11</a:t>
                      </a:r>
                    </a:p>
                  </a:txBody>
                  <a:tcPr/>
                </a:tc>
                <a:tc>
                  <a:txBody>
                    <a:bodyPr/>
                    <a:lstStyle/>
                    <a:p>
                      <a:r>
                        <a:rPr lang="en-US" sz="1400" dirty="0"/>
                        <a:t>7%</a:t>
                      </a:r>
                    </a:p>
                  </a:txBody>
                  <a:tcPr/>
                </a:tc>
                <a:extLst>
                  <a:ext uri="{0D108BD9-81ED-4DB2-BD59-A6C34878D82A}">
                    <a16:rowId xmlns:a16="http://schemas.microsoft.com/office/drawing/2014/main" val="1309369035"/>
                  </a:ext>
                </a:extLst>
              </a:tr>
              <a:tr h="370840">
                <a:tc vMerge="1">
                  <a:txBody>
                    <a:bodyPr/>
                    <a:lstStyle/>
                    <a:p>
                      <a:endParaRPr lang="en-US" dirty="0"/>
                    </a:p>
                  </a:txBody>
                  <a:tcPr/>
                </a:tc>
                <a:tc>
                  <a:txBody>
                    <a:bodyPr/>
                    <a:lstStyle/>
                    <a:p>
                      <a:r>
                        <a:rPr lang="en-US" sz="1400" dirty="0"/>
                        <a:t>Out of which: Tamar</a:t>
                      </a:r>
                    </a:p>
                  </a:txBody>
                  <a:tcPr/>
                </a:tc>
                <a:tc>
                  <a:txBody>
                    <a:bodyPr/>
                    <a:lstStyle/>
                    <a:p>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BCM</a:t>
                      </a:r>
                      <a:endParaRPr lang="en-US" sz="1400" dirty="0"/>
                    </a:p>
                  </a:txBody>
                  <a:tcPr/>
                </a:tc>
                <a:tc>
                  <a:txBody>
                    <a:bodyPr/>
                    <a:lstStyle/>
                    <a:p>
                      <a:r>
                        <a:rPr lang="en-US" sz="1400" dirty="0"/>
                        <a:t>8.28</a:t>
                      </a:r>
                    </a:p>
                  </a:txBody>
                  <a:tcPr/>
                </a:tc>
                <a:tc>
                  <a:txBody>
                    <a:bodyPr/>
                    <a:lstStyle/>
                    <a:p>
                      <a:r>
                        <a:rPr lang="en-US" sz="1400" dirty="0"/>
                        <a:t>9.3</a:t>
                      </a:r>
                    </a:p>
                  </a:txBody>
                  <a:tcPr/>
                </a:tc>
                <a:tc>
                  <a:txBody>
                    <a:bodyPr/>
                    <a:lstStyle/>
                    <a:p>
                      <a:r>
                        <a:rPr lang="en-US" sz="1400" dirty="0"/>
                        <a:t>9.83</a:t>
                      </a:r>
                    </a:p>
                  </a:txBody>
                  <a:tcPr/>
                </a:tc>
                <a:tc>
                  <a:txBody>
                    <a:bodyPr/>
                    <a:lstStyle/>
                    <a:p>
                      <a:r>
                        <a:rPr lang="en-US" sz="1400" dirty="0"/>
                        <a:t>10.44</a:t>
                      </a:r>
                    </a:p>
                  </a:txBody>
                  <a:tcPr/>
                </a:tc>
                <a:tc>
                  <a:txBody>
                    <a:bodyPr/>
                    <a:lstStyle/>
                    <a:p>
                      <a:r>
                        <a:rPr lang="en-US" sz="1400" dirty="0"/>
                        <a:t>6%</a:t>
                      </a:r>
                    </a:p>
                  </a:txBody>
                  <a:tcPr/>
                </a:tc>
                <a:extLst>
                  <a:ext uri="{0D108BD9-81ED-4DB2-BD59-A6C34878D82A}">
                    <a16:rowId xmlns:a16="http://schemas.microsoft.com/office/drawing/2014/main" val="2348951460"/>
                  </a:ext>
                </a:extLst>
              </a:tr>
              <a:tr h="370840">
                <a:tc vMerge="1">
                  <a:txBody>
                    <a:bodyPr/>
                    <a:lstStyle/>
                    <a:p>
                      <a:endParaRPr lang="en-US" dirty="0"/>
                    </a:p>
                  </a:txBody>
                  <a:tcPr/>
                </a:tc>
                <a:tc>
                  <a:txBody>
                    <a:bodyPr/>
                    <a:lstStyle/>
                    <a:p>
                      <a:r>
                        <a:rPr lang="en-US" sz="1400" dirty="0"/>
                        <a:t>Out of which: Maritime Connector</a:t>
                      </a:r>
                    </a:p>
                  </a:txBody>
                  <a:tcPr/>
                </a:tc>
                <a:tc>
                  <a:txBody>
                    <a:bodyPr/>
                    <a:lstStyle/>
                    <a:p>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BCM</a:t>
                      </a:r>
                      <a:endParaRPr lang="en-US" sz="1400" dirty="0"/>
                    </a:p>
                  </a:txBody>
                  <a:tcPr/>
                </a:tc>
                <a:tc>
                  <a:txBody>
                    <a:bodyPr/>
                    <a:lstStyle/>
                    <a:p>
                      <a:r>
                        <a:rPr lang="en-US" sz="1400" dirty="0"/>
                        <a:t>0.13</a:t>
                      </a:r>
                    </a:p>
                  </a:txBody>
                  <a:tcPr/>
                </a:tc>
                <a:tc>
                  <a:txBody>
                    <a:bodyPr/>
                    <a:lstStyle/>
                    <a:p>
                      <a:r>
                        <a:rPr lang="en-US" sz="1400" dirty="0"/>
                        <a:t>0.36</a:t>
                      </a:r>
                    </a:p>
                  </a:txBody>
                  <a:tcPr/>
                </a:tc>
                <a:tc>
                  <a:txBody>
                    <a:bodyPr/>
                    <a:lstStyle/>
                    <a:p>
                      <a:r>
                        <a:rPr lang="en-US" sz="1400" dirty="0"/>
                        <a:t>0.52</a:t>
                      </a:r>
                    </a:p>
                  </a:txBody>
                  <a:tcPr/>
                </a:tc>
                <a:tc>
                  <a:txBody>
                    <a:bodyPr/>
                    <a:lstStyle/>
                    <a:p>
                      <a:r>
                        <a:rPr lang="en-US" sz="1400" dirty="0"/>
                        <a:t>0.67</a:t>
                      </a:r>
                    </a:p>
                  </a:txBody>
                  <a:tcPr/>
                </a:tc>
                <a:tc>
                  <a:txBody>
                    <a:bodyPr/>
                    <a:lstStyle/>
                    <a:p>
                      <a:r>
                        <a:rPr lang="en-US" sz="1400" dirty="0"/>
                        <a:t>29%</a:t>
                      </a:r>
                    </a:p>
                  </a:txBody>
                  <a:tcPr/>
                </a:tc>
                <a:extLst>
                  <a:ext uri="{0D108BD9-81ED-4DB2-BD59-A6C34878D82A}">
                    <a16:rowId xmlns:a16="http://schemas.microsoft.com/office/drawing/2014/main" val="1392161672"/>
                  </a:ext>
                </a:extLst>
              </a:tr>
              <a:tr h="370840">
                <a:tc rowSpan="4">
                  <a:txBody>
                    <a:bodyPr/>
                    <a:lstStyle/>
                    <a:p>
                      <a:r>
                        <a:rPr lang="en-US" sz="1400" dirty="0"/>
                        <a:t>Consumption</a:t>
                      </a:r>
                    </a:p>
                  </a:txBody>
                  <a:tcPr/>
                </a:tc>
                <a:tc>
                  <a:txBody>
                    <a:bodyPr/>
                    <a:lstStyle/>
                    <a:p>
                      <a:r>
                        <a:rPr lang="en-US" sz="1400" dirty="0"/>
                        <a:t>Natural gas consumption for electricity production</a:t>
                      </a:r>
                    </a:p>
                  </a:txBody>
                  <a:tcPr/>
                </a:tc>
                <a:tc>
                  <a:txBody>
                    <a:bodyPr/>
                    <a:lstStyle/>
                    <a:p>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BCM</a:t>
                      </a:r>
                      <a:endParaRPr lang="en-US" sz="1400" dirty="0"/>
                    </a:p>
                  </a:txBody>
                  <a:tcPr/>
                </a:tc>
                <a:tc>
                  <a:txBody>
                    <a:bodyPr/>
                    <a:lstStyle/>
                    <a:p>
                      <a:r>
                        <a:rPr lang="en-US" sz="1400" dirty="0"/>
                        <a:t>6.73</a:t>
                      </a:r>
                    </a:p>
                  </a:txBody>
                  <a:tcPr/>
                </a:tc>
                <a:tc>
                  <a:txBody>
                    <a:bodyPr/>
                    <a:lstStyle/>
                    <a:p>
                      <a:r>
                        <a:rPr lang="en-US" sz="1400" dirty="0"/>
                        <a:t>8.04</a:t>
                      </a:r>
                    </a:p>
                  </a:txBody>
                  <a:tcPr/>
                </a:tc>
                <a:tc>
                  <a:txBody>
                    <a:bodyPr/>
                    <a:lstStyle/>
                    <a:p>
                      <a:r>
                        <a:rPr lang="en-US" sz="1400" dirty="0"/>
                        <a:t>8.5</a:t>
                      </a:r>
                    </a:p>
                  </a:txBody>
                  <a:tcPr/>
                </a:tc>
                <a:tc>
                  <a:txBody>
                    <a:bodyPr/>
                    <a:lstStyle/>
                    <a:p>
                      <a:r>
                        <a:rPr lang="en-US" sz="1400" dirty="0"/>
                        <a:t>9.1</a:t>
                      </a:r>
                    </a:p>
                  </a:txBody>
                  <a:tcPr/>
                </a:tc>
                <a:tc>
                  <a:txBody>
                    <a:bodyPr/>
                    <a:lstStyle/>
                    <a:p>
                      <a:r>
                        <a:rPr lang="en-US" sz="1400" dirty="0"/>
                        <a:t>6.3%</a:t>
                      </a:r>
                    </a:p>
                  </a:txBody>
                  <a:tcPr/>
                </a:tc>
                <a:extLst>
                  <a:ext uri="{0D108BD9-81ED-4DB2-BD59-A6C34878D82A}">
                    <a16:rowId xmlns:a16="http://schemas.microsoft.com/office/drawing/2014/main" val="2140779692"/>
                  </a:ext>
                </a:extLst>
              </a:tr>
              <a:tr h="370840">
                <a:tc vMerge="1">
                  <a:txBody>
                    <a:bodyPr/>
                    <a:lstStyle/>
                    <a:p>
                      <a:endParaRPr lang="en-US" dirty="0"/>
                    </a:p>
                  </a:txBody>
                  <a:tcPr/>
                </a:tc>
                <a:tc>
                  <a:txBody>
                    <a:bodyPr/>
                    <a:lstStyle/>
                    <a:p>
                      <a:r>
                        <a:rPr lang="en-US" sz="1400" dirty="0"/>
                        <a:t>Use of natural gas in industry</a:t>
                      </a:r>
                    </a:p>
                  </a:txBody>
                  <a:tcPr/>
                </a:tc>
                <a:tc>
                  <a:txBody>
                    <a:bodyPr/>
                    <a:lstStyle/>
                    <a:p>
                      <a:r>
                        <a:rPr lang="en-US" sz="1400" dirty="0"/>
                        <a:t>BCM</a:t>
                      </a:r>
                    </a:p>
                  </a:txBody>
                  <a:tcPr/>
                </a:tc>
                <a:tc>
                  <a:txBody>
                    <a:bodyPr/>
                    <a:lstStyle/>
                    <a:p>
                      <a:r>
                        <a:rPr lang="en-US" sz="1400" dirty="0"/>
                        <a:t>1.67</a:t>
                      </a:r>
                    </a:p>
                  </a:txBody>
                  <a:tcPr/>
                </a:tc>
                <a:tc>
                  <a:txBody>
                    <a:bodyPr/>
                    <a:lstStyle/>
                    <a:p>
                      <a:r>
                        <a:rPr lang="en-US" sz="1400" dirty="0"/>
                        <a:t>1.62</a:t>
                      </a:r>
                    </a:p>
                  </a:txBody>
                  <a:tcPr/>
                </a:tc>
                <a:tc>
                  <a:txBody>
                    <a:bodyPr/>
                    <a:lstStyle/>
                    <a:p>
                      <a:r>
                        <a:rPr lang="en-US" sz="1400" dirty="0"/>
                        <a:t>1.81</a:t>
                      </a:r>
                    </a:p>
                  </a:txBody>
                  <a:tcPr/>
                </a:tc>
                <a:tc>
                  <a:txBody>
                    <a:bodyPr/>
                    <a:lstStyle/>
                    <a:p>
                      <a:r>
                        <a:rPr lang="en-US" sz="1400" dirty="0"/>
                        <a:t>2.02</a:t>
                      </a:r>
                    </a:p>
                  </a:txBody>
                  <a:tcPr/>
                </a:tc>
                <a:tc>
                  <a:txBody>
                    <a:bodyPr/>
                    <a:lstStyle/>
                    <a:p>
                      <a:r>
                        <a:rPr lang="en-US" sz="1400" dirty="0"/>
                        <a:t>12%</a:t>
                      </a:r>
                    </a:p>
                  </a:txBody>
                  <a:tcPr/>
                </a:tc>
                <a:extLst>
                  <a:ext uri="{0D108BD9-81ED-4DB2-BD59-A6C34878D82A}">
                    <a16:rowId xmlns:a16="http://schemas.microsoft.com/office/drawing/2014/main" val="3063680078"/>
                  </a:ext>
                </a:extLst>
              </a:tr>
              <a:tr h="370840">
                <a:tc vMerge="1">
                  <a:txBody>
                    <a:bodyPr/>
                    <a:lstStyle/>
                    <a:p>
                      <a:endParaRPr lang="en-US" dirty="0"/>
                    </a:p>
                  </a:txBody>
                  <a:tcPr/>
                </a:tc>
                <a:tc>
                  <a:txBody>
                    <a:bodyPr/>
                    <a:lstStyle/>
                    <a:p>
                      <a:r>
                        <a:rPr lang="en-US" sz="1400" dirty="0"/>
                        <a:t>Use of natural gas for electricity production as a percentage of the total demand for natural gas</a:t>
                      </a:r>
                    </a:p>
                  </a:txBody>
                  <a:tcPr/>
                </a:tc>
                <a:tc>
                  <a:txBody>
                    <a:bodyPr/>
                    <a:lstStyle/>
                    <a:p>
                      <a:r>
                        <a:rPr lang="en-US" sz="1400" dirty="0"/>
                        <a:t>%</a:t>
                      </a:r>
                    </a:p>
                  </a:txBody>
                  <a:tcPr/>
                </a:tc>
                <a:tc>
                  <a:txBody>
                    <a:bodyPr/>
                    <a:lstStyle/>
                    <a:p>
                      <a:r>
                        <a:rPr lang="en-US" sz="1400" dirty="0"/>
                        <a:t>79%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83%</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83%</a:t>
                      </a:r>
                    </a:p>
                  </a:txBody>
                  <a:tcPr/>
                </a:tc>
                <a:tc>
                  <a:txBody>
                    <a:bodyPr/>
                    <a:lstStyle/>
                    <a:p>
                      <a:r>
                        <a:rPr lang="en-US" sz="1400" dirty="0"/>
                        <a:t>83%</a:t>
                      </a:r>
                    </a:p>
                  </a:txBody>
                  <a:tcPr/>
                </a:tc>
                <a:tc>
                  <a:txBody>
                    <a:bodyPr/>
                    <a:lstStyle/>
                    <a:p>
                      <a:endParaRPr lang="en-US" sz="1400" dirty="0"/>
                    </a:p>
                  </a:txBody>
                  <a:tcPr/>
                </a:tc>
                <a:extLst>
                  <a:ext uri="{0D108BD9-81ED-4DB2-BD59-A6C34878D82A}">
                    <a16:rowId xmlns:a16="http://schemas.microsoft.com/office/drawing/2014/main" val="1518285312"/>
                  </a:ext>
                </a:extLst>
              </a:tr>
              <a:tr h="37084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Use of natural gas for industry as a percentage of the total demand for natural gas</a:t>
                      </a:r>
                    </a:p>
                    <a:p>
                      <a:endParaRPr lang="en-US" sz="1400" dirty="0"/>
                    </a:p>
                  </a:txBody>
                  <a:tcPr/>
                </a:tc>
                <a:tc>
                  <a:txBody>
                    <a:bodyPr/>
                    <a:lstStyle/>
                    <a:p>
                      <a:r>
                        <a:rPr lang="en-US" sz="1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17%</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17%</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17%</a:t>
                      </a:r>
                    </a:p>
                  </a:txBody>
                  <a:tcPr/>
                </a:tc>
                <a:tc>
                  <a:txBody>
                    <a:bodyPr/>
                    <a:lstStyle/>
                    <a:p>
                      <a:r>
                        <a:rPr lang="en-US" sz="1400" dirty="0"/>
                        <a:t>17%</a:t>
                      </a:r>
                    </a:p>
                  </a:txBody>
                  <a:tcPr/>
                </a:tc>
                <a:tc>
                  <a:txBody>
                    <a:bodyPr/>
                    <a:lstStyle/>
                    <a:p>
                      <a:endParaRPr lang="en-US" sz="1400" dirty="0"/>
                    </a:p>
                  </a:txBody>
                  <a:tcPr/>
                </a:tc>
                <a:extLst>
                  <a:ext uri="{0D108BD9-81ED-4DB2-BD59-A6C34878D82A}">
                    <a16:rowId xmlns:a16="http://schemas.microsoft.com/office/drawing/2014/main" val="218483297"/>
                  </a:ext>
                </a:extLst>
              </a:tr>
              <a:tr h="370840">
                <a:tc rowSpan="2">
                  <a:txBody>
                    <a:bodyPr/>
                    <a:lstStyle/>
                    <a:p>
                      <a:r>
                        <a:rPr lang="en-US" sz="1400" dirty="0"/>
                        <a:t>Network</a:t>
                      </a:r>
                    </a:p>
                  </a:txBody>
                  <a:tcPr/>
                </a:tc>
                <a:tc>
                  <a:txBody>
                    <a:bodyPr/>
                    <a:lstStyle/>
                    <a:p>
                      <a:r>
                        <a:rPr lang="en-US" sz="1400" dirty="0"/>
                        <a:t>Streaming</a:t>
                      </a:r>
                    </a:p>
                  </a:txBody>
                  <a:tcPr/>
                </a:tc>
                <a:tc>
                  <a:txBody>
                    <a:bodyPr/>
                    <a:lstStyle/>
                    <a:p>
                      <a:r>
                        <a:rPr lang="en-US" sz="1400" dirty="0"/>
                        <a:t>Km</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a:t>700</a:t>
                      </a:r>
                    </a:p>
                  </a:txBody>
                  <a:tcPr/>
                </a:tc>
                <a:tc>
                  <a:txBody>
                    <a:bodyPr/>
                    <a:lstStyle/>
                    <a:p>
                      <a:endParaRPr lang="en-US" sz="1400" dirty="0"/>
                    </a:p>
                  </a:txBody>
                  <a:tcPr/>
                </a:tc>
                <a:extLst>
                  <a:ext uri="{0D108BD9-81ED-4DB2-BD59-A6C34878D82A}">
                    <a16:rowId xmlns:a16="http://schemas.microsoft.com/office/drawing/2014/main" val="1838113742"/>
                  </a:ext>
                </a:extLst>
              </a:tr>
              <a:tr h="370840">
                <a:tc vMerge="1">
                  <a:txBody>
                    <a:bodyPr/>
                    <a:lstStyle/>
                    <a:p>
                      <a:endParaRPr lang="en-US" dirty="0"/>
                    </a:p>
                  </a:txBody>
                  <a:tcPr/>
                </a:tc>
                <a:tc>
                  <a:txBody>
                    <a:bodyPr/>
                    <a:lstStyle/>
                    <a:p>
                      <a:r>
                        <a:rPr lang="en-US" sz="1400" dirty="0"/>
                        <a:t>Distribution</a:t>
                      </a:r>
                    </a:p>
                  </a:txBody>
                  <a:tcPr/>
                </a:tc>
                <a:tc>
                  <a:txBody>
                    <a:bodyPr/>
                    <a:lstStyle/>
                    <a:p>
                      <a:r>
                        <a:rPr lang="en-US" sz="1400" dirty="0"/>
                        <a:t>Km</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a:t>350</a:t>
                      </a:r>
                    </a:p>
                  </a:txBody>
                  <a:tcPr/>
                </a:tc>
                <a:tc>
                  <a:txBody>
                    <a:bodyPr/>
                    <a:lstStyle/>
                    <a:p>
                      <a:endParaRPr lang="en-US" sz="1400" dirty="0"/>
                    </a:p>
                  </a:txBody>
                  <a:tcPr/>
                </a:tc>
                <a:extLst>
                  <a:ext uri="{0D108BD9-81ED-4DB2-BD59-A6C34878D82A}">
                    <a16:rowId xmlns:a16="http://schemas.microsoft.com/office/drawing/2014/main" val="2467057383"/>
                  </a:ext>
                </a:extLst>
              </a:tr>
            </a:tbl>
          </a:graphicData>
        </a:graphic>
      </p:graphicFrame>
      <p:sp>
        <p:nvSpPr>
          <p:cNvPr id="6" name="Rectangle 5">
            <a:extLst>
              <a:ext uri="{FF2B5EF4-FFF2-40B4-BE49-F238E27FC236}">
                <a16:creationId xmlns:a16="http://schemas.microsoft.com/office/drawing/2014/main" id="{A9D4E7B9-8EB0-446D-9024-F9D4D0576B4E}"/>
              </a:ext>
            </a:extLst>
          </p:cNvPr>
          <p:cNvSpPr/>
          <p:nvPr/>
        </p:nvSpPr>
        <p:spPr>
          <a:xfrm>
            <a:off x="4388817" y="356156"/>
            <a:ext cx="3722237" cy="400110"/>
          </a:xfrm>
          <a:prstGeom prst="rect">
            <a:avLst/>
          </a:prstGeom>
        </p:spPr>
        <p:txBody>
          <a:bodyPr wrap="none">
            <a:spAutoFit/>
          </a:bodyPr>
          <a:lstStyle/>
          <a:p>
            <a:r>
              <a:rPr lang="en-US" sz="2000" b="1" dirty="0"/>
              <a:t>Table 2: Data and Annual  Trends </a:t>
            </a:r>
          </a:p>
        </p:txBody>
      </p:sp>
    </p:spTree>
    <p:extLst>
      <p:ext uri="{BB962C8B-B14F-4D97-AF65-F5344CB8AC3E}">
        <p14:creationId xmlns:p14="http://schemas.microsoft.com/office/powerpoint/2010/main" val="277764618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4125" y="702101"/>
            <a:ext cx="11436930" cy="4959070"/>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n-US" sz="240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What would you do?</a:t>
            </a:r>
          </a:p>
          <a:p>
            <a:pPr>
              <a:lnSpc>
                <a:spcPct val="170000"/>
              </a:lnSpc>
            </a:pPr>
            <a:r>
              <a:rPr lang="en-US" sz="54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Export?</a:t>
            </a:r>
          </a:p>
          <a:p>
            <a:pPr>
              <a:lnSpc>
                <a:spcPct val="170000"/>
              </a:lnSpc>
            </a:pPr>
            <a:r>
              <a:rPr lang="en-US" sz="54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Local Use?</a:t>
            </a:r>
          </a:p>
          <a:p>
            <a:pPr>
              <a:lnSpc>
                <a:spcPct val="170000"/>
              </a:lnSpc>
            </a:pPr>
            <a:r>
              <a:rPr lang="en-US" sz="54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Influence State Budget?</a:t>
            </a:r>
            <a:endParaRPr lang="he-IL" sz="54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endParaRPr>
          </a:p>
        </p:txBody>
      </p:sp>
    </p:spTree>
    <p:extLst>
      <p:ext uri="{BB962C8B-B14F-4D97-AF65-F5344CB8AC3E}">
        <p14:creationId xmlns:p14="http://schemas.microsoft.com/office/powerpoint/2010/main" val="33049299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תוצאת תמונה עבור economic globl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82" y="-115310"/>
            <a:ext cx="12288982" cy="69733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7527" y="2708563"/>
            <a:ext cx="10515600" cy="1325563"/>
          </a:xfrm>
        </p:spPr>
        <p:txBody>
          <a:bodyPr>
            <a:noAutofit/>
          </a:bodyPr>
          <a:lstStyle/>
          <a:p>
            <a:r>
              <a:rPr lang="en-US" sz="9600" b="1" spc="50" dirty="0">
                <a:ln w="9525" cmpd="sng">
                  <a:solidFill>
                    <a:schemeClr val="accent1"/>
                  </a:solidFill>
                  <a:prstDash val="solid"/>
                </a:ln>
                <a:solidFill>
                  <a:srgbClr val="70AD47">
                    <a:tint val="1000"/>
                  </a:srgbClr>
                </a:solidFill>
                <a:effectLst>
                  <a:glow rad="228600">
                    <a:schemeClr val="accent5">
                      <a:satMod val="175000"/>
                      <a:alpha val="40000"/>
                    </a:schemeClr>
                  </a:glow>
                </a:effectLst>
                <a:latin typeface="David" panose="020E0502060401010101" pitchFamily="34" charset="-79"/>
                <a:cs typeface="OronMF" panose="05000000000000000000" pitchFamily="2" charset="-79"/>
              </a:rPr>
              <a:t>Thank You</a:t>
            </a:r>
          </a:p>
        </p:txBody>
      </p:sp>
      <p:sp>
        <p:nvSpPr>
          <p:cNvPr id="3" name="TextBox 2"/>
          <p:cNvSpPr txBox="1"/>
          <p:nvPr/>
        </p:nvSpPr>
        <p:spPr>
          <a:xfrm>
            <a:off x="839818" y="5774887"/>
            <a:ext cx="3837709" cy="707886"/>
          </a:xfrm>
          <a:prstGeom prst="rect">
            <a:avLst/>
          </a:prstGeom>
          <a:noFill/>
        </p:spPr>
        <p:txBody>
          <a:bodyPr wrap="square" rtlCol="0">
            <a:spAutoFit/>
          </a:bodyPr>
          <a:lstStyle/>
          <a:p>
            <a:r>
              <a:rPr lang="he-IL" sz="4000" b="1" dirty="0">
                <a:solidFill>
                  <a:schemeClr val="bg1"/>
                </a:solidFill>
                <a:effectLst>
                  <a:glow rad="228600">
                    <a:schemeClr val="accent5">
                      <a:satMod val="175000"/>
                      <a:alpha val="40000"/>
                    </a:schemeClr>
                  </a:glow>
                </a:effectLst>
                <a:cs typeface="OronMF" panose="05000000000000000000" pitchFamily="2" charset="-79"/>
              </a:rPr>
              <a:t>נח הקר</a:t>
            </a:r>
            <a:endParaRPr lang="en-US" sz="4000" b="1" dirty="0">
              <a:solidFill>
                <a:schemeClr val="bg1"/>
              </a:solidFill>
              <a:effectLst>
                <a:glow rad="228600">
                  <a:schemeClr val="accent5">
                    <a:satMod val="175000"/>
                    <a:alpha val="40000"/>
                  </a:schemeClr>
                </a:glow>
              </a:effectLst>
              <a:cs typeface="OronMF" panose="05000000000000000000" pitchFamily="2" charset="-79"/>
            </a:endParaRPr>
          </a:p>
        </p:txBody>
      </p:sp>
    </p:spTree>
    <p:extLst>
      <p:ext uri="{BB962C8B-B14F-4D97-AF65-F5344CB8AC3E}">
        <p14:creationId xmlns:p14="http://schemas.microsoft.com/office/powerpoint/2010/main" val="1374869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descr="{\displaystyle \mathrm {GDP} =C+I+G+\left(\mathrm {eX} -i\right)}"/>
          <p:cNvSpPr>
            <a:spLocks noChangeAspect="1" noChangeArrowheads="1"/>
          </p:cNvSpPr>
          <p:nvPr/>
        </p:nvSpPr>
        <p:spPr bwMode="auto">
          <a:xfrm>
            <a:off x="1350433" y="-19349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lnSpc>
                <a:spcPct val="150000"/>
              </a:lnSpc>
            </a:pPr>
            <a:endParaRPr lang="en-US" sz="1400">
              <a:latin typeface="David" panose="020E0502060401010101" pitchFamily="34" charset="-79"/>
              <a:cs typeface="David" panose="020E0502060401010101" pitchFamily="34" charset="-79"/>
            </a:endParaRPr>
          </a:p>
        </p:txBody>
      </p:sp>
      <p:pic>
        <p:nvPicPr>
          <p:cNvPr id="1034" name="Picture 10" descr="תמונה קשור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179093" y="2875961"/>
            <a:ext cx="10166685" cy="20224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264734" y="2563092"/>
            <a:ext cx="2068539" cy="2978727"/>
          </a:xfrm>
          <a:prstGeom prst="rect">
            <a:avLst/>
          </a:prstGeom>
          <a:noFill/>
          <a:ln w="7620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56428495-56BF-4E41-B2BD-6E362EF1C90C}"/>
              </a:ext>
            </a:extLst>
          </p:cNvPr>
          <p:cNvSpPr/>
          <p:nvPr/>
        </p:nvSpPr>
        <p:spPr>
          <a:xfrm>
            <a:off x="836653" y="754966"/>
            <a:ext cx="10166685" cy="1477328"/>
          </a:xfrm>
          <a:prstGeom prst="rect">
            <a:avLst/>
          </a:prstGeom>
        </p:spPr>
        <p:txBody>
          <a:bodyPr wrap="square">
            <a:spAutoFit/>
          </a:bodyPr>
          <a:lstStyle/>
          <a:p>
            <a:pPr algn="l"/>
            <a:r>
              <a:rPr lang="en-US" sz="3600" b="1" dirty="0">
                <a:latin typeface="David" panose="020E0502060401010101" pitchFamily="34" charset="-79"/>
                <a:cs typeface="David" panose="020E0502060401010101" pitchFamily="34" charset="-79"/>
              </a:rPr>
              <a:t>GDP</a:t>
            </a:r>
            <a:r>
              <a:rPr lang="en-US" dirty="0">
                <a:latin typeface="David" panose="020E0502060401010101" pitchFamily="34" charset="-79"/>
                <a:cs typeface="David" panose="020E0502060401010101" pitchFamily="34" charset="-79"/>
              </a:rPr>
              <a:t>(Gross Domestic Product)</a:t>
            </a:r>
          </a:p>
          <a:p>
            <a:r>
              <a:rPr lang="en-US" dirty="0"/>
              <a:t>the total monetary or market value of all the finished goods and services produced within a country's borders in a specific, minus goods imported and used as raw materials. </a:t>
            </a:r>
            <a:br>
              <a:rPr lang="en-US" dirty="0"/>
            </a:br>
            <a:r>
              <a:rPr lang="en-US" dirty="0"/>
              <a:t>(Yosef </a:t>
            </a:r>
            <a:r>
              <a:rPr lang="en-US" dirty="0" err="1"/>
              <a:t>Zeira</a:t>
            </a:r>
            <a:r>
              <a:rPr lang="en-US" dirty="0"/>
              <a:t> – Israel Economy)</a:t>
            </a:r>
          </a:p>
        </p:txBody>
      </p:sp>
      <p:sp>
        <p:nvSpPr>
          <p:cNvPr id="17" name="Rectangle 16">
            <a:extLst>
              <a:ext uri="{FF2B5EF4-FFF2-40B4-BE49-F238E27FC236}">
                <a16:creationId xmlns:a16="http://schemas.microsoft.com/office/drawing/2014/main" id="{251D8142-5786-41AE-8E37-3DB0B44A6B76}"/>
              </a:ext>
            </a:extLst>
          </p:cNvPr>
          <p:cNvSpPr/>
          <p:nvPr/>
        </p:nvSpPr>
        <p:spPr>
          <a:xfrm>
            <a:off x="836653" y="6103034"/>
            <a:ext cx="11133861" cy="400110"/>
          </a:xfrm>
          <a:prstGeom prst="rect">
            <a:avLst/>
          </a:prstGeom>
        </p:spPr>
        <p:txBody>
          <a:bodyPr wrap="square">
            <a:spAutoFit/>
          </a:bodyPr>
          <a:lstStyle/>
          <a:p>
            <a:pPr algn="l"/>
            <a:r>
              <a:rPr lang="en-US" sz="2000" dirty="0">
                <a:cs typeface="David" panose="020E0502060401010101" pitchFamily="34" charset="-79"/>
              </a:rPr>
              <a:t>“The total amount governments and local authorities spend for all purposes or specific purpose.”</a:t>
            </a:r>
            <a:endParaRPr lang="en-US" sz="1100" dirty="0"/>
          </a:p>
        </p:txBody>
      </p:sp>
    </p:spTree>
    <p:extLst>
      <p:ext uri="{BB962C8B-B14F-4D97-AF65-F5344CB8AC3E}">
        <p14:creationId xmlns:p14="http://schemas.microsoft.com/office/powerpoint/2010/main" val="323159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descr="{\displaystyle \mathrm {GDP} =C+I+G+\left(\mathrm {eX} -i\right)}"/>
          <p:cNvSpPr>
            <a:spLocks noChangeAspect="1" noChangeArrowheads="1"/>
          </p:cNvSpPr>
          <p:nvPr/>
        </p:nvSpPr>
        <p:spPr bwMode="auto">
          <a:xfrm>
            <a:off x="1350433" y="-19349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lnSpc>
                <a:spcPct val="150000"/>
              </a:lnSpc>
            </a:pPr>
            <a:endParaRPr lang="en-US" sz="1400">
              <a:latin typeface="David" panose="020E0502060401010101" pitchFamily="34" charset="-79"/>
              <a:cs typeface="David" panose="020E0502060401010101" pitchFamily="34" charset="-79"/>
            </a:endParaRPr>
          </a:p>
        </p:txBody>
      </p:sp>
      <p:pic>
        <p:nvPicPr>
          <p:cNvPr id="1034" name="Picture 10" descr="תמונה קשור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179093" y="2875961"/>
            <a:ext cx="10166685" cy="20224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857593" y="2549238"/>
            <a:ext cx="3336880" cy="2978727"/>
          </a:xfrm>
          <a:prstGeom prst="rect">
            <a:avLst/>
          </a:prstGeom>
          <a:noFill/>
          <a:ln w="7620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81EC2878-6E90-47E6-988F-BD38C2F40AC0}"/>
              </a:ext>
            </a:extLst>
          </p:cNvPr>
          <p:cNvSpPr/>
          <p:nvPr/>
        </p:nvSpPr>
        <p:spPr>
          <a:xfrm>
            <a:off x="836653" y="754966"/>
            <a:ext cx="10166685" cy="1477328"/>
          </a:xfrm>
          <a:prstGeom prst="rect">
            <a:avLst/>
          </a:prstGeom>
        </p:spPr>
        <p:txBody>
          <a:bodyPr wrap="square">
            <a:spAutoFit/>
          </a:bodyPr>
          <a:lstStyle/>
          <a:p>
            <a:pPr algn="l"/>
            <a:r>
              <a:rPr lang="en-US" sz="3600" b="1" dirty="0">
                <a:latin typeface="David" panose="020E0502060401010101" pitchFamily="34" charset="-79"/>
                <a:cs typeface="David" panose="020E0502060401010101" pitchFamily="34" charset="-79"/>
              </a:rPr>
              <a:t>GDP</a:t>
            </a:r>
            <a:r>
              <a:rPr lang="en-US" dirty="0">
                <a:latin typeface="David" panose="020E0502060401010101" pitchFamily="34" charset="-79"/>
                <a:cs typeface="David" panose="020E0502060401010101" pitchFamily="34" charset="-79"/>
              </a:rPr>
              <a:t>(Gross Domestic Product)</a:t>
            </a:r>
          </a:p>
          <a:p>
            <a:r>
              <a:rPr lang="en-US" dirty="0"/>
              <a:t>the total monetary or market value of all the finished goods and services produced within a country's borders in a specific, minus goods imported and used as raw materials. </a:t>
            </a:r>
            <a:br>
              <a:rPr lang="en-US" dirty="0"/>
            </a:br>
            <a:r>
              <a:rPr lang="en-US" dirty="0"/>
              <a:t>(Yosef </a:t>
            </a:r>
            <a:r>
              <a:rPr lang="en-US" dirty="0" err="1"/>
              <a:t>Zeira</a:t>
            </a:r>
            <a:r>
              <a:rPr lang="en-US" dirty="0"/>
              <a:t> – Israel Economy)</a:t>
            </a:r>
          </a:p>
        </p:txBody>
      </p:sp>
      <p:sp>
        <p:nvSpPr>
          <p:cNvPr id="17" name="Rectangle 16">
            <a:extLst>
              <a:ext uri="{FF2B5EF4-FFF2-40B4-BE49-F238E27FC236}">
                <a16:creationId xmlns:a16="http://schemas.microsoft.com/office/drawing/2014/main" id="{5AE9C4F0-FD0A-4896-B431-8543386C2C9B}"/>
              </a:ext>
            </a:extLst>
          </p:cNvPr>
          <p:cNvSpPr/>
          <p:nvPr/>
        </p:nvSpPr>
        <p:spPr>
          <a:xfrm>
            <a:off x="695504" y="5663799"/>
            <a:ext cx="11133861" cy="1015663"/>
          </a:xfrm>
          <a:prstGeom prst="rect">
            <a:avLst/>
          </a:prstGeom>
        </p:spPr>
        <p:txBody>
          <a:bodyPr wrap="square">
            <a:spAutoFit/>
          </a:bodyPr>
          <a:lstStyle/>
          <a:p>
            <a:pPr algn="l"/>
            <a:r>
              <a:rPr lang="en-US" sz="2000" dirty="0">
                <a:cs typeface="David" panose="020E0502060401010101" pitchFamily="34" charset="-79"/>
              </a:rPr>
              <a:t>“In the </a:t>
            </a:r>
            <a:r>
              <a:rPr lang="en-US" sz="2000" b="1" u="sng" dirty="0">
                <a:cs typeface="David" panose="020E0502060401010101" pitchFamily="34" charset="-79"/>
              </a:rPr>
              <a:t>Balance of Payments </a:t>
            </a:r>
            <a:r>
              <a:rPr lang="en-US" sz="2000" dirty="0">
                <a:cs typeface="David" panose="020E0502060401010101" pitchFamily="34" charset="-79"/>
              </a:rPr>
              <a:t>– the difference between the import and export in the Current Account.  When export is larger than import the, there is a positive export surplus; when import is bigger than export – it is negative. In other words: there is an import surplus”</a:t>
            </a:r>
            <a:endParaRPr lang="en-US" sz="1100" dirty="0"/>
          </a:p>
        </p:txBody>
      </p:sp>
    </p:spTree>
    <p:extLst>
      <p:ext uri="{BB962C8B-B14F-4D97-AF65-F5344CB8AC3E}">
        <p14:creationId xmlns:p14="http://schemas.microsoft.com/office/powerpoint/2010/main" val="88865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descr="{\displaystyle \mathrm {GDP} =C+I+G+\left(\mathrm {eX} -i\right)}"/>
          <p:cNvSpPr>
            <a:spLocks noChangeAspect="1" noChangeArrowheads="1"/>
          </p:cNvSpPr>
          <p:nvPr/>
        </p:nvSpPr>
        <p:spPr bwMode="auto">
          <a:xfrm>
            <a:off x="1350433" y="-19349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lnSpc>
                <a:spcPct val="150000"/>
              </a:lnSpc>
            </a:pPr>
            <a:endParaRPr lang="en-US" sz="1400">
              <a:latin typeface="David" panose="020E0502060401010101" pitchFamily="34" charset="-79"/>
              <a:cs typeface="David" panose="020E0502060401010101" pitchFamily="34" charset="-79"/>
            </a:endParaRPr>
          </a:p>
        </p:txBody>
      </p:sp>
      <p:pic>
        <p:nvPicPr>
          <p:cNvPr id="1034" name="Picture 10" descr="תמונה קשור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179093" y="2875961"/>
            <a:ext cx="10166685" cy="202245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FF7D7D4-BBD4-4485-A791-5BBFD372973D}"/>
              </a:ext>
            </a:extLst>
          </p:cNvPr>
          <p:cNvSpPr/>
          <p:nvPr/>
        </p:nvSpPr>
        <p:spPr>
          <a:xfrm>
            <a:off x="836653" y="754966"/>
            <a:ext cx="10166685" cy="1477328"/>
          </a:xfrm>
          <a:prstGeom prst="rect">
            <a:avLst/>
          </a:prstGeom>
        </p:spPr>
        <p:txBody>
          <a:bodyPr wrap="square">
            <a:spAutoFit/>
          </a:bodyPr>
          <a:lstStyle/>
          <a:p>
            <a:pPr algn="l"/>
            <a:r>
              <a:rPr lang="en-US" sz="3600" b="1" dirty="0">
                <a:latin typeface="David" panose="020E0502060401010101" pitchFamily="34" charset="-79"/>
                <a:cs typeface="David" panose="020E0502060401010101" pitchFamily="34" charset="-79"/>
              </a:rPr>
              <a:t>GDP</a:t>
            </a:r>
            <a:r>
              <a:rPr lang="en-US" dirty="0">
                <a:latin typeface="David" panose="020E0502060401010101" pitchFamily="34" charset="-79"/>
                <a:cs typeface="David" panose="020E0502060401010101" pitchFamily="34" charset="-79"/>
              </a:rPr>
              <a:t>(Gross Domestic Product)</a:t>
            </a:r>
          </a:p>
          <a:p>
            <a:r>
              <a:rPr lang="en-US" dirty="0"/>
              <a:t>the total monetary or market value of all the finished goods and services produced within a country's borders in a specific, minus goods imported and used as raw materials. </a:t>
            </a:r>
            <a:br>
              <a:rPr lang="en-US" dirty="0"/>
            </a:br>
            <a:r>
              <a:rPr lang="en-US" dirty="0"/>
              <a:t>(Yosef </a:t>
            </a:r>
            <a:r>
              <a:rPr lang="en-US" dirty="0" err="1"/>
              <a:t>Zeira</a:t>
            </a:r>
            <a:r>
              <a:rPr lang="en-US" dirty="0"/>
              <a:t> – Israel Economy)</a:t>
            </a:r>
          </a:p>
        </p:txBody>
      </p:sp>
    </p:spTree>
    <p:extLst>
      <p:ext uri="{BB962C8B-B14F-4D97-AF65-F5344CB8AC3E}">
        <p14:creationId xmlns:p14="http://schemas.microsoft.com/office/powerpoint/2010/main" val="3550709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7" name="Picture 6"/>
          <p:cNvPicPr>
            <a:picLocks noChangeAspect="1"/>
          </p:cNvPicPr>
          <p:nvPr/>
        </p:nvPicPr>
        <p:blipFill>
          <a:blip r:embed="rId2"/>
          <a:stretch>
            <a:fillRect/>
          </a:stretch>
        </p:blipFill>
        <p:spPr>
          <a:xfrm>
            <a:off x="-204788" y="465137"/>
            <a:ext cx="12601575" cy="5876925"/>
          </a:xfrm>
          <a:prstGeom prst="rect">
            <a:avLst/>
          </a:prstGeom>
        </p:spPr>
      </p:pic>
    </p:spTree>
    <p:extLst>
      <p:ext uri="{BB962C8B-B14F-4D97-AF65-F5344CB8AC3E}">
        <p14:creationId xmlns:p14="http://schemas.microsoft.com/office/powerpoint/2010/main" val="1910158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7087" y="305048"/>
            <a:ext cx="7834313" cy="6325939"/>
          </a:xfrm>
          <a:prstGeom prst="rect">
            <a:avLst/>
          </a:prstGeom>
        </p:spPr>
      </p:pic>
      <p:sp>
        <p:nvSpPr>
          <p:cNvPr id="3" name="Oval 2"/>
          <p:cNvSpPr/>
          <p:nvPr/>
        </p:nvSpPr>
        <p:spPr>
          <a:xfrm>
            <a:off x="5334000" y="2413000"/>
            <a:ext cx="2146300" cy="2298700"/>
          </a:xfrm>
          <a:prstGeom prst="ellipse">
            <a:avLst/>
          </a:prstGeom>
          <a:noFill/>
          <a:ln w="762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668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82776"/>
            <a:ext cx="10515600" cy="4351338"/>
          </a:xfrm>
        </p:spPr>
        <p:txBody>
          <a:bodyPr/>
          <a:lstStyle/>
          <a:p>
            <a:endParaRPr lang="en-US"/>
          </a:p>
        </p:txBody>
      </p:sp>
      <p:pic>
        <p:nvPicPr>
          <p:cNvPr id="4" name="Picture 3"/>
          <p:cNvPicPr>
            <a:picLocks noChangeAspect="1"/>
          </p:cNvPicPr>
          <p:nvPr/>
        </p:nvPicPr>
        <p:blipFill>
          <a:blip r:embed="rId2"/>
          <a:stretch>
            <a:fillRect/>
          </a:stretch>
        </p:blipFill>
        <p:spPr>
          <a:xfrm>
            <a:off x="838200" y="557213"/>
            <a:ext cx="4343400" cy="5314950"/>
          </a:xfrm>
          <a:prstGeom prst="rect">
            <a:avLst/>
          </a:prstGeom>
        </p:spPr>
      </p:pic>
      <p:pic>
        <p:nvPicPr>
          <p:cNvPr id="5" name="Picture 4"/>
          <p:cNvPicPr>
            <a:picLocks noChangeAspect="1"/>
          </p:cNvPicPr>
          <p:nvPr/>
        </p:nvPicPr>
        <p:blipFill>
          <a:blip r:embed="rId3"/>
          <a:stretch>
            <a:fillRect/>
          </a:stretch>
        </p:blipFill>
        <p:spPr>
          <a:xfrm>
            <a:off x="5676900" y="214313"/>
            <a:ext cx="4864100" cy="6391058"/>
          </a:xfrm>
          <a:prstGeom prst="rect">
            <a:avLst/>
          </a:prstGeom>
        </p:spPr>
      </p:pic>
      <p:pic>
        <p:nvPicPr>
          <p:cNvPr id="6" name="Picture 5"/>
          <p:cNvPicPr>
            <a:picLocks noChangeAspect="1"/>
          </p:cNvPicPr>
          <p:nvPr/>
        </p:nvPicPr>
        <p:blipFill>
          <a:blip r:embed="rId4"/>
          <a:stretch>
            <a:fillRect/>
          </a:stretch>
        </p:blipFill>
        <p:spPr>
          <a:xfrm rot="21067448">
            <a:off x="1889764" y="3159586"/>
            <a:ext cx="8412472" cy="702340"/>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193543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59935" y="1159625"/>
            <a:ext cx="5784934" cy="4466560"/>
          </a:xfrm>
          <a:prstGeom prst="rect">
            <a:avLst/>
          </a:prstGeom>
        </p:spPr>
      </p:pic>
      <p:sp>
        <p:nvSpPr>
          <p:cNvPr id="7" name="Rectangle 6"/>
          <p:cNvSpPr/>
          <p:nvPr/>
        </p:nvSpPr>
        <p:spPr>
          <a:xfrm>
            <a:off x="495549" y="336213"/>
            <a:ext cx="3744936" cy="707886"/>
          </a:xfrm>
          <a:prstGeom prst="rect">
            <a:avLst/>
          </a:prstGeom>
        </p:spPr>
        <p:txBody>
          <a:bodyPr wrap="none">
            <a:spAutoFit/>
          </a:bodyPr>
          <a:lstStyle/>
          <a:p>
            <a:pPr rtl="1"/>
            <a:r>
              <a:rPr lang="en-US" sz="4000" b="1" dirty="0">
                <a:latin typeface="David" panose="020E0502060401010101" pitchFamily="34" charset="-79"/>
                <a:cs typeface="David" panose="020E0502060401010101" pitchFamily="34" charset="-79"/>
              </a:rPr>
              <a:t>GDP Per Capita</a:t>
            </a:r>
            <a:endParaRPr lang="he-IL" sz="4000" b="1" dirty="0">
              <a:latin typeface="David" panose="020E0502060401010101" pitchFamily="34" charset="-79"/>
              <a:cs typeface="David" panose="020E0502060401010101" pitchFamily="34" charset="-79"/>
            </a:endParaRPr>
          </a:p>
        </p:txBody>
      </p:sp>
      <p:sp>
        <p:nvSpPr>
          <p:cNvPr id="9" name="Rectangle 8">
            <a:extLst>
              <a:ext uri="{FF2B5EF4-FFF2-40B4-BE49-F238E27FC236}">
                <a16:creationId xmlns:a16="http://schemas.microsoft.com/office/drawing/2014/main" id="{76D70A2D-01E7-4A67-A0D4-16EEA258A877}"/>
              </a:ext>
            </a:extLst>
          </p:cNvPr>
          <p:cNvSpPr/>
          <p:nvPr/>
        </p:nvSpPr>
        <p:spPr>
          <a:xfrm>
            <a:off x="3204402" y="5482186"/>
            <a:ext cx="6096000" cy="954107"/>
          </a:xfrm>
          <a:prstGeom prst="rect">
            <a:avLst/>
          </a:prstGeom>
        </p:spPr>
        <p:txBody>
          <a:bodyPr>
            <a:spAutoFit/>
          </a:bodyPr>
          <a:lstStyle/>
          <a:p>
            <a:pPr algn="ctr" rtl="1"/>
            <a:r>
              <a:rPr lang="en-US" sz="2800" b="1" dirty="0">
                <a:solidFill>
                  <a:srgbClr val="FF0000"/>
                </a:solidFill>
                <a:latin typeface="David" panose="020E0502060401010101" pitchFamily="34" charset="-79"/>
                <a:cs typeface="David" panose="020E0502060401010101" pitchFamily="34" charset="-79"/>
              </a:rPr>
              <a:t>Per Capita: Gives an idea about the average quality of life in the economy</a:t>
            </a:r>
            <a:endParaRPr lang="en-US" sz="2800" b="1" dirty="0">
              <a:solidFill>
                <a:srgbClr val="FF0000"/>
              </a:solidFill>
            </a:endParaRPr>
          </a:p>
        </p:txBody>
      </p:sp>
    </p:spTree>
    <p:extLst>
      <p:ext uri="{BB962C8B-B14F-4D97-AF65-F5344CB8AC3E}">
        <p14:creationId xmlns:p14="http://schemas.microsoft.com/office/powerpoint/2010/main" val="3948514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48187" y="365124"/>
            <a:ext cx="12224556" cy="6149975"/>
          </a:xfrm>
          <a:prstGeom prst="rect">
            <a:avLst/>
          </a:prstGeom>
        </p:spPr>
      </p:pic>
      <p:sp>
        <p:nvSpPr>
          <p:cNvPr id="5" name="Rectangle 4"/>
          <p:cNvSpPr/>
          <p:nvPr/>
        </p:nvSpPr>
        <p:spPr>
          <a:xfrm>
            <a:off x="6781800" y="6037836"/>
            <a:ext cx="6096000" cy="646331"/>
          </a:xfrm>
          <a:prstGeom prst="rect">
            <a:avLst/>
          </a:prstGeom>
        </p:spPr>
        <p:txBody>
          <a:bodyPr>
            <a:spAutoFit/>
          </a:bodyPr>
          <a:lstStyle/>
          <a:p>
            <a:r>
              <a:rPr lang="en-US" dirty="0">
                <a:solidFill>
                  <a:srgbClr val="222222"/>
                </a:solidFill>
                <a:latin typeface="Arial" panose="020B0604020202020204" pitchFamily="34" charset="0"/>
              </a:rPr>
              <a:t>Countries by GDP (PPP) per capita (</a:t>
            </a:r>
            <a:r>
              <a:rPr lang="en-US" dirty="0" err="1">
                <a:solidFill>
                  <a:srgbClr val="222222"/>
                </a:solidFill>
                <a:latin typeface="Arial" panose="020B0604020202020204" pitchFamily="34" charset="0"/>
              </a:rPr>
              <a:t>Int</a:t>
            </a:r>
            <a:r>
              <a:rPr lang="en-US" dirty="0">
                <a:solidFill>
                  <a:srgbClr val="222222"/>
                </a:solidFill>
                <a:latin typeface="Arial" panose="020B0604020202020204" pitchFamily="34" charset="0"/>
              </a:rPr>
              <a:t>$) in 2018 according to the </a:t>
            </a:r>
            <a:r>
              <a:rPr lang="en-US" dirty="0">
                <a:solidFill>
                  <a:srgbClr val="0B0080"/>
                </a:solidFill>
                <a:latin typeface="Arial" panose="020B0604020202020204" pitchFamily="34" charset="0"/>
                <a:hlinkClick r:id="rId3" tooltip="IMF"/>
              </a:rPr>
              <a:t>IMF</a:t>
            </a:r>
            <a:endParaRPr lang="en-US" dirty="0"/>
          </a:p>
        </p:txBody>
      </p:sp>
    </p:spTree>
    <p:extLst>
      <p:ext uri="{BB962C8B-B14F-4D97-AF65-F5344CB8AC3E}">
        <p14:creationId xmlns:p14="http://schemas.microsoft.com/office/powerpoint/2010/main" val="4222796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11338" y="714459"/>
            <a:ext cx="3495675" cy="5153025"/>
          </a:xfrm>
          <a:prstGeom prst="rect">
            <a:avLst/>
          </a:prstGeom>
        </p:spPr>
      </p:pic>
      <p:pic>
        <p:nvPicPr>
          <p:cNvPr id="5" name="Picture 4"/>
          <p:cNvPicPr>
            <a:picLocks noChangeAspect="1"/>
          </p:cNvPicPr>
          <p:nvPr/>
        </p:nvPicPr>
        <p:blipFill>
          <a:blip r:embed="rId3"/>
          <a:stretch>
            <a:fillRect/>
          </a:stretch>
        </p:blipFill>
        <p:spPr>
          <a:xfrm>
            <a:off x="5307013" y="0"/>
            <a:ext cx="4522788" cy="6581944"/>
          </a:xfrm>
          <a:prstGeom prst="rect">
            <a:avLst/>
          </a:prstGeom>
        </p:spPr>
      </p:pic>
      <p:pic>
        <p:nvPicPr>
          <p:cNvPr id="8" name="Picture 7"/>
          <p:cNvPicPr>
            <a:picLocks noChangeAspect="1"/>
          </p:cNvPicPr>
          <p:nvPr/>
        </p:nvPicPr>
        <p:blipFill>
          <a:blip r:embed="rId4"/>
          <a:stretch>
            <a:fillRect/>
          </a:stretch>
        </p:blipFill>
        <p:spPr>
          <a:xfrm rot="21045866">
            <a:off x="2219191" y="3164085"/>
            <a:ext cx="7599525" cy="751953"/>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199030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תוצאת תמונה עבור economic glob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5862"/>
            <a:ext cx="12192000" cy="30925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 david"/>
                <a:cs typeface="OronMF" panose="05000000000000000000" pitchFamily="2" charset="-79"/>
              </a:rPr>
              <a:t>Lessons Structure </a:t>
            </a:r>
          </a:p>
        </p:txBody>
      </p:sp>
      <p:sp>
        <p:nvSpPr>
          <p:cNvPr id="5" name="Content Placeholder 2">
            <a:extLst>
              <a:ext uri="{FF2B5EF4-FFF2-40B4-BE49-F238E27FC236}">
                <a16:creationId xmlns:a16="http://schemas.microsoft.com/office/drawing/2014/main" id="{DCF39E40-FB06-4387-8E9A-CD45155050C4}"/>
              </a:ext>
            </a:extLst>
          </p:cNvPr>
          <p:cNvSpPr txBox="1">
            <a:spLocks/>
          </p:cNvSpPr>
          <p:nvPr/>
        </p:nvSpPr>
        <p:spPr>
          <a:xfrm>
            <a:off x="374073" y="2831675"/>
            <a:ext cx="10979727" cy="29904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50000"/>
              </a:lnSpc>
            </a:pPr>
            <a:r>
              <a:rPr lang="en-US" sz="3200" dirty="0">
                <a:latin typeface=" david"/>
                <a:cs typeface="OronMF" panose="05000000000000000000" pitchFamily="2" charset="-79"/>
              </a:rPr>
              <a:t>Economic Power – Basic Terminology </a:t>
            </a:r>
          </a:p>
          <a:p>
            <a:pPr algn="l">
              <a:lnSpc>
                <a:spcPct val="150000"/>
              </a:lnSpc>
            </a:pPr>
            <a:r>
              <a:rPr lang="en-US" sz="3200" dirty="0">
                <a:latin typeface=" david"/>
                <a:cs typeface="OronMF" panose="05000000000000000000" pitchFamily="2" charset="-79"/>
              </a:rPr>
              <a:t>Statesmanship/Economic Influence – key instrument?</a:t>
            </a:r>
          </a:p>
          <a:p>
            <a:pPr algn="l">
              <a:lnSpc>
                <a:spcPct val="150000"/>
              </a:lnSpc>
            </a:pPr>
            <a:r>
              <a:rPr lang="en-US" sz="3200" dirty="0">
                <a:latin typeface=" david"/>
                <a:cs typeface="OronMF" panose="05000000000000000000" pitchFamily="2" charset="-79"/>
              </a:rPr>
              <a:t>State Budget – key instrument </a:t>
            </a:r>
          </a:p>
          <a:p>
            <a:pPr algn="l">
              <a:lnSpc>
                <a:spcPct val="150000"/>
              </a:lnSpc>
            </a:pPr>
            <a:r>
              <a:rPr lang="en-US" sz="3200" dirty="0">
                <a:latin typeface=" david"/>
                <a:cs typeface="OronMF" panose="05000000000000000000" pitchFamily="2" charset="-79"/>
              </a:rPr>
              <a:t>Team Exercise</a:t>
            </a:r>
          </a:p>
        </p:txBody>
      </p:sp>
    </p:spTree>
    <p:extLst>
      <p:ext uri="{BB962C8B-B14F-4D97-AF65-F5344CB8AC3E}">
        <p14:creationId xmlns:p14="http://schemas.microsoft.com/office/powerpoint/2010/main" val="1917405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0813" y="393699"/>
            <a:ext cx="3986221" cy="5801087"/>
          </a:xfrm>
          <a:prstGeom prst="rect">
            <a:avLst/>
          </a:prstGeom>
        </p:spPr>
      </p:pic>
      <p:pic>
        <p:nvPicPr>
          <p:cNvPr id="6" name="Picture 5"/>
          <p:cNvPicPr>
            <a:picLocks noChangeAspect="1"/>
          </p:cNvPicPr>
          <p:nvPr/>
        </p:nvPicPr>
        <p:blipFill>
          <a:blip r:embed="rId3"/>
          <a:stretch>
            <a:fillRect/>
          </a:stretch>
        </p:blipFill>
        <p:spPr>
          <a:xfrm>
            <a:off x="7366000" y="730442"/>
            <a:ext cx="4158797" cy="5464344"/>
          </a:xfrm>
          <a:prstGeom prst="rect">
            <a:avLst/>
          </a:prstGeom>
        </p:spPr>
      </p:pic>
      <p:sp>
        <p:nvSpPr>
          <p:cNvPr id="3" name="Not Equal 2"/>
          <p:cNvSpPr/>
          <p:nvPr/>
        </p:nvSpPr>
        <p:spPr>
          <a:xfrm>
            <a:off x="3937000" y="2260600"/>
            <a:ext cx="3683000" cy="2489200"/>
          </a:xfrm>
          <a:prstGeom prst="mathNotEqual">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52444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4"/>
          <p:cNvSpPr/>
          <p:nvPr/>
        </p:nvSpPr>
        <p:spPr>
          <a:xfrm>
            <a:off x="10223738" y="6597627"/>
            <a:ext cx="739305" cy="261610"/>
          </a:xfrm>
          <a:prstGeom prst="rect">
            <a:avLst/>
          </a:prstGeom>
        </p:spPr>
        <p:txBody>
          <a:bodyPr wrap="none">
            <a:spAutoFit/>
          </a:bodyPr>
          <a:lstStyle/>
          <a:p>
            <a:pPr algn="r" rtl="1"/>
            <a:r>
              <a:rPr lang="he-IL" sz="1100" dirty="0">
                <a:solidFill>
                  <a:schemeClr val="bg1"/>
                </a:solidFill>
                <a:latin typeface="Calibri" panose="020F0502020204030204" pitchFamily="34" charset="0"/>
                <a:cs typeface="Calibri" panose="020F0502020204030204" pitchFamily="34" charset="0"/>
              </a:rPr>
              <a:t>מקור: </a:t>
            </a:r>
            <a:r>
              <a:rPr lang="en-US" sz="1100" dirty="0">
                <a:solidFill>
                  <a:schemeClr val="bg1"/>
                </a:solidFill>
                <a:latin typeface="Calibri" panose="020F0502020204030204" pitchFamily="34" charset="0"/>
                <a:cs typeface="Calibri" panose="020F0502020204030204" pitchFamily="34" charset="0"/>
              </a:rPr>
              <a:t>IMF</a:t>
            </a:r>
            <a:endParaRPr lang="he-IL" sz="1100" dirty="0">
              <a:solidFill>
                <a:schemeClr val="bg1"/>
              </a:solidFill>
              <a:latin typeface="Calibri" panose="020F0502020204030204" pitchFamily="34" charset="0"/>
              <a:cs typeface="Calibri" panose="020F0502020204030204" pitchFamily="34" charset="0"/>
            </a:endParaRPr>
          </a:p>
        </p:txBody>
      </p:sp>
      <p:graphicFrame>
        <p:nvGraphicFramePr>
          <p:cNvPr id="4" name="תרשים 3"/>
          <p:cNvGraphicFramePr/>
          <p:nvPr>
            <p:extLst>
              <p:ext uri="{D42A27DB-BD31-4B8C-83A1-F6EECF244321}">
                <p14:modId xmlns:p14="http://schemas.microsoft.com/office/powerpoint/2010/main" val="446241216"/>
              </p:ext>
            </p:extLst>
          </p:nvPr>
        </p:nvGraphicFramePr>
        <p:xfrm>
          <a:off x="723207" y="1887794"/>
          <a:ext cx="10532226" cy="427750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309031" y="1438834"/>
            <a:ext cx="1022466" cy="276999"/>
          </a:xfrm>
          <a:prstGeom prst="rect">
            <a:avLst/>
          </a:prstGeom>
          <a:noFill/>
        </p:spPr>
        <p:txBody>
          <a:bodyPr wrap="square" rtlCol="1">
            <a:spAutoFit/>
          </a:bodyPr>
          <a:lstStyle/>
          <a:p>
            <a:r>
              <a:rPr lang="en-US" sz="1200" dirty="0"/>
              <a:t>USD</a:t>
            </a:r>
            <a:endParaRPr lang="he-IL" sz="1200" dirty="0"/>
          </a:p>
        </p:txBody>
      </p:sp>
      <p:graphicFrame>
        <p:nvGraphicFramePr>
          <p:cNvPr id="3" name="טבלה 2"/>
          <p:cNvGraphicFramePr>
            <a:graphicFrameLocks noGrp="1"/>
          </p:cNvGraphicFramePr>
          <p:nvPr>
            <p:extLst>
              <p:ext uri="{D42A27DB-BD31-4B8C-83A1-F6EECF244321}">
                <p14:modId xmlns:p14="http://schemas.microsoft.com/office/powerpoint/2010/main" val="3833730024"/>
              </p:ext>
            </p:extLst>
          </p:nvPr>
        </p:nvGraphicFramePr>
        <p:xfrm>
          <a:off x="7574566" y="1296722"/>
          <a:ext cx="4455852" cy="2255520"/>
        </p:xfrm>
        <a:graphic>
          <a:graphicData uri="http://schemas.openxmlformats.org/drawingml/2006/table">
            <a:tbl>
              <a:tblPr rtl="1" firstRow="1" bandRow="1">
                <a:tableStyleId>{F5AB1C69-6EDB-4FF4-983F-18BD219EF322}</a:tableStyleId>
              </a:tblPr>
              <a:tblGrid>
                <a:gridCol w="1113963">
                  <a:extLst>
                    <a:ext uri="{9D8B030D-6E8A-4147-A177-3AD203B41FA5}">
                      <a16:colId xmlns:a16="http://schemas.microsoft.com/office/drawing/2014/main" val="1353069477"/>
                    </a:ext>
                  </a:extLst>
                </a:gridCol>
                <a:gridCol w="1113963">
                  <a:extLst>
                    <a:ext uri="{9D8B030D-6E8A-4147-A177-3AD203B41FA5}">
                      <a16:colId xmlns:a16="http://schemas.microsoft.com/office/drawing/2014/main" val="1979541074"/>
                    </a:ext>
                  </a:extLst>
                </a:gridCol>
                <a:gridCol w="1113963">
                  <a:extLst>
                    <a:ext uri="{9D8B030D-6E8A-4147-A177-3AD203B41FA5}">
                      <a16:colId xmlns:a16="http://schemas.microsoft.com/office/drawing/2014/main" val="1803670988"/>
                    </a:ext>
                  </a:extLst>
                </a:gridCol>
                <a:gridCol w="1113963">
                  <a:extLst>
                    <a:ext uri="{9D8B030D-6E8A-4147-A177-3AD203B41FA5}">
                      <a16:colId xmlns:a16="http://schemas.microsoft.com/office/drawing/2014/main" val="2338439746"/>
                    </a:ext>
                  </a:extLst>
                </a:gridCol>
              </a:tblGrid>
              <a:tr h="421024">
                <a:tc>
                  <a:txBody>
                    <a:bodyPr/>
                    <a:lstStyle/>
                    <a:p>
                      <a:pPr rtl="1"/>
                      <a:r>
                        <a:rPr lang="en-US" sz="1600" dirty="0"/>
                        <a:t>OECD Rank/year</a:t>
                      </a:r>
                      <a:endParaRPr lang="he-IL" sz="1600" dirty="0"/>
                    </a:p>
                  </a:txBody>
                  <a:tcPr/>
                </a:tc>
                <a:tc>
                  <a:txBody>
                    <a:bodyPr/>
                    <a:lstStyle/>
                    <a:p>
                      <a:pPr algn="ctr" rtl="1"/>
                      <a:r>
                        <a:rPr lang="en-US" sz="1600" dirty="0"/>
                        <a:t>Israel </a:t>
                      </a:r>
                      <a:endParaRPr lang="he-IL" sz="1600" dirty="0"/>
                    </a:p>
                  </a:txBody>
                  <a:tcPr/>
                </a:tc>
                <a:tc>
                  <a:txBody>
                    <a:bodyPr/>
                    <a:lstStyle/>
                    <a:p>
                      <a:pPr algn="ctr" rtl="1"/>
                      <a:r>
                        <a:rPr lang="en-US" sz="1600" dirty="0"/>
                        <a:t>Ireland</a:t>
                      </a:r>
                      <a:endParaRPr lang="he-IL" sz="1600" dirty="0"/>
                    </a:p>
                  </a:txBody>
                  <a:tcPr/>
                </a:tc>
                <a:tc>
                  <a:txBody>
                    <a:bodyPr/>
                    <a:lstStyle/>
                    <a:p>
                      <a:pPr algn="ctr" rtl="1"/>
                      <a:r>
                        <a:rPr lang="en-US" sz="1600" dirty="0"/>
                        <a:t>S. Korea</a:t>
                      </a:r>
                      <a:endParaRPr lang="he-IL" sz="1600" dirty="0"/>
                    </a:p>
                  </a:txBody>
                  <a:tcPr/>
                </a:tc>
                <a:extLst>
                  <a:ext uri="{0D108BD9-81ED-4DB2-BD59-A6C34878D82A}">
                    <a16:rowId xmlns:a16="http://schemas.microsoft.com/office/drawing/2014/main" val="2981962616"/>
                  </a:ext>
                </a:extLst>
              </a:tr>
              <a:tr h="243750">
                <a:tc>
                  <a:txBody>
                    <a:bodyPr/>
                    <a:lstStyle/>
                    <a:p>
                      <a:pPr rtl="1"/>
                      <a:r>
                        <a:rPr lang="he-IL" sz="1600" dirty="0"/>
                        <a:t>1980</a:t>
                      </a:r>
                    </a:p>
                  </a:txBody>
                  <a:tcPr/>
                </a:tc>
                <a:tc>
                  <a:txBody>
                    <a:bodyPr/>
                    <a:lstStyle/>
                    <a:p>
                      <a:pPr algn="ctr" rtl="1"/>
                      <a:r>
                        <a:rPr lang="he-IL" sz="1600" dirty="0"/>
                        <a:t>23</a:t>
                      </a:r>
                    </a:p>
                  </a:txBody>
                  <a:tcPr/>
                </a:tc>
                <a:tc>
                  <a:txBody>
                    <a:bodyPr/>
                    <a:lstStyle/>
                    <a:p>
                      <a:pPr algn="ctr" rtl="1"/>
                      <a:r>
                        <a:rPr lang="he-IL" sz="1600" dirty="0"/>
                        <a:t>22</a:t>
                      </a:r>
                    </a:p>
                  </a:txBody>
                  <a:tcPr/>
                </a:tc>
                <a:tc>
                  <a:txBody>
                    <a:bodyPr/>
                    <a:lstStyle/>
                    <a:p>
                      <a:pPr algn="ctr" rtl="1"/>
                      <a:r>
                        <a:rPr lang="he-IL" sz="1600" dirty="0"/>
                        <a:t>30</a:t>
                      </a:r>
                    </a:p>
                  </a:txBody>
                  <a:tcPr/>
                </a:tc>
                <a:extLst>
                  <a:ext uri="{0D108BD9-81ED-4DB2-BD59-A6C34878D82A}">
                    <a16:rowId xmlns:a16="http://schemas.microsoft.com/office/drawing/2014/main" val="3805730795"/>
                  </a:ext>
                </a:extLst>
              </a:tr>
              <a:tr h="243750">
                <a:tc>
                  <a:txBody>
                    <a:bodyPr/>
                    <a:lstStyle/>
                    <a:p>
                      <a:pPr rtl="1"/>
                      <a:r>
                        <a:rPr lang="he-IL" sz="1600" dirty="0"/>
                        <a:t>1990</a:t>
                      </a:r>
                    </a:p>
                  </a:txBody>
                  <a:tcPr/>
                </a:tc>
                <a:tc>
                  <a:txBody>
                    <a:bodyPr/>
                    <a:lstStyle/>
                    <a:p>
                      <a:pPr algn="ctr" rtl="1"/>
                      <a:r>
                        <a:rPr lang="he-IL" sz="1600" dirty="0"/>
                        <a:t>23</a:t>
                      </a:r>
                    </a:p>
                  </a:txBody>
                  <a:tcPr/>
                </a:tc>
                <a:tc>
                  <a:txBody>
                    <a:bodyPr/>
                    <a:lstStyle/>
                    <a:p>
                      <a:pPr algn="ctr" rtl="1"/>
                      <a:r>
                        <a:rPr lang="he-IL" sz="1600" dirty="0"/>
                        <a:t>21</a:t>
                      </a:r>
                    </a:p>
                  </a:txBody>
                  <a:tcPr/>
                </a:tc>
                <a:tc>
                  <a:txBody>
                    <a:bodyPr/>
                    <a:lstStyle/>
                    <a:p>
                      <a:pPr algn="ctr" rtl="1"/>
                      <a:r>
                        <a:rPr lang="he-IL" sz="1600" dirty="0"/>
                        <a:t>27</a:t>
                      </a:r>
                    </a:p>
                  </a:txBody>
                  <a:tcPr/>
                </a:tc>
                <a:extLst>
                  <a:ext uri="{0D108BD9-81ED-4DB2-BD59-A6C34878D82A}">
                    <a16:rowId xmlns:a16="http://schemas.microsoft.com/office/drawing/2014/main" val="2770421503"/>
                  </a:ext>
                </a:extLst>
              </a:tr>
              <a:tr h="243750">
                <a:tc>
                  <a:txBody>
                    <a:bodyPr/>
                    <a:lstStyle/>
                    <a:p>
                      <a:pPr rtl="1"/>
                      <a:r>
                        <a:rPr lang="he-IL" sz="1600" dirty="0"/>
                        <a:t>2000</a:t>
                      </a:r>
                    </a:p>
                  </a:txBody>
                  <a:tcPr/>
                </a:tc>
                <a:tc>
                  <a:txBody>
                    <a:bodyPr/>
                    <a:lstStyle/>
                    <a:p>
                      <a:pPr algn="ctr" rtl="1"/>
                      <a:r>
                        <a:rPr lang="he-IL" sz="1600" dirty="0"/>
                        <a:t>22</a:t>
                      </a:r>
                    </a:p>
                  </a:txBody>
                  <a:tcPr/>
                </a:tc>
                <a:tc>
                  <a:txBody>
                    <a:bodyPr/>
                    <a:lstStyle/>
                    <a:p>
                      <a:pPr algn="ctr" rtl="1"/>
                      <a:r>
                        <a:rPr lang="he-IL" sz="1600" dirty="0"/>
                        <a:t>7</a:t>
                      </a:r>
                    </a:p>
                  </a:txBody>
                  <a:tcPr/>
                </a:tc>
                <a:tc>
                  <a:txBody>
                    <a:bodyPr/>
                    <a:lstStyle/>
                    <a:p>
                      <a:pPr algn="ctr" rtl="1"/>
                      <a:r>
                        <a:rPr lang="he-IL" sz="1600" dirty="0"/>
                        <a:t>27</a:t>
                      </a:r>
                    </a:p>
                  </a:txBody>
                  <a:tcPr/>
                </a:tc>
                <a:extLst>
                  <a:ext uri="{0D108BD9-81ED-4DB2-BD59-A6C34878D82A}">
                    <a16:rowId xmlns:a16="http://schemas.microsoft.com/office/drawing/2014/main" val="3517814165"/>
                  </a:ext>
                </a:extLst>
              </a:tr>
              <a:tr h="243750">
                <a:tc>
                  <a:txBody>
                    <a:bodyPr/>
                    <a:lstStyle/>
                    <a:p>
                      <a:pPr rtl="1"/>
                      <a:r>
                        <a:rPr lang="he-IL" sz="1600" dirty="0"/>
                        <a:t>2010</a:t>
                      </a:r>
                    </a:p>
                  </a:txBody>
                  <a:tcPr/>
                </a:tc>
                <a:tc>
                  <a:txBody>
                    <a:bodyPr/>
                    <a:lstStyle/>
                    <a:p>
                      <a:pPr algn="ctr" rtl="1"/>
                      <a:r>
                        <a:rPr lang="he-IL" sz="1600" dirty="0"/>
                        <a:t>23</a:t>
                      </a:r>
                    </a:p>
                  </a:txBody>
                  <a:tcPr/>
                </a:tc>
                <a:tc>
                  <a:txBody>
                    <a:bodyPr/>
                    <a:lstStyle/>
                    <a:p>
                      <a:pPr algn="ctr" rtl="1"/>
                      <a:r>
                        <a:rPr lang="he-IL" sz="1600" dirty="0"/>
                        <a:t>6</a:t>
                      </a:r>
                    </a:p>
                  </a:txBody>
                  <a:tcPr/>
                </a:tc>
                <a:tc>
                  <a:txBody>
                    <a:bodyPr/>
                    <a:lstStyle/>
                    <a:p>
                      <a:pPr algn="ctr" rtl="1"/>
                      <a:r>
                        <a:rPr lang="he-IL" sz="1600" dirty="0"/>
                        <a:t>22</a:t>
                      </a:r>
                    </a:p>
                  </a:txBody>
                  <a:tcPr/>
                </a:tc>
                <a:extLst>
                  <a:ext uri="{0D108BD9-81ED-4DB2-BD59-A6C34878D82A}">
                    <a16:rowId xmlns:a16="http://schemas.microsoft.com/office/drawing/2014/main" val="888444454"/>
                  </a:ext>
                </a:extLst>
              </a:tr>
              <a:tr h="243750">
                <a:tc>
                  <a:txBody>
                    <a:bodyPr/>
                    <a:lstStyle/>
                    <a:p>
                      <a:pPr rtl="1"/>
                      <a:r>
                        <a:rPr lang="he-IL" sz="1600" dirty="0"/>
                        <a:t>2018</a:t>
                      </a:r>
                    </a:p>
                  </a:txBody>
                  <a:tcPr/>
                </a:tc>
                <a:tc>
                  <a:txBody>
                    <a:bodyPr/>
                    <a:lstStyle/>
                    <a:p>
                      <a:pPr algn="ctr" rtl="1"/>
                      <a:r>
                        <a:rPr lang="he-IL" sz="1600" dirty="0"/>
                        <a:t>23</a:t>
                      </a:r>
                    </a:p>
                  </a:txBody>
                  <a:tcPr/>
                </a:tc>
                <a:tc>
                  <a:txBody>
                    <a:bodyPr/>
                    <a:lstStyle/>
                    <a:p>
                      <a:pPr algn="ctr" rtl="1"/>
                      <a:r>
                        <a:rPr lang="he-IL" sz="1600" dirty="0"/>
                        <a:t>2</a:t>
                      </a:r>
                    </a:p>
                  </a:txBody>
                  <a:tcPr/>
                </a:tc>
                <a:tc>
                  <a:txBody>
                    <a:bodyPr/>
                    <a:lstStyle/>
                    <a:p>
                      <a:pPr algn="ctr" rtl="1"/>
                      <a:r>
                        <a:rPr lang="he-IL" sz="1600" dirty="0"/>
                        <a:t>19</a:t>
                      </a:r>
                    </a:p>
                  </a:txBody>
                  <a:tcPr/>
                </a:tc>
                <a:extLst>
                  <a:ext uri="{0D108BD9-81ED-4DB2-BD59-A6C34878D82A}">
                    <a16:rowId xmlns:a16="http://schemas.microsoft.com/office/drawing/2014/main" val="150526633"/>
                  </a:ext>
                </a:extLst>
              </a:tr>
            </a:tbl>
          </a:graphicData>
        </a:graphic>
      </p:graphicFrame>
      <p:sp>
        <p:nvSpPr>
          <p:cNvPr id="9" name="כותרת 2">
            <a:extLst>
              <a:ext uri="{FF2B5EF4-FFF2-40B4-BE49-F238E27FC236}">
                <a16:creationId xmlns:a16="http://schemas.microsoft.com/office/drawing/2014/main" id="{26F60C51-7139-45AA-911F-592E5A65ED18}"/>
              </a:ext>
            </a:extLst>
          </p:cNvPr>
          <p:cNvSpPr txBox="1">
            <a:spLocks/>
          </p:cNvSpPr>
          <p:nvPr/>
        </p:nvSpPr>
        <p:spPr>
          <a:xfrm>
            <a:off x="1309031" y="217495"/>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GDP Per Capita – International Comparison </a:t>
            </a:r>
          </a:p>
          <a:p>
            <a:r>
              <a:rPr lang="en-US" sz="2000" b="1" dirty="0"/>
              <a:t>(in USD; adapted to purchase power terms, 2018)</a:t>
            </a:r>
            <a:endParaRPr lang="he-IL" sz="2000" b="1" dirty="0"/>
          </a:p>
        </p:txBody>
      </p:sp>
    </p:spTree>
    <p:extLst>
      <p:ext uri="{BB962C8B-B14F-4D97-AF65-F5344CB8AC3E}">
        <p14:creationId xmlns:p14="http://schemas.microsoft.com/office/powerpoint/2010/main" val="2459950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20006" y="522287"/>
            <a:ext cx="9551988" cy="5887829"/>
          </a:xfrm>
          <a:prstGeom prst="rect">
            <a:avLst/>
          </a:prstGeom>
        </p:spPr>
      </p:pic>
      <p:sp>
        <p:nvSpPr>
          <p:cNvPr id="6" name="Oval 5"/>
          <p:cNvSpPr/>
          <p:nvPr/>
        </p:nvSpPr>
        <p:spPr>
          <a:xfrm>
            <a:off x="5334000" y="1917700"/>
            <a:ext cx="2146300" cy="2298700"/>
          </a:xfrm>
          <a:prstGeom prst="ellipse">
            <a:avLst/>
          </a:prstGeom>
          <a:noFill/>
          <a:ln w="762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96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תוצאת תמונה עבור משאבי הycg&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423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50818" y="2145609"/>
            <a:ext cx="10515600" cy="1325563"/>
          </a:xfrm>
        </p:spPr>
        <p:txBody>
          <a:bodyPr>
            <a:normAutofit/>
          </a:bodyPr>
          <a:lstStyle/>
          <a:p>
            <a:pPr algn="ctr"/>
            <a:r>
              <a:rPr lang="en-US" sz="6000" b="1" dirty="0">
                <a:ln w="10160">
                  <a:solidFill>
                    <a:schemeClr val="accent5"/>
                  </a:solidFill>
                  <a:prstDash val="solid"/>
                </a:ln>
                <a:solidFill>
                  <a:srgbClr val="FFFFFF"/>
                </a:solidFill>
                <a:effectLst>
                  <a:glow rad="228600">
                    <a:schemeClr val="accent5">
                      <a:satMod val="175000"/>
                      <a:alpha val="40000"/>
                    </a:schemeClr>
                  </a:glow>
                  <a:outerShdw blurRad="38100" dist="22860" dir="5400000" algn="tl" rotWithShape="0">
                    <a:srgbClr val="000000">
                      <a:alpha val="30000"/>
                    </a:srgbClr>
                  </a:outerShdw>
                </a:effectLst>
                <a:cs typeface="OronMF" panose="05000000000000000000" pitchFamily="2" charset="-79"/>
              </a:rPr>
              <a:t>State Resources</a:t>
            </a:r>
          </a:p>
        </p:txBody>
      </p:sp>
    </p:spTree>
    <p:extLst>
      <p:ext uri="{BB962C8B-B14F-4D97-AF65-F5344CB8AC3E}">
        <p14:creationId xmlns:p14="http://schemas.microsoft.com/office/powerpoint/2010/main" val="4253539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Title 1"/>
          <p:cNvSpPr txBox="1">
            <a:spLocks/>
          </p:cNvSpPr>
          <p:nvPr/>
        </p:nvSpPr>
        <p:spPr>
          <a:xfrm>
            <a:off x="1557426" y="206970"/>
            <a:ext cx="8229600" cy="879334"/>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br>
              <a:rPr lang="en-US" sz="2400" b="1" dirty="0">
                <a:solidFill>
                  <a:srgbClr val="008080"/>
                </a:solidFill>
                <a:effectLst>
                  <a:outerShdw blurRad="38100" dist="38100" dir="2700000" algn="tl">
                    <a:srgbClr val="000000">
                      <a:alpha val="43137"/>
                    </a:srgbClr>
                  </a:outerShdw>
                </a:effectLst>
              </a:rPr>
            </a:br>
            <a:r>
              <a:rPr lang="en-US" dirty="0">
                <a:solidFill>
                  <a:srgbClr val="002060"/>
                </a:solidFill>
                <a:latin typeface="Bahnschrift SemiBold" panose="020B0502040204020203" pitchFamily="34" charset="0"/>
                <a:cs typeface="Guttman-Aram" panose="02010401010101010101" pitchFamily="2" charset="-79"/>
              </a:rPr>
              <a:t>Water Reuse</a:t>
            </a:r>
            <a:endParaRPr lang="he-IL" dirty="0">
              <a:solidFill>
                <a:srgbClr val="002060"/>
              </a:solidFill>
              <a:latin typeface="Bahnschrift SemiBold" panose="020B0502040204020203" pitchFamily="34" charset="0"/>
              <a:cs typeface="Guttman-Aram" panose="02010401010101010101" pitchFamily="2" charset="-79"/>
            </a:endParaRPr>
          </a:p>
        </p:txBody>
      </p:sp>
      <p:sp>
        <p:nvSpPr>
          <p:cNvPr id="212" name="Parallelogram 10"/>
          <p:cNvSpPr/>
          <p:nvPr/>
        </p:nvSpPr>
        <p:spPr>
          <a:xfrm>
            <a:off x="2223723" y="5466530"/>
            <a:ext cx="6285153" cy="318992"/>
          </a:xfrm>
          <a:prstGeom prst="parallelogram">
            <a:avLst>
              <a:gd name="adj" fmla="val 73774"/>
            </a:avLst>
          </a:prstGeom>
          <a:solidFill>
            <a:srgbClr val="595959"/>
          </a:solidFill>
          <a:ln>
            <a:noFill/>
          </a:ln>
          <a:effectLst>
            <a:outerShdw blurRad="50800" dist="38100" dir="2700000" algn="tl" rotWithShape="0">
              <a:prstClr val="black">
                <a:alpha val="40000"/>
              </a:prstClr>
            </a:outerShdw>
          </a:effectLst>
          <a:scene3d>
            <a:camera prst="orthographicFront">
              <a:rot lat="18899995" lon="0" rev="0"/>
            </a:camera>
            <a:lightRig rig="twoPt" dir="t"/>
          </a:scene3d>
          <a:sp3d prstMaterial="matte">
            <a:bevel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0066"/>
              </a:solidFill>
            </a:endParaRPr>
          </a:p>
        </p:txBody>
      </p:sp>
      <p:sp>
        <p:nvSpPr>
          <p:cNvPr id="214" name="Can 286"/>
          <p:cNvSpPr/>
          <p:nvPr/>
        </p:nvSpPr>
        <p:spPr>
          <a:xfrm>
            <a:off x="7309264" y="5469339"/>
            <a:ext cx="928543" cy="222152"/>
          </a:xfrm>
          <a:prstGeom prst="can">
            <a:avLst>
              <a:gd name="adj" fmla="val 50000"/>
            </a:avLst>
          </a:prstGeom>
          <a:solidFill>
            <a:schemeClr val="bg1">
              <a:alpha val="60000"/>
            </a:schemeClr>
          </a:solidFill>
          <a:ln w="12700">
            <a:solidFill>
              <a:schemeClr val="bg1">
                <a:lumMod val="95000"/>
              </a:schemeClr>
            </a:solidFill>
          </a:ln>
          <a:effectLst>
            <a:innerShdw blurRad="165100" dist="88900" dir="21594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0066"/>
              </a:solidFill>
            </a:endParaRPr>
          </a:p>
        </p:txBody>
      </p:sp>
      <p:sp>
        <p:nvSpPr>
          <p:cNvPr id="215" name="Can 341"/>
          <p:cNvSpPr/>
          <p:nvPr/>
        </p:nvSpPr>
        <p:spPr>
          <a:xfrm>
            <a:off x="7376933" y="3676089"/>
            <a:ext cx="794070" cy="1868351"/>
          </a:xfrm>
          <a:prstGeom prst="can">
            <a:avLst>
              <a:gd name="adj" fmla="val 7508"/>
            </a:avLst>
          </a:prstGeom>
          <a:solidFill>
            <a:srgbClr val="008FD7">
              <a:alpha val="80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16" name="Can 285"/>
          <p:cNvSpPr/>
          <p:nvPr/>
        </p:nvSpPr>
        <p:spPr>
          <a:xfrm>
            <a:off x="6341257" y="5469339"/>
            <a:ext cx="928543" cy="222152"/>
          </a:xfrm>
          <a:prstGeom prst="can">
            <a:avLst>
              <a:gd name="adj" fmla="val 50000"/>
            </a:avLst>
          </a:prstGeom>
          <a:solidFill>
            <a:schemeClr val="bg1">
              <a:alpha val="60000"/>
            </a:schemeClr>
          </a:solidFill>
          <a:ln w="12700">
            <a:solidFill>
              <a:schemeClr val="bg1">
                <a:lumMod val="95000"/>
              </a:schemeClr>
            </a:solidFill>
          </a:ln>
          <a:effectLst>
            <a:innerShdw blurRad="165100" dist="88900" dir="21594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0066"/>
              </a:solidFill>
            </a:endParaRPr>
          </a:p>
        </p:txBody>
      </p:sp>
      <p:sp>
        <p:nvSpPr>
          <p:cNvPr id="217" name="Can 402"/>
          <p:cNvSpPr/>
          <p:nvPr/>
        </p:nvSpPr>
        <p:spPr>
          <a:xfrm>
            <a:off x="6413247" y="4699188"/>
            <a:ext cx="794070" cy="852389"/>
          </a:xfrm>
          <a:prstGeom prst="can">
            <a:avLst>
              <a:gd name="adj" fmla="val 12056"/>
            </a:avLst>
          </a:prstGeom>
          <a:solidFill>
            <a:srgbClr val="008FD7">
              <a:alpha val="80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0066"/>
              </a:solidFill>
            </a:endParaRPr>
          </a:p>
        </p:txBody>
      </p:sp>
      <p:sp>
        <p:nvSpPr>
          <p:cNvPr id="218" name="Can 284"/>
          <p:cNvSpPr/>
          <p:nvPr/>
        </p:nvSpPr>
        <p:spPr>
          <a:xfrm>
            <a:off x="5363239" y="5469339"/>
            <a:ext cx="928543" cy="222152"/>
          </a:xfrm>
          <a:prstGeom prst="can">
            <a:avLst>
              <a:gd name="adj" fmla="val 50000"/>
            </a:avLst>
          </a:prstGeom>
          <a:solidFill>
            <a:schemeClr val="bg1">
              <a:alpha val="60000"/>
            </a:schemeClr>
          </a:solidFill>
          <a:ln w="12700">
            <a:solidFill>
              <a:schemeClr val="bg1">
                <a:lumMod val="95000"/>
              </a:schemeClr>
            </a:solidFill>
          </a:ln>
          <a:effectLst>
            <a:innerShdw blurRad="165100" dist="88900" dir="21594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0066"/>
              </a:solidFill>
            </a:endParaRPr>
          </a:p>
        </p:txBody>
      </p:sp>
      <p:sp>
        <p:nvSpPr>
          <p:cNvPr id="219" name="Can 401"/>
          <p:cNvSpPr/>
          <p:nvPr/>
        </p:nvSpPr>
        <p:spPr>
          <a:xfrm>
            <a:off x="5438230" y="5125382"/>
            <a:ext cx="794070" cy="416384"/>
          </a:xfrm>
          <a:prstGeom prst="can">
            <a:avLst>
              <a:gd name="adj" fmla="val 23152"/>
            </a:avLst>
          </a:prstGeom>
          <a:solidFill>
            <a:srgbClr val="008FD7">
              <a:alpha val="80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0066"/>
              </a:solidFill>
            </a:endParaRPr>
          </a:p>
        </p:txBody>
      </p:sp>
      <p:sp>
        <p:nvSpPr>
          <p:cNvPr id="220" name="Can 283"/>
          <p:cNvSpPr/>
          <p:nvPr/>
        </p:nvSpPr>
        <p:spPr>
          <a:xfrm>
            <a:off x="4392758" y="5469339"/>
            <a:ext cx="928543" cy="222152"/>
          </a:xfrm>
          <a:prstGeom prst="can">
            <a:avLst>
              <a:gd name="adj" fmla="val 50000"/>
            </a:avLst>
          </a:prstGeom>
          <a:solidFill>
            <a:schemeClr val="bg1">
              <a:alpha val="60000"/>
            </a:schemeClr>
          </a:solidFill>
          <a:ln w="12700">
            <a:solidFill>
              <a:schemeClr val="bg1">
                <a:lumMod val="95000"/>
              </a:schemeClr>
            </a:solidFill>
          </a:ln>
          <a:effectLst>
            <a:innerShdw blurRad="165100" dist="88900" dir="21594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0066"/>
              </a:solidFill>
            </a:endParaRPr>
          </a:p>
        </p:txBody>
      </p:sp>
      <p:sp>
        <p:nvSpPr>
          <p:cNvPr id="221" name="Can 400"/>
          <p:cNvSpPr/>
          <p:nvPr/>
        </p:nvSpPr>
        <p:spPr>
          <a:xfrm>
            <a:off x="4464895" y="5153915"/>
            <a:ext cx="794070" cy="383988"/>
          </a:xfrm>
          <a:prstGeom prst="can">
            <a:avLst>
              <a:gd name="adj" fmla="val 24772"/>
            </a:avLst>
          </a:prstGeom>
          <a:solidFill>
            <a:srgbClr val="008FD7">
              <a:alpha val="80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0066"/>
              </a:solidFill>
            </a:endParaRPr>
          </a:p>
        </p:txBody>
      </p:sp>
      <p:sp>
        <p:nvSpPr>
          <p:cNvPr id="222" name="Can 282"/>
          <p:cNvSpPr/>
          <p:nvPr/>
        </p:nvSpPr>
        <p:spPr>
          <a:xfrm>
            <a:off x="3417142" y="5469339"/>
            <a:ext cx="928543" cy="222152"/>
          </a:xfrm>
          <a:prstGeom prst="can">
            <a:avLst>
              <a:gd name="adj" fmla="val 50000"/>
            </a:avLst>
          </a:prstGeom>
          <a:solidFill>
            <a:schemeClr val="bg1">
              <a:alpha val="60000"/>
            </a:schemeClr>
          </a:solidFill>
          <a:ln w="12700">
            <a:solidFill>
              <a:schemeClr val="bg1">
                <a:lumMod val="95000"/>
              </a:schemeClr>
            </a:solidFill>
          </a:ln>
          <a:effectLst>
            <a:innerShdw blurRad="165100" dist="88900" dir="21594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0066"/>
              </a:solidFill>
            </a:endParaRPr>
          </a:p>
        </p:txBody>
      </p:sp>
      <p:sp>
        <p:nvSpPr>
          <p:cNvPr id="223" name="Can 288"/>
          <p:cNvSpPr/>
          <p:nvPr/>
        </p:nvSpPr>
        <p:spPr>
          <a:xfrm>
            <a:off x="7376933" y="3583755"/>
            <a:ext cx="794070" cy="133277"/>
          </a:xfrm>
          <a:prstGeom prst="can">
            <a:avLst>
              <a:gd name="adj" fmla="val 16469"/>
            </a:avLst>
          </a:prstGeom>
          <a:solidFill>
            <a:srgbClr val="7030A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24" name="Can 281"/>
          <p:cNvSpPr/>
          <p:nvPr/>
        </p:nvSpPr>
        <p:spPr>
          <a:xfrm>
            <a:off x="2435588" y="5469339"/>
            <a:ext cx="928543" cy="222152"/>
          </a:xfrm>
          <a:prstGeom prst="can">
            <a:avLst>
              <a:gd name="adj" fmla="val 50000"/>
            </a:avLst>
          </a:prstGeom>
          <a:solidFill>
            <a:schemeClr val="bg1">
              <a:alpha val="60000"/>
            </a:schemeClr>
          </a:solidFill>
          <a:ln w="12700">
            <a:solidFill>
              <a:schemeClr val="bg1">
                <a:lumMod val="95000"/>
              </a:schemeClr>
            </a:solidFill>
          </a:ln>
          <a:effectLst>
            <a:innerShdw blurRad="165100" dist="88900" dir="21594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0066"/>
              </a:solidFill>
            </a:endParaRPr>
          </a:p>
        </p:txBody>
      </p:sp>
      <p:sp>
        <p:nvSpPr>
          <p:cNvPr id="225" name="Content Placeholder 2"/>
          <p:cNvSpPr txBox="1">
            <a:spLocks/>
          </p:cNvSpPr>
          <p:nvPr/>
        </p:nvSpPr>
        <p:spPr>
          <a:xfrm>
            <a:off x="2425581" y="1313941"/>
            <a:ext cx="6912768" cy="1512168"/>
          </a:xfrm>
          <a:prstGeom prst="rect">
            <a:avLst/>
          </a:prstGeom>
        </p:spPr>
        <p:txBody>
          <a:bodyPr>
            <a:noAutofit/>
          </a:bodyPr>
          <a:lstStyle>
            <a:lvl1pPr marL="342900" indent="-342900" algn="l" defTabSz="914400" rtl="0" eaLnBrk="1" latinLnBrk="0" hangingPunct="1">
              <a:spcBef>
                <a:spcPct val="20000"/>
              </a:spcBef>
              <a:buFont typeface="Wingdings" pitchFamily="2" charset="2"/>
              <a:buChar char="§"/>
              <a:defRPr sz="2400" kern="1200">
                <a:solidFill>
                  <a:schemeClr val="accent1">
                    <a:lumMod val="75000"/>
                  </a:schemeClr>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buClr>
                <a:srgbClr val="1F497D"/>
              </a:buClr>
              <a:buSzPct val="50000"/>
              <a:buFont typeface="Wingdings" pitchFamily="2" charset="2"/>
              <a:buChar char=""/>
            </a:pPr>
            <a:r>
              <a:rPr lang="en-US" sz="1600" dirty="0">
                <a:solidFill>
                  <a:srgbClr val="000070"/>
                </a:solidFill>
              </a:rPr>
              <a:t>Israel reuses </a:t>
            </a:r>
            <a:r>
              <a:rPr lang="en-US" sz="1600" b="1" dirty="0">
                <a:solidFill>
                  <a:srgbClr val="000070"/>
                </a:solidFill>
              </a:rPr>
              <a:t>85%</a:t>
            </a:r>
            <a:r>
              <a:rPr lang="en-US" sz="1600" dirty="0">
                <a:solidFill>
                  <a:srgbClr val="000070"/>
                </a:solidFill>
              </a:rPr>
              <a:t> of the treated effluents</a:t>
            </a:r>
          </a:p>
          <a:p>
            <a:pPr>
              <a:lnSpc>
                <a:spcPct val="120000"/>
              </a:lnSpc>
              <a:buClr>
                <a:srgbClr val="1F497D"/>
              </a:buClr>
              <a:buSzPct val="50000"/>
              <a:buFont typeface="Wingdings" pitchFamily="2" charset="2"/>
              <a:buChar char=""/>
            </a:pPr>
            <a:r>
              <a:rPr lang="en-US" sz="1600" dirty="0">
                <a:solidFill>
                  <a:srgbClr val="000070"/>
                </a:solidFill>
              </a:rPr>
              <a:t>Ability to supply all the agricultural needs</a:t>
            </a:r>
          </a:p>
          <a:p>
            <a:pPr>
              <a:lnSpc>
                <a:spcPct val="120000"/>
              </a:lnSpc>
              <a:buClr>
                <a:srgbClr val="1F497D"/>
              </a:buClr>
              <a:buSzPct val="50000"/>
              <a:buFont typeface="Wingdings" pitchFamily="2" charset="2"/>
              <a:buChar char=""/>
            </a:pPr>
            <a:r>
              <a:rPr lang="en-US" sz="1600" dirty="0">
                <a:solidFill>
                  <a:srgbClr val="000070"/>
                </a:solidFill>
              </a:rPr>
              <a:t>Membrane treatment of sewage</a:t>
            </a:r>
          </a:p>
          <a:p>
            <a:pPr>
              <a:lnSpc>
                <a:spcPct val="120000"/>
              </a:lnSpc>
              <a:buClr>
                <a:srgbClr val="1F497D"/>
              </a:buClr>
              <a:buSzPct val="50000"/>
              <a:buFont typeface="Wingdings" pitchFamily="2" charset="2"/>
              <a:buChar char=""/>
            </a:pPr>
            <a:r>
              <a:rPr lang="en-US" sz="1600" dirty="0">
                <a:solidFill>
                  <a:srgbClr val="000070"/>
                </a:solidFill>
              </a:rPr>
              <a:t>Israel’s strategic goal for the next decade is to increase the reuse above </a:t>
            </a:r>
            <a:r>
              <a:rPr lang="en-US" sz="1600" b="1" dirty="0">
                <a:solidFill>
                  <a:srgbClr val="000070"/>
                </a:solidFill>
              </a:rPr>
              <a:t>90%</a:t>
            </a:r>
          </a:p>
          <a:p>
            <a:pPr>
              <a:lnSpc>
                <a:spcPct val="120000"/>
              </a:lnSpc>
              <a:buClr>
                <a:srgbClr val="1F497D"/>
              </a:buClr>
              <a:buSzPct val="50000"/>
              <a:buFont typeface="Wingdings" pitchFamily="2" charset="2"/>
              <a:buChar char=""/>
            </a:pPr>
            <a:endParaRPr lang="en-US" sz="1600" dirty="0">
              <a:solidFill>
                <a:srgbClr val="000070"/>
              </a:solidFill>
            </a:endParaRPr>
          </a:p>
        </p:txBody>
      </p:sp>
      <p:sp>
        <p:nvSpPr>
          <p:cNvPr id="226" name="Can 149"/>
          <p:cNvSpPr/>
          <p:nvPr/>
        </p:nvSpPr>
        <p:spPr>
          <a:xfrm>
            <a:off x="4464504" y="3251397"/>
            <a:ext cx="794070" cy="2287962"/>
          </a:xfrm>
          <a:prstGeom prst="can">
            <a:avLst>
              <a:gd name="adj" fmla="val 8707"/>
            </a:avLst>
          </a:prstGeom>
          <a:solidFill>
            <a:srgbClr val="FFFFFF">
              <a:alpha val="40000"/>
            </a:srgbClr>
          </a:solidFill>
          <a:ln w="12700">
            <a:solidFill>
              <a:schemeClr val="bg1">
                <a:lumMod val="95000"/>
              </a:schemeClr>
            </a:solidFill>
          </a:ln>
          <a:effectLst>
            <a:innerShdw blurRad="165100" dist="88900" dir="21594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27" name="Can 63"/>
          <p:cNvSpPr/>
          <p:nvPr/>
        </p:nvSpPr>
        <p:spPr>
          <a:xfrm>
            <a:off x="6413003" y="3260023"/>
            <a:ext cx="794070" cy="2287962"/>
          </a:xfrm>
          <a:prstGeom prst="can">
            <a:avLst>
              <a:gd name="adj" fmla="val 8707"/>
            </a:avLst>
          </a:prstGeom>
          <a:solidFill>
            <a:srgbClr val="FFFFFF">
              <a:alpha val="40000"/>
            </a:srgbClr>
          </a:solidFill>
          <a:ln w="12700">
            <a:solidFill>
              <a:schemeClr val="bg1">
                <a:lumMod val="95000"/>
              </a:schemeClr>
            </a:solidFill>
          </a:ln>
          <a:effectLst>
            <a:innerShdw blurRad="165100" dist="88900" dir="21594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28" name="Can 106"/>
          <p:cNvSpPr/>
          <p:nvPr/>
        </p:nvSpPr>
        <p:spPr>
          <a:xfrm>
            <a:off x="5434985" y="3260023"/>
            <a:ext cx="794070" cy="2287962"/>
          </a:xfrm>
          <a:prstGeom prst="can">
            <a:avLst>
              <a:gd name="adj" fmla="val 8707"/>
            </a:avLst>
          </a:prstGeom>
          <a:solidFill>
            <a:srgbClr val="FFFFFF">
              <a:alpha val="40000"/>
            </a:srgbClr>
          </a:solidFill>
          <a:ln w="12700">
            <a:solidFill>
              <a:schemeClr val="bg1">
                <a:lumMod val="95000"/>
              </a:schemeClr>
            </a:solidFill>
          </a:ln>
          <a:effectLst>
            <a:innerShdw blurRad="165100" dist="88900" dir="21594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29" name="Rectangle 385"/>
          <p:cNvSpPr/>
          <p:nvPr/>
        </p:nvSpPr>
        <p:spPr>
          <a:xfrm>
            <a:off x="6774692" y="4527919"/>
            <a:ext cx="354832" cy="241980"/>
          </a:xfrm>
          <a:prstGeom prst="rect">
            <a:avLst/>
          </a:prstGeom>
        </p:spPr>
        <p:txBody>
          <a:bodyPr wrap="none" lIns="36000" tIns="36000" rIns="36000" bIns="36000" anchor="ctr">
            <a:spAutoFit/>
          </a:bodyPr>
          <a:lstStyle/>
          <a:p>
            <a:r>
              <a:rPr lang="he-IL" sz="1100" b="1" dirty="0">
                <a:solidFill>
                  <a:srgbClr val="000066"/>
                </a:solidFill>
                <a:effectLst>
                  <a:outerShdw blurRad="63500" sx="102000" sy="102000" algn="ctr" rotWithShape="0">
                    <a:prstClr val="black">
                      <a:alpha val="40000"/>
                    </a:prstClr>
                  </a:outerShdw>
                </a:effectLst>
                <a:latin typeface="Arial" pitchFamily="34" charset="0"/>
              </a:rPr>
              <a:t>35%</a:t>
            </a:r>
          </a:p>
        </p:txBody>
      </p:sp>
      <p:sp>
        <p:nvSpPr>
          <p:cNvPr id="230" name="Rectangle 393"/>
          <p:cNvSpPr/>
          <p:nvPr/>
        </p:nvSpPr>
        <p:spPr>
          <a:xfrm>
            <a:off x="5525656" y="4959967"/>
            <a:ext cx="637025" cy="241980"/>
          </a:xfrm>
          <a:prstGeom prst="rect">
            <a:avLst/>
          </a:prstGeom>
        </p:spPr>
        <p:txBody>
          <a:bodyPr wrap="square" lIns="36000" tIns="36000" rIns="36000" bIns="36000" anchor="ctr">
            <a:spAutoFit/>
          </a:bodyPr>
          <a:lstStyle/>
          <a:p>
            <a:r>
              <a:rPr lang="he-IL" sz="1100" b="1" dirty="0">
                <a:solidFill>
                  <a:srgbClr val="000066"/>
                </a:solidFill>
                <a:effectLst>
                  <a:outerShdw blurRad="63500" sx="102000" sy="102000" algn="ctr" rotWithShape="0">
                    <a:prstClr val="black">
                      <a:alpha val="40000"/>
                    </a:prstClr>
                  </a:outerShdw>
                </a:effectLst>
                <a:latin typeface="Arial" pitchFamily="34" charset="0"/>
              </a:rPr>
              <a:t>15%</a:t>
            </a:r>
          </a:p>
        </p:txBody>
      </p:sp>
      <p:sp>
        <p:nvSpPr>
          <p:cNvPr id="231" name="Rectangle 394"/>
          <p:cNvSpPr/>
          <p:nvPr/>
        </p:nvSpPr>
        <p:spPr>
          <a:xfrm>
            <a:off x="4825948" y="4977781"/>
            <a:ext cx="354832" cy="241980"/>
          </a:xfrm>
          <a:prstGeom prst="rect">
            <a:avLst/>
          </a:prstGeom>
        </p:spPr>
        <p:txBody>
          <a:bodyPr wrap="none" lIns="36000" tIns="36000" rIns="36000" bIns="36000" anchor="ctr">
            <a:spAutoFit/>
          </a:bodyPr>
          <a:lstStyle/>
          <a:p>
            <a:r>
              <a:rPr lang="he-IL" sz="1100" b="1" dirty="0">
                <a:solidFill>
                  <a:srgbClr val="000066"/>
                </a:solidFill>
                <a:effectLst>
                  <a:outerShdw blurRad="63500" sx="102000" sy="102000" algn="ctr" rotWithShape="0">
                    <a:prstClr val="black">
                      <a:alpha val="40000"/>
                    </a:prstClr>
                  </a:outerShdw>
                </a:effectLst>
                <a:latin typeface="Arial" pitchFamily="34" charset="0"/>
              </a:rPr>
              <a:t>14%</a:t>
            </a:r>
            <a:endParaRPr lang="he-IL" dirty="0">
              <a:solidFill>
                <a:srgbClr val="000066"/>
              </a:solidFill>
              <a:effectLst>
                <a:outerShdw blurRad="63500" sx="102000" sy="102000" algn="ctr" rotWithShape="0">
                  <a:prstClr val="black">
                    <a:alpha val="40000"/>
                  </a:prstClr>
                </a:outerShdw>
              </a:effectLst>
              <a:latin typeface="Arial" pitchFamily="34" charset="0"/>
            </a:endParaRPr>
          </a:p>
        </p:txBody>
      </p:sp>
      <p:sp>
        <p:nvSpPr>
          <p:cNvPr id="232" name="Can 397"/>
          <p:cNvSpPr/>
          <p:nvPr/>
        </p:nvSpPr>
        <p:spPr>
          <a:xfrm>
            <a:off x="2507334" y="5197953"/>
            <a:ext cx="794070" cy="355688"/>
          </a:xfrm>
          <a:prstGeom prst="can">
            <a:avLst>
              <a:gd name="adj" fmla="val 19952"/>
            </a:avLst>
          </a:prstGeom>
          <a:solidFill>
            <a:srgbClr val="008FD7">
              <a:alpha val="80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0066"/>
              </a:solidFill>
            </a:endParaRPr>
          </a:p>
        </p:txBody>
      </p:sp>
      <p:sp>
        <p:nvSpPr>
          <p:cNvPr id="233" name="Can 235"/>
          <p:cNvSpPr/>
          <p:nvPr/>
        </p:nvSpPr>
        <p:spPr>
          <a:xfrm>
            <a:off x="2507334" y="3260023"/>
            <a:ext cx="794070" cy="2287962"/>
          </a:xfrm>
          <a:prstGeom prst="can">
            <a:avLst>
              <a:gd name="adj" fmla="val 8707"/>
            </a:avLst>
          </a:prstGeom>
          <a:solidFill>
            <a:srgbClr val="FFFFFF">
              <a:alpha val="40000"/>
            </a:srgbClr>
          </a:solidFill>
          <a:ln w="12700">
            <a:solidFill>
              <a:schemeClr val="bg1">
                <a:lumMod val="95000"/>
              </a:schemeClr>
            </a:solidFill>
          </a:ln>
          <a:effectLst>
            <a:innerShdw blurRad="165100" dist="88900" dir="21594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34" name="Rectangle 396"/>
          <p:cNvSpPr/>
          <p:nvPr/>
        </p:nvSpPr>
        <p:spPr>
          <a:xfrm>
            <a:off x="2900311" y="5024469"/>
            <a:ext cx="346817" cy="241980"/>
          </a:xfrm>
          <a:prstGeom prst="rect">
            <a:avLst/>
          </a:prstGeom>
        </p:spPr>
        <p:txBody>
          <a:bodyPr wrap="none" lIns="36000" tIns="36000" rIns="36000" bIns="36000" anchor="ctr">
            <a:spAutoFit/>
          </a:bodyPr>
          <a:lstStyle/>
          <a:p>
            <a:r>
              <a:rPr lang="he-IL" sz="1100" b="1" dirty="0">
                <a:solidFill>
                  <a:srgbClr val="000066"/>
                </a:solidFill>
                <a:effectLst>
                  <a:outerShdw blurRad="63500" sx="102000" sy="102000" algn="ctr" rotWithShape="0">
                    <a:prstClr val="black">
                      <a:alpha val="40000"/>
                    </a:prstClr>
                  </a:outerShdw>
                </a:effectLst>
                <a:latin typeface="Arial" pitchFamily="34" charset="0"/>
              </a:rPr>
              <a:t>11%</a:t>
            </a:r>
          </a:p>
        </p:txBody>
      </p:sp>
      <p:sp>
        <p:nvSpPr>
          <p:cNvPr id="235" name="Rectangle 289"/>
          <p:cNvSpPr/>
          <p:nvPr/>
        </p:nvSpPr>
        <p:spPr>
          <a:xfrm>
            <a:off x="7551983" y="5851316"/>
            <a:ext cx="438188" cy="241980"/>
          </a:xfrm>
          <a:prstGeom prst="rect">
            <a:avLst/>
          </a:prstGeom>
        </p:spPr>
        <p:txBody>
          <a:bodyPr wrap="none" lIns="36000" tIns="36000" rIns="36000" bIns="36000" anchor="ctr">
            <a:spAutoFit/>
          </a:bodyPr>
          <a:lstStyle/>
          <a:p>
            <a:pPr algn="ctr" rtl="0"/>
            <a:r>
              <a:rPr lang="en-US" sz="1100" b="1" dirty="0">
                <a:solidFill>
                  <a:srgbClr val="000066"/>
                </a:solidFill>
                <a:effectLst>
                  <a:outerShdw blurRad="63500" sx="102000" sy="102000" algn="ctr" rotWithShape="0">
                    <a:prstClr val="black">
                      <a:alpha val="40000"/>
                    </a:prstClr>
                  </a:outerShdw>
                </a:effectLst>
                <a:latin typeface="Arial" pitchFamily="34" charset="0"/>
                <a:cs typeface="Arial" pitchFamily="34" charset="0"/>
              </a:rPr>
              <a:t>Israel</a:t>
            </a:r>
            <a:endParaRPr lang="he-IL" sz="1100" b="1" dirty="0">
              <a:solidFill>
                <a:srgbClr val="000066"/>
              </a:solidFill>
              <a:effectLst>
                <a:outerShdw blurRad="63500" sx="102000" sy="102000" algn="ctr" rotWithShape="0">
                  <a:prstClr val="black">
                    <a:alpha val="40000"/>
                  </a:prstClr>
                </a:outerShdw>
              </a:effectLst>
              <a:latin typeface="Arial" pitchFamily="34" charset="0"/>
            </a:endParaRPr>
          </a:p>
        </p:txBody>
      </p:sp>
      <p:sp>
        <p:nvSpPr>
          <p:cNvPr id="236" name="Rectangle 290"/>
          <p:cNvSpPr/>
          <p:nvPr/>
        </p:nvSpPr>
        <p:spPr>
          <a:xfrm>
            <a:off x="6411538" y="5851316"/>
            <a:ext cx="763598" cy="241980"/>
          </a:xfrm>
          <a:prstGeom prst="rect">
            <a:avLst/>
          </a:prstGeom>
        </p:spPr>
        <p:txBody>
          <a:bodyPr wrap="none" lIns="36000" tIns="36000" rIns="36000" bIns="36000" anchor="ctr">
            <a:spAutoFit/>
          </a:bodyPr>
          <a:lstStyle/>
          <a:p>
            <a:pPr algn="ctr" rtl="0"/>
            <a:r>
              <a:rPr lang="en-US" sz="1100" b="1" dirty="0">
                <a:solidFill>
                  <a:srgbClr val="000066"/>
                </a:solidFill>
                <a:effectLst>
                  <a:outerShdw blurRad="63500" sx="102000" sy="102000" algn="ctr" rotWithShape="0">
                    <a:prstClr val="black">
                      <a:alpha val="40000"/>
                    </a:prstClr>
                  </a:outerShdw>
                </a:effectLst>
                <a:latin typeface="Arial" pitchFamily="34" charset="0"/>
                <a:cs typeface="Arial" pitchFamily="34" charset="0"/>
              </a:rPr>
              <a:t>Singapore</a:t>
            </a:r>
            <a:endParaRPr lang="he-IL" sz="1100" b="1" dirty="0">
              <a:solidFill>
                <a:srgbClr val="000066"/>
              </a:solidFill>
              <a:effectLst>
                <a:outerShdw blurRad="63500" sx="102000" sy="102000" algn="ctr" rotWithShape="0">
                  <a:prstClr val="black">
                    <a:alpha val="40000"/>
                  </a:prstClr>
                </a:outerShdw>
              </a:effectLst>
              <a:latin typeface="Arial" pitchFamily="34" charset="0"/>
            </a:endParaRPr>
          </a:p>
        </p:txBody>
      </p:sp>
      <p:sp>
        <p:nvSpPr>
          <p:cNvPr id="237" name="Rectangle 291"/>
          <p:cNvSpPr/>
          <p:nvPr/>
        </p:nvSpPr>
        <p:spPr>
          <a:xfrm>
            <a:off x="5463751" y="5851316"/>
            <a:ext cx="705224" cy="241980"/>
          </a:xfrm>
          <a:prstGeom prst="rect">
            <a:avLst/>
          </a:prstGeom>
        </p:spPr>
        <p:txBody>
          <a:bodyPr wrap="square" lIns="36000" tIns="36000" rIns="36000" bIns="36000" anchor="ctr">
            <a:spAutoFit/>
          </a:bodyPr>
          <a:lstStyle/>
          <a:p>
            <a:pPr algn="ctr" rtl="0"/>
            <a:r>
              <a:rPr lang="en-US" sz="1100" b="1" dirty="0">
                <a:solidFill>
                  <a:srgbClr val="000066"/>
                </a:solidFill>
                <a:effectLst>
                  <a:outerShdw blurRad="63500" sx="102000" sy="102000" algn="ctr" rotWithShape="0">
                    <a:prstClr val="black">
                      <a:alpha val="40000"/>
                    </a:prstClr>
                  </a:outerShdw>
                </a:effectLst>
                <a:latin typeface="Arial" pitchFamily="34" charset="0"/>
                <a:cs typeface="Arial" pitchFamily="34" charset="0"/>
              </a:rPr>
              <a:t>Australia</a:t>
            </a:r>
            <a:endParaRPr lang="he-IL" sz="1100" b="1" dirty="0">
              <a:solidFill>
                <a:srgbClr val="000066"/>
              </a:solidFill>
              <a:effectLst>
                <a:outerShdw blurRad="63500" sx="102000" sy="102000" algn="ctr" rotWithShape="0">
                  <a:prstClr val="black">
                    <a:alpha val="40000"/>
                  </a:prstClr>
                </a:outerShdw>
              </a:effectLst>
              <a:latin typeface="Arial" pitchFamily="34" charset="0"/>
            </a:endParaRPr>
          </a:p>
        </p:txBody>
      </p:sp>
      <p:sp>
        <p:nvSpPr>
          <p:cNvPr id="238" name="Rectangle 292"/>
          <p:cNvSpPr/>
          <p:nvPr/>
        </p:nvSpPr>
        <p:spPr>
          <a:xfrm>
            <a:off x="4644793" y="5851316"/>
            <a:ext cx="372465" cy="241980"/>
          </a:xfrm>
          <a:prstGeom prst="rect">
            <a:avLst/>
          </a:prstGeom>
        </p:spPr>
        <p:txBody>
          <a:bodyPr wrap="none" lIns="36000" tIns="36000" rIns="36000" bIns="36000" anchor="ctr">
            <a:spAutoFit/>
          </a:bodyPr>
          <a:lstStyle/>
          <a:p>
            <a:pPr algn="ctr" rtl="0"/>
            <a:r>
              <a:rPr lang="en-US" sz="1100" b="1" dirty="0">
                <a:solidFill>
                  <a:srgbClr val="000066"/>
                </a:solidFill>
                <a:effectLst>
                  <a:outerShdw blurRad="63500" sx="102000" sy="102000" algn="ctr" rotWithShape="0">
                    <a:prstClr val="black">
                      <a:alpha val="40000"/>
                    </a:prstClr>
                  </a:outerShdw>
                </a:effectLst>
                <a:latin typeface="Arial" pitchFamily="34" charset="0"/>
                <a:cs typeface="Arial" pitchFamily="34" charset="0"/>
              </a:rPr>
              <a:t>USA</a:t>
            </a:r>
            <a:endParaRPr lang="he-IL" sz="1100" b="1" dirty="0">
              <a:solidFill>
                <a:srgbClr val="000066"/>
              </a:solidFill>
              <a:effectLst>
                <a:outerShdw blurRad="63500" sx="102000" sy="102000" algn="ctr" rotWithShape="0">
                  <a:prstClr val="black">
                    <a:alpha val="40000"/>
                  </a:prstClr>
                </a:outerShdw>
              </a:effectLst>
              <a:latin typeface="Arial" pitchFamily="34" charset="0"/>
            </a:endParaRPr>
          </a:p>
        </p:txBody>
      </p:sp>
      <p:sp>
        <p:nvSpPr>
          <p:cNvPr id="239" name="Rectangle 293"/>
          <p:cNvSpPr/>
          <p:nvPr/>
        </p:nvSpPr>
        <p:spPr>
          <a:xfrm>
            <a:off x="3634022" y="5851316"/>
            <a:ext cx="465439" cy="241980"/>
          </a:xfrm>
          <a:prstGeom prst="rect">
            <a:avLst/>
          </a:prstGeom>
        </p:spPr>
        <p:txBody>
          <a:bodyPr wrap="none" lIns="36000" tIns="36000" rIns="36000" bIns="36000" anchor="ctr">
            <a:spAutoFit/>
          </a:bodyPr>
          <a:lstStyle/>
          <a:p>
            <a:pPr algn="ctr" rtl="0"/>
            <a:r>
              <a:rPr lang="en-US" sz="1100" b="1" dirty="0">
                <a:solidFill>
                  <a:srgbClr val="000066"/>
                </a:solidFill>
                <a:effectLst>
                  <a:outerShdw blurRad="63500" sx="102000" sy="102000" algn="ctr" rotWithShape="0">
                    <a:prstClr val="black">
                      <a:alpha val="40000"/>
                    </a:prstClr>
                  </a:outerShdw>
                </a:effectLst>
                <a:latin typeface="Arial" pitchFamily="34" charset="0"/>
                <a:cs typeface="Arial" pitchFamily="34" charset="0"/>
              </a:rPr>
              <a:t>China</a:t>
            </a:r>
            <a:endParaRPr lang="he-IL" sz="1100" b="1" dirty="0">
              <a:solidFill>
                <a:srgbClr val="000066"/>
              </a:solidFill>
              <a:effectLst>
                <a:outerShdw blurRad="63500" sx="102000" sy="102000" algn="ctr" rotWithShape="0">
                  <a:prstClr val="black">
                    <a:alpha val="40000"/>
                  </a:prstClr>
                </a:outerShdw>
              </a:effectLst>
              <a:latin typeface="Arial" pitchFamily="34" charset="0"/>
            </a:endParaRPr>
          </a:p>
        </p:txBody>
      </p:sp>
      <p:sp>
        <p:nvSpPr>
          <p:cNvPr id="240" name="Rectangle 294"/>
          <p:cNvSpPr/>
          <p:nvPr/>
        </p:nvSpPr>
        <p:spPr>
          <a:xfrm>
            <a:off x="2673510" y="5851316"/>
            <a:ext cx="457424" cy="241980"/>
          </a:xfrm>
          <a:prstGeom prst="rect">
            <a:avLst/>
          </a:prstGeom>
        </p:spPr>
        <p:txBody>
          <a:bodyPr wrap="none" lIns="36000" tIns="36000" rIns="36000" bIns="36000" anchor="ctr">
            <a:spAutoFit/>
          </a:bodyPr>
          <a:lstStyle/>
          <a:p>
            <a:pPr algn="ctr" rtl="0"/>
            <a:r>
              <a:rPr lang="en-US" sz="1100" b="1" dirty="0">
                <a:solidFill>
                  <a:srgbClr val="000066"/>
                </a:solidFill>
                <a:effectLst>
                  <a:outerShdw blurRad="63500" sx="102000" sy="102000" algn="ctr" rotWithShape="0">
                    <a:prstClr val="black">
                      <a:alpha val="40000"/>
                    </a:prstClr>
                  </a:outerShdw>
                </a:effectLst>
                <a:latin typeface="Arial" pitchFamily="34" charset="0"/>
                <a:cs typeface="Arial" pitchFamily="34" charset="0"/>
              </a:rPr>
              <a:t>Spain</a:t>
            </a:r>
            <a:endParaRPr lang="he-IL" sz="1100" b="1" dirty="0">
              <a:solidFill>
                <a:srgbClr val="000066"/>
              </a:solidFill>
              <a:effectLst>
                <a:outerShdw blurRad="63500" sx="102000" sy="102000" algn="ctr" rotWithShape="0">
                  <a:prstClr val="black">
                    <a:alpha val="40000"/>
                  </a:prstClr>
                </a:outerShdw>
              </a:effectLst>
              <a:latin typeface="Arial" pitchFamily="34" charset="0"/>
            </a:endParaRPr>
          </a:p>
        </p:txBody>
      </p:sp>
      <p:grpSp>
        <p:nvGrpSpPr>
          <p:cNvPr id="241" name="Group 297"/>
          <p:cNvGrpSpPr/>
          <p:nvPr/>
        </p:nvGrpSpPr>
        <p:grpSpPr>
          <a:xfrm>
            <a:off x="2520330" y="3288931"/>
            <a:ext cx="386073" cy="2295851"/>
            <a:chOff x="6509498" y="3126116"/>
            <a:chExt cx="386073" cy="2295851"/>
          </a:xfrm>
        </p:grpSpPr>
        <p:grpSp>
          <p:nvGrpSpPr>
            <p:cNvPr id="242" name="Group 245"/>
            <p:cNvGrpSpPr/>
            <p:nvPr/>
          </p:nvGrpSpPr>
          <p:grpSpPr>
            <a:xfrm>
              <a:off x="6509498" y="3221887"/>
              <a:ext cx="65369" cy="2116896"/>
              <a:chOff x="6509498" y="3221887"/>
              <a:chExt cx="65369" cy="2116896"/>
            </a:xfrm>
          </p:grpSpPr>
          <p:cxnSp>
            <p:nvCxnSpPr>
              <p:cNvPr id="297" name="Straight Connector 257"/>
              <p:cNvCxnSpPr/>
              <p:nvPr/>
            </p:nvCxnSpPr>
            <p:spPr>
              <a:xfrm>
                <a:off x="6509498" y="512709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58"/>
              <p:cNvCxnSpPr/>
              <p:nvPr/>
            </p:nvCxnSpPr>
            <p:spPr>
              <a:xfrm>
                <a:off x="6509498" y="491540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59"/>
              <p:cNvCxnSpPr/>
              <p:nvPr/>
            </p:nvCxnSpPr>
            <p:spPr>
              <a:xfrm>
                <a:off x="6509498" y="470371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60"/>
              <p:cNvCxnSpPr/>
              <p:nvPr/>
            </p:nvCxnSpPr>
            <p:spPr>
              <a:xfrm>
                <a:off x="6509498" y="449202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261"/>
              <p:cNvCxnSpPr/>
              <p:nvPr/>
            </p:nvCxnSpPr>
            <p:spPr>
              <a:xfrm>
                <a:off x="6509498" y="428033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262"/>
              <p:cNvCxnSpPr/>
              <p:nvPr/>
            </p:nvCxnSpPr>
            <p:spPr>
              <a:xfrm>
                <a:off x="6509498" y="406864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263"/>
              <p:cNvCxnSpPr/>
              <p:nvPr/>
            </p:nvCxnSpPr>
            <p:spPr>
              <a:xfrm>
                <a:off x="6509498" y="385695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264"/>
              <p:cNvCxnSpPr/>
              <p:nvPr/>
            </p:nvCxnSpPr>
            <p:spPr>
              <a:xfrm>
                <a:off x="6509498" y="364526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265"/>
              <p:cNvCxnSpPr/>
              <p:nvPr/>
            </p:nvCxnSpPr>
            <p:spPr>
              <a:xfrm>
                <a:off x="6509498" y="343357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266"/>
              <p:cNvCxnSpPr/>
              <p:nvPr/>
            </p:nvCxnSpPr>
            <p:spPr>
              <a:xfrm>
                <a:off x="6509498" y="523294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267"/>
              <p:cNvCxnSpPr/>
              <p:nvPr/>
            </p:nvCxnSpPr>
            <p:spPr>
              <a:xfrm>
                <a:off x="6509498" y="502125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268"/>
              <p:cNvCxnSpPr/>
              <p:nvPr/>
            </p:nvCxnSpPr>
            <p:spPr>
              <a:xfrm>
                <a:off x="6509498" y="480956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269"/>
              <p:cNvCxnSpPr/>
              <p:nvPr/>
            </p:nvCxnSpPr>
            <p:spPr>
              <a:xfrm>
                <a:off x="6509498" y="459787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270"/>
              <p:cNvCxnSpPr/>
              <p:nvPr/>
            </p:nvCxnSpPr>
            <p:spPr>
              <a:xfrm>
                <a:off x="6509498" y="438618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271"/>
              <p:cNvCxnSpPr/>
              <p:nvPr/>
            </p:nvCxnSpPr>
            <p:spPr>
              <a:xfrm>
                <a:off x="6509498" y="417449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272"/>
              <p:cNvCxnSpPr/>
              <p:nvPr/>
            </p:nvCxnSpPr>
            <p:spPr>
              <a:xfrm>
                <a:off x="6509498" y="396280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273"/>
              <p:cNvCxnSpPr/>
              <p:nvPr/>
            </p:nvCxnSpPr>
            <p:spPr>
              <a:xfrm>
                <a:off x="6509498" y="375111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274"/>
              <p:cNvCxnSpPr/>
              <p:nvPr/>
            </p:nvCxnSpPr>
            <p:spPr>
              <a:xfrm>
                <a:off x="6509498" y="353942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275"/>
              <p:cNvCxnSpPr/>
              <p:nvPr/>
            </p:nvCxnSpPr>
            <p:spPr>
              <a:xfrm>
                <a:off x="6509498" y="332773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276"/>
              <p:cNvCxnSpPr/>
              <p:nvPr/>
            </p:nvCxnSpPr>
            <p:spPr>
              <a:xfrm>
                <a:off x="6509498" y="322188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239"/>
              <p:cNvCxnSpPr/>
              <p:nvPr/>
            </p:nvCxnSpPr>
            <p:spPr>
              <a:xfrm>
                <a:off x="6509498" y="5338783"/>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43" name="Group 243"/>
            <p:cNvGrpSpPr/>
            <p:nvPr/>
          </p:nvGrpSpPr>
          <p:grpSpPr>
            <a:xfrm>
              <a:off x="6512133" y="3126116"/>
              <a:ext cx="383438" cy="2295851"/>
              <a:chOff x="6512133" y="3126116"/>
              <a:chExt cx="383438" cy="2295851"/>
            </a:xfrm>
          </p:grpSpPr>
          <p:sp>
            <p:nvSpPr>
              <p:cNvPr id="244" name="TextBox 243"/>
              <p:cNvSpPr txBox="1"/>
              <p:nvPr/>
            </p:nvSpPr>
            <p:spPr>
              <a:xfrm>
                <a:off x="6512133" y="3337234"/>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90%</a:t>
                </a:r>
              </a:p>
            </p:txBody>
          </p:sp>
          <p:sp>
            <p:nvSpPr>
              <p:cNvPr id="245" name="TextBox 244"/>
              <p:cNvSpPr txBox="1"/>
              <p:nvPr/>
            </p:nvSpPr>
            <p:spPr>
              <a:xfrm>
                <a:off x="6512133" y="5026178"/>
                <a:ext cx="340158" cy="184666"/>
              </a:xfrm>
              <a:prstGeom prst="rect">
                <a:avLst/>
              </a:prstGeom>
              <a:noFill/>
            </p:spPr>
            <p:txBody>
              <a:bodyPr wrap="none" rtlCol="1" anchor="ctr">
                <a:spAutoFit/>
              </a:bodyPr>
              <a:lstStyle/>
              <a:p>
                <a:pPr algn="l"/>
                <a:r>
                  <a:rPr lang="he-IL" sz="600" b="1" dirty="0">
                    <a:solidFill>
                      <a:srgbClr val="000066"/>
                    </a:solidFill>
                    <a:latin typeface="Arial" pitchFamily="34" charset="0"/>
                  </a:rPr>
                  <a:t>10%</a:t>
                </a:r>
              </a:p>
            </p:txBody>
          </p:sp>
          <p:sp>
            <p:nvSpPr>
              <p:cNvPr id="246" name="TextBox 245"/>
              <p:cNvSpPr txBox="1"/>
              <p:nvPr/>
            </p:nvSpPr>
            <p:spPr>
              <a:xfrm>
                <a:off x="6512133" y="4815060"/>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20%</a:t>
                </a:r>
              </a:p>
            </p:txBody>
          </p:sp>
          <p:sp>
            <p:nvSpPr>
              <p:cNvPr id="247" name="TextBox 246"/>
              <p:cNvSpPr txBox="1"/>
              <p:nvPr/>
            </p:nvSpPr>
            <p:spPr>
              <a:xfrm>
                <a:off x="6512133" y="4603942"/>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30%</a:t>
                </a:r>
              </a:p>
            </p:txBody>
          </p:sp>
          <p:sp>
            <p:nvSpPr>
              <p:cNvPr id="248" name="TextBox 247"/>
              <p:cNvSpPr txBox="1"/>
              <p:nvPr/>
            </p:nvSpPr>
            <p:spPr>
              <a:xfrm>
                <a:off x="6512133" y="4392824"/>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40%</a:t>
                </a:r>
              </a:p>
            </p:txBody>
          </p:sp>
          <p:sp>
            <p:nvSpPr>
              <p:cNvPr id="249" name="TextBox 248"/>
              <p:cNvSpPr txBox="1"/>
              <p:nvPr/>
            </p:nvSpPr>
            <p:spPr>
              <a:xfrm>
                <a:off x="6512133" y="4181706"/>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50%</a:t>
                </a:r>
              </a:p>
            </p:txBody>
          </p:sp>
          <p:sp>
            <p:nvSpPr>
              <p:cNvPr id="252" name="TextBox 251"/>
              <p:cNvSpPr txBox="1"/>
              <p:nvPr/>
            </p:nvSpPr>
            <p:spPr>
              <a:xfrm>
                <a:off x="6512133" y="3970588"/>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60%</a:t>
                </a:r>
              </a:p>
            </p:txBody>
          </p:sp>
          <p:sp>
            <p:nvSpPr>
              <p:cNvPr id="253" name="TextBox 252"/>
              <p:cNvSpPr txBox="1"/>
              <p:nvPr/>
            </p:nvSpPr>
            <p:spPr>
              <a:xfrm>
                <a:off x="6512133" y="3759470"/>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70%</a:t>
                </a:r>
              </a:p>
            </p:txBody>
          </p:sp>
          <p:sp>
            <p:nvSpPr>
              <p:cNvPr id="254" name="TextBox 253"/>
              <p:cNvSpPr txBox="1"/>
              <p:nvPr/>
            </p:nvSpPr>
            <p:spPr>
              <a:xfrm>
                <a:off x="6512133" y="3548352"/>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80%</a:t>
                </a:r>
              </a:p>
            </p:txBody>
          </p:sp>
          <p:sp>
            <p:nvSpPr>
              <p:cNvPr id="256" name="TextBox 255"/>
              <p:cNvSpPr txBox="1"/>
              <p:nvPr/>
            </p:nvSpPr>
            <p:spPr>
              <a:xfrm>
                <a:off x="6512133" y="3126116"/>
                <a:ext cx="38343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100%</a:t>
                </a:r>
              </a:p>
            </p:txBody>
          </p:sp>
          <p:sp>
            <p:nvSpPr>
              <p:cNvPr id="258" name="TextBox 257"/>
              <p:cNvSpPr txBox="1"/>
              <p:nvPr/>
            </p:nvSpPr>
            <p:spPr>
              <a:xfrm>
                <a:off x="6512133" y="5237301"/>
                <a:ext cx="296876" cy="184666"/>
              </a:xfrm>
              <a:prstGeom prst="rect">
                <a:avLst/>
              </a:prstGeom>
              <a:noFill/>
            </p:spPr>
            <p:txBody>
              <a:bodyPr wrap="none" rtlCol="1" anchor="ctr">
                <a:spAutoFit/>
              </a:bodyPr>
              <a:lstStyle/>
              <a:p>
                <a:pPr algn="l"/>
                <a:r>
                  <a:rPr lang="he-IL" sz="600" b="1" dirty="0">
                    <a:solidFill>
                      <a:srgbClr val="000066"/>
                    </a:solidFill>
                    <a:latin typeface="Arial" pitchFamily="34" charset="0"/>
                  </a:rPr>
                  <a:t>0%</a:t>
                </a:r>
              </a:p>
            </p:txBody>
          </p:sp>
        </p:grpSp>
      </p:grpSp>
      <p:grpSp>
        <p:nvGrpSpPr>
          <p:cNvPr id="318" name="Group 338"/>
          <p:cNvGrpSpPr/>
          <p:nvPr/>
        </p:nvGrpSpPr>
        <p:grpSpPr>
          <a:xfrm>
            <a:off x="4484014" y="3280305"/>
            <a:ext cx="386073" cy="2295851"/>
            <a:chOff x="6509498" y="3126116"/>
            <a:chExt cx="386073" cy="2295851"/>
          </a:xfrm>
        </p:grpSpPr>
        <p:grpSp>
          <p:nvGrpSpPr>
            <p:cNvPr id="319" name="Group 339"/>
            <p:cNvGrpSpPr/>
            <p:nvPr/>
          </p:nvGrpSpPr>
          <p:grpSpPr>
            <a:xfrm>
              <a:off x="6509498" y="3221887"/>
              <a:ext cx="65369" cy="2116896"/>
              <a:chOff x="6509498" y="3221887"/>
              <a:chExt cx="65369" cy="2116896"/>
            </a:xfrm>
          </p:grpSpPr>
          <p:cxnSp>
            <p:nvCxnSpPr>
              <p:cNvPr id="332" name="Straight Connector 353"/>
              <p:cNvCxnSpPr/>
              <p:nvPr/>
            </p:nvCxnSpPr>
            <p:spPr>
              <a:xfrm>
                <a:off x="6509498" y="512709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54"/>
              <p:cNvCxnSpPr/>
              <p:nvPr/>
            </p:nvCxnSpPr>
            <p:spPr>
              <a:xfrm>
                <a:off x="6509498" y="491540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9" name="Straight Connector 355"/>
              <p:cNvCxnSpPr/>
              <p:nvPr/>
            </p:nvCxnSpPr>
            <p:spPr>
              <a:xfrm>
                <a:off x="6509498" y="470371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0" name="Straight Connector 356"/>
              <p:cNvCxnSpPr/>
              <p:nvPr/>
            </p:nvCxnSpPr>
            <p:spPr>
              <a:xfrm>
                <a:off x="6509498" y="449202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57"/>
              <p:cNvCxnSpPr/>
              <p:nvPr/>
            </p:nvCxnSpPr>
            <p:spPr>
              <a:xfrm>
                <a:off x="6509498" y="428033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58"/>
              <p:cNvCxnSpPr/>
              <p:nvPr/>
            </p:nvCxnSpPr>
            <p:spPr>
              <a:xfrm>
                <a:off x="6509498" y="406864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59"/>
              <p:cNvCxnSpPr/>
              <p:nvPr/>
            </p:nvCxnSpPr>
            <p:spPr>
              <a:xfrm>
                <a:off x="6509498" y="385695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60"/>
              <p:cNvCxnSpPr/>
              <p:nvPr/>
            </p:nvCxnSpPr>
            <p:spPr>
              <a:xfrm>
                <a:off x="6509498" y="364526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5" name="Straight Connector 361"/>
              <p:cNvCxnSpPr/>
              <p:nvPr/>
            </p:nvCxnSpPr>
            <p:spPr>
              <a:xfrm>
                <a:off x="6509498" y="343357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6" name="Straight Connector 362"/>
              <p:cNvCxnSpPr/>
              <p:nvPr/>
            </p:nvCxnSpPr>
            <p:spPr>
              <a:xfrm>
                <a:off x="6509498" y="523294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7" name="Straight Connector 363"/>
              <p:cNvCxnSpPr/>
              <p:nvPr/>
            </p:nvCxnSpPr>
            <p:spPr>
              <a:xfrm>
                <a:off x="6509498" y="502125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8" name="Straight Connector 364"/>
              <p:cNvCxnSpPr/>
              <p:nvPr/>
            </p:nvCxnSpPr>
            <p:spPr>
              <a:xfrm>
                <a:off x="6509498" y="480956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365"/>
              <p:cNvCxnSpPr/>
              <p:nvPr/>
            </p:nvCxnSpPr>
            <p:spPr>
              <a:xfrm>
                <a:off x="6509498" y="459787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0" name="Straight Connector 366"/>
              <p:cNvCxnSpPr/>
              <p:nvPr/>
            </p:nvCxnSpPr>
            <p:spPr>
              <a:xfrm>
                <a:off x="6509498" y="438618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1" name="Straight Connector 367"/>
              <p:cNvCxnSpPr/>
              <p:nvPr/>
            </p:nvCxnSpPr>
            <p:spPr>
              <a:xfrm>
                <a:off x="6509498" y="417449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68"/>
              <p:cNvCxnSpPr/>
              <p:nvPr/>
            </p:nvCxnSpPr>
            <p:spPr>
              <a:xfrm>
                <a:off x="6509498" y="396280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69"/>
              <p:cNvCxnSpPr/>
              <p:nvPr/>
            </p:nvCxnSpPr>
            <p:spPr>
              <a:xfrm>
                <a:off x="6509498" y="375111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70"/>
              <p:cNvCxnSpPr/>
              <p:nvPr/>
            </p:nvCxnSpPr>
            <p:spPr>
              <a:xfrm>
                <a:off x="6509498" y="353942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71"/>
              <p:cNvCxnSpPr/>
              <p:nvPr/>
            </p:nvCxnSpPr>
            <p:spPr>
              <a:xfrm>
                <a:off x="6509498" y="332773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72"/>
              <p:cNvCxnSpPr/>
              <p:nvPr/>
            </p:nvCxnSpPr>
            <p:spPr>
              <a:xfrm>
                <a:off x="6509498" y="322188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73"/>
              <p:cNvCxnSpPr/>
              <p:nvPr/>
            </p:nvCxnSpPr>
            <p:spPr>
              <a:xfrm>
                <a:off x="6509498" y="5338783"/>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20" name="Group 340"/>
            <p:cNvGrpSpPr/>
            <p:nvPr/>
          </p:nvGrpSpPr>
          <p:grpSpPr>
            <a:xfrm>
              <a:off x="6512133" y="3126116"/>
              <a:ext cx="383438" cy="2295851"/>
              <a:chOff x="6512133" y="3126116"/>
              <a:chExt cx="383438" cy="2295851"/>
            </a:xfrm>
          </p:grpSpPr>
          <p:sp>
            <p:nvSpPr>
              <p:cNvPr id="321" name="TextBox 320"/>
              <p:cNvSpPr txBox="1"/>
              <p:nvPr/>
            </p:nvSpPr>
            <p:spPr>
              <a:xfrm>
                <a:off x="6512133" y="3337234"/>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90%</a:t>
                </a:r>
              </a:p>
            </p:txBody>
          </p:sp>
          <p:sp>
            <p:nvSpPr>
              <p:cNvPr id="322" name="TextBox 321"/>
              <p:cNvSpPr txBox="1"/>
              <p:nvPr/>
            </p:nvSpPr>
            <p:spPr>
              <a:xfrm>
                <a:off x="6512133" y="5026178"/>
                <a:ext cx="340158" cy="184666"/>
              </a:xfrm>
              <a:prstGeom prst="rect">
                <a:avLst/>
              </a:prstGeom>
              <a:noFill/>
            </p:spPr>
            <p:txBody>
              <a:bodyPr wrap="none" rtlCol="1" anchor="ctr">
                <a:spAutoFit/>
              </a:bodyPr>
              <a:lstStyle/>
              <a:p>
                <a:pPr algn="l"/>
                <a:r>
                  <a:rPr lang="he-IL" sz="600" b="1" dirty="0">
                    <a:solidFill>
                      <a:srgbClr val="000066"/>
                    </a:solidFill>
                    <a:latin typeface="Arial" pitchFamily="34" charset="0"/>
                  </a:rPr>
                  <a:t>10%</a:t>
                </a:r>
              </a:p>
            </p:txBody>
          </p:sp>
          <p:sp>
            <p:nvSpPr>
              <p:cNvPr id="323" name="TextBox 322"/>
              <p:cNvSpPr txBox="1"/>
              <p:nvPr/>
            </p:nvSpPr>
            <p:spPr>
              <a:xfrm>
                <a:off x="6512133" y="4815060"/>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20%</a:t>
                </a:r>
              </a:p>
            </p:txBody>
          </p:sp>
          <p:sp>
            <p:nvSpPr>
              <p:cNvPr id="324" name="TextBox 323"/>
              <p:cNvSpPr txBox="1"/>
              <p:nvPr/>
            </p:nvSpPr>
            <p:spPr>
              <a:xfrm>
                <a:off x="6512133" y="4603942"/>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30%</a:t>
                </a:r>
              </a:p>
            </p:txBody>
          </p:sp>
          <p:sp>
            <p:nvSpPr>
              <p:cNvPr id="325" name="TextBox 324"/>
              <p:cNvSpPr txBox="1"/>
              <p:nvPr/>
            </p:nvSpPr>
            <p:spPr>
              <a:xfrm>
                <a:off x="6512133" y="4392824"/>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40%</a:t>
                </a:r>
              </a:p>
            </p:txBody>
          </p:sp>
          <p:sp>
            <p:nvSpPr>
              <p:cNvPr id="326" name="TextBox 325"/>
              <p:cNvSpPr txBox="1"/>
              <p:nvPr/>
            </p:nvSpPr>
            <p:spPr>
              <a:xfrm>
                <a:off x="6512133" y="4181706"/>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50%</a:t>
                </a:r>
              </a:p>
            </p:txBody>
          </p:sp>
          <p:sp>
            <p:nvSpPr>
              <p:cNvPr id="327" name="TextBox 326"/>
              <p:cNvSpPr txBox="1"/>
              <p:nvPr/>
            </p:nvSpPr>
            <p:spPr>
              <a:xfrm>
                <a:off x="6512133" y="3970588"/>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60%</a:t>
                </a:r>
              </a:p>
            </p:txBody>
          </p:sp>
          <p:sp>
            <p:nvSpPr>
              <p:cNvPr id="328" name="TextBox 327"/>
              <p:cNvSpPr txBox="1"/>
              <p:nvPr/>
            </p:nvSpPr>
            <p:spPr>
              <a:xfrm>
                <a:off x="6512133" y="3759470"/>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70%</a:t>
                </a:r>
              </a:p>
            </p:txBody>
          </p:sp>
          <p:sp>
            <p:nvSpPr>
              <p:cNvPr id="329" name="TextBox 328"/>
              <p:cNvSpPr txBox="1"/>
              <p:nvPr/>
            </p:nvSpPr>
            <p:spPr>
              <a:xfrm>
                <a:off x="6512133" y="3548352"/>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80%</a:t>
                </a:r>
              </a:p>
            </p:txBody>
          </p:sp>
          <p:sp>
            <p:nvSpPr>
              <p:cNvPr id="330" name="TextBox 329"/>
              <p:cNvSpPr txBox="1"/>
              <p:nvPr/>
            </p:nvSpPr>
            <p:spPr>
              <a:xfrm>
                <a:off x="6512133" y="3126116"/>
                <a:ext cx="38343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100%</a:t>
                </a:r>
              </a:p>
            </p:txBody>
          </p:sp>
          <p:sp>
            <p:nvSpPr>
              <p:cNvPr id="331" name="TextBox 330"/>
              <p:cNvSpPr txBox="1"/>
              <p:nvPr/>
            </p:nvSpPr>
            <p:spPr>
              <a:xfrm>
                <a:off x="6512133" y="5237301"/>
                <a:ext cx="296876" cy="184666"/>
              </a:xfrm>
              <a:prstGeom prst="rect">
                <a:avLst/>
              </a:prstGeom>
              <a:noFill/>
            </p:spPr>
            <p:txBody>
              <a:bodyPr wrap="none" rtlCol="1" anchor="ctr">
                <a:spAutoFit/>
              </a:bodyPr>
              <a:lstStyle/>
              <a:p>
                <a:pPr algn="l"/>
                <a:r>
                  <a:rPr lang="he-IL" sz="600" b="1" dirty="0">
                    <a:solidFill>
                      <a:srgbClr val="000066"/>
                    </a:solidFill>
                    <a:latin typeface="Arial" pitchFamily="34" charset="0"/>
                  </a:rPr>
                  <a:t>0%</a:t>
                </a:r>
              </a:p>
            </p:txBody>
          </p:sp>
        </p:grpSp>
      </p:grpSp>
      <p:grpSp>
        <p:nvGrpSpPr>
          <p:cNvPr id="388" name="Group 374"/>
          <p:cNvGrpSpPr/>
          <p:nvPr/>
        </p:nvGrpSpPr>
        <p:grpSpPr>
          <a:xfrm>
            <a:off x="5447057" y="3288931"/>
            <a:ext cx="386073" cy="2295851"/>
            <a:chOff x="6509498" y="3126116"/>
            <a:chExt cx="386073" cy="2295851"/>
          </a:xfrm>
        </p:grpSpPr>
        <p:grpSp>
          <p:nvGrpSpPr>
            <p:cNvPr id="389" name="Group 375"/>
            <p:cNvGrpSpPr/>
            <p:nvPr/>
          </p:nvGrpSpPr>
          <p:grpSpPr>
            <a:xfrm>
              <a:off x="6509498" y="3221887"/>
              <a:ext cx="65369" cy="2116896"/>
              <a:chOff x="6509498" y="3221887"/>
              <a:chExt cx="65369" cy="2116896"/>
            </a:xfrm>
          </p:grpSpPr>
          <p:cxnSp>
            <p:nvCxnSpPr>
              <p:cNvPr id="402" name="Straight Connector 390"/>
              <p:cNvCxnSpPr/>
              <p:nvPr/>
            </p:nvCxnSpPr>
            <p:spPr>
              <a:xfrm>
                <a:off x="6509498" y="512709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391"/>
              <p:cNvCxnSpPr/>
              <p:nvPr/>
            </p:nvCxnSpPr>
            <p:spPr>
              <a:xfrm>
                <a:off x="6509498" y="491540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4" name="Straight Connector 392"/>
              <p:cNvCxnSpPr/>
              <p:nvPr/>
            </p:nvCxnSpPr>
            <p:spPr>
              <a:xfrm>
                <a:off x="6509498" y="470371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398"/>
              <p:cNvCxnSpPr/>
              <p:nvPr/>
            </p:nvCxnSpPr>
            <p:spPr>
              <a:xfrm>
                <a:off x="6509498" y="449202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3"/>
              <p:cNvCxnSpPr/>
              <p:nvPr/>
            </p:nvCxnSpPr>
            <p:spPr>
              <a:xfrm>
                <a:off x="6509498" y="428033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04"/>
              <p:cNvCxnSpPr/>
              <p:nvPr/>
            </p:nvCxnSpPr>
            <p:spPr>
              <a:xfrm>
                <a:off x="6509498" y="406864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5"/>
              <p:cNvCxnSpPr/>
              <p:nvPr/>
            </p:nvCxnSpPr>
            <p:spPr>
              <a:xfrm>
                <a:off x="6509498" y="385695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9" name="Straight Connector 406"/>
              <p:cNvCxnSpPr/>
              <p:nvPr/>
            </p:nvCxnSpPr>
            <p:spPr>
              <a:xfrm>
                <a:off x="6509498" y="364526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7"/>
              <p:cNvCxnSpPr/>
              <p:nvPr/>
            </p:nvCxnSpPr>
            <p:spPr>
              <a:xfrm>
                <a:off x="6509498" y="343357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08"/>
              <p:cNvCxnSpPr/>
              <p:nvPr/>
            </p:nvCxnSpPr>
            <p:spPr>
              <a:xfrm>
                <a:off x="6509498" y="523294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09"/>
              <p:cNvCxnSpPr/>
              <p:nvPr/>
            </p:nvCxnSpPr>
            <p:spPr>
              <a:xfrm>
                <a:off x="6509498" y="502125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0"/>
              <p:cNvCxnSpPr/>
              <p:nvPr/>
            </p:nvCxnSpPr>
            <p:spPr>
              <a:xfrm>
                <a:off x="6509498" y="480956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1"/>
              <p:cNvCxnSpPr/>
              <p:nvPr/>
            </p:nvCxnSpPr>
            <p:spPr>
              <a:xfrm>
                <a:off x="6509498" y="459787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2"/>
              <p:cNvCxnSpPr/>
              <p:nvPr/>
            </p:nvCxnSpPr>
            <p:spPr>
              <a:xfrm>
                <a:off x="6509498" y="438618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3"/>
              <p:cNvCxnSpPr/>
              <p:nvPr/>
            </p:nvCxnSpPr>
            <p:spPr>
              <a:xfrm>
                <a:off x="6509498" y="417449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4"/>
              <p:cNvCxnSpPr/>
              <p:nvPr/>
            </p:nvCxnSpPr>
            <p:spPr>
              <a:xfrm>
                <a:off x="6509498" y="396280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5"/>
              <p:cNvCxnSpPr/>
              <p:nvPr/>
            </p:nvCxnSpPr>
            <p:spPr>
              <a:xfrm>
                <a:off x="6509498" y="375111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6"/>
              <p:cNvCxnSpPr/>
              <p:nvPr/>
            </p:nvCxnSpPr>
            <p:spPr>
              <a:xfrm>
                <a:off x="6509498" y="353942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7"/>
              <p:cNvCxnSpPr/>
              <p:nvPr/>
            </p:nvCxnSpPr>
            <p:spPr>
              <a:xfrm>
                <a:off x="6509498" y="332773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18"/>
              <p:cNvCxnSpPr/>
              <p:nvPr/>
            </p:nvCxnSpPr>
            <p:spPr>
              <a:xfrm>
                <a:off x="6509498" y="322188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19"/>
              <p:cNvCxnSpPr/>
              <p:nvPr/>
            </p:nvCxnSpPr>
            <p:spPr>
              <a:xfrm>
                <a:off x="6509498" y="5338783"/>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90" name="Group 376"/>
            <p:cNvGrpSpPr/>
            <p:nvPr/>
          </p:nvGrpSpPr>
          <p:grpSpPr>
            <a:xfrm>
              <a:off x="6512133" y="3126116"/>
              <a:ext cx="383438" cy="2295851"/>
              <a:chOff x="6512133" y="3126116"/>
              <a:chExt cx="383438" cy="2295851"/>
            </a:xfrm>
          </p:grpSpPr>
          <p:sp>
            <p:nvSpPr>
              <p:cNvPr id="391" name="TextBox 390"/>
              <p:cNvSpPr txBox="1"/>
              <p:nvPr/>
            </p:nvSpPr>
            <p:spPr>
              <a:xfrm>
                <a:off x="6512133" y="3337234"/>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90%</a:t>
                </a:r>
              </a:p>
            </p:txBody>
          </p:sp>
          <p:sp>
            <p:nvSpPr>
              <p:cNvPr id="392" name="TextBox 391"/>
              <p:cNvSpPr txBox="1"/>
              <p:nvPr/>
            </p:nvSpPr>
            <p:spPr>
              <a:xfrm>
                <a:off x="6512133" y="5026178"/>
                <a:ext cx="340158" cy="184666"/>
              </a:xfrm>
              <a:prstGeom prst="rect">
                <a:avLst/>
              </a:prstGeom>
              <a:noFill/>
            </p:spPr>
            <p:txBody>
              <a:bodyPr wrap="none" rtlCol="1" anchor="ctr">
                <a:spAutoFit/>
              </a:bodyPr>
              <a:lstStyle/>
              <a:p>
                <a:pPr algn="l"/>
                <a:r>
                  <a:rPr lang="he-IL" sz="600" b="1" dirty="0">
                    <a:solidFill>
                      <a:srgbClr val="000066"/>
                    </a:solidFill>
                    <a:latin typeface="Arial" pitchFamily="34" charset="0"/>
                  </a:rPr>
                  <a:t>10%</a:t>
                </a:r>
              </a:p>
            </p:txBody>
          </p:sp>
          <p:sp>
            <p:nvSpPr>
              <p:cNvPr id="393" name="TextBox 392"/>
              <p:cNvSpPr txBox="1"/>
              <p:nvPr/>
            </p:nvSpPr>
            <p:spPr>
              <a:xfrm>
                <a:off x="6512133" y="4815060"/>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20%</a:t>
                </a:r>
              </a:p>
            </p:txBody>
          </p:sp>
          <p:sp>
            <p:nvSpPr>
              <p:cNvPr id="394" name="TextBox 393"/>
              <p:cNvSpPr txBox="1"/>
              <p:nvPr/>
            </p:nvSpPr>
            <p:spPr>
              <a:xfrm>
                <a:off x="6512133" y="4603942"/>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30%</a:t>
                </a:r>
              </a:p>
            </p:txBody>
          </p:sp>
          <p:sp>
            <p:nvSpPr>
              <p:cNvPr id="395" name="TextBox 394"/>
              <p:cNvSpPr txBox="1"/>
              <p:nvPr/>
            </p:nvSpPr>
            <p:spPr>
              <a:xfrm>
                <a:off x="6512133" y="4392824"/>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40%</a:t>
                </a:r>
              </a:p>
            </p:txBody>
          </p:sp>
          <p:sp>
            <p:nvSpPr>
              <p:cNvPr id="396" name="TextBox 395"/>
              <p:cNvSpPr txBox="1"/>
              <p:nvPr/>
            </p:nvSpPr>
            <p:spPr>
              <a:xfrm>
                <a:off x="6512133" y="4181706"/>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50%</a:t>
                </a:r>
              </a:p>
            </p:txBody>
          </p:sp>
          <p:sp>
            <p:nvSpPr>
              <p:cNvPr id="397" name="TextBox 396"/>
              <p:cNvSpPr txBox="1"/>
              <p:nvPr/>
            </p:nvSpPr>
            <p:spPr>
              <a:xfrm>
                <a:off x="6512133" y="3970588"/>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60%</a:t>
                </a:r>
              </a:p>
            </p:txBody>
          </p:sp>
          <p:sp>
            <p:nvSpPr>
              <p:cNvPr id="398" name="TextBox 397"/>
              <p:cNvSpPr txBox="1"/>
              <p:nvPr/>
            </p:nvSpPr>
            <p:spPr>
              <a:xfrm>
                <a:off x="6512133" y="3759470"/>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70%</a:t>
                </a:r>
              </a:p>
            </p:txBody>
          </p:sp>
          <p:sp>
            <p:nvSpPr>
              <p:cNvPr id="399" name="TextBox 398"/>
              <p:cNvSpPr txBox="1"/>
              <p:nvPr/>
            </p:nvSpPr>
            <p:spPr>
              <a:xfrm>
                <a:off x="6512133" y="3548352"/>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80%</a:t>
                </a:r>
              </a:p>
            </p:txBody>
          </p:sp>
          <p:sp>
            <p:nvSpPr>
              <p:cNvPr id="400" name="TextBox 399"/>
              <p:cNvSpPr txBox="1"/>
              <p:nvPr/>
            </p:nvSpPr>
            <p:spPr>
              <a:xfrm>
                <a:off x="6512133" y="3126116"/>
                <a:ext cx="38343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100%</a:t>
                </a:r>
              </a:p>
            </p:txBody>
          </p:sp>
          <p:sp>
            <p:nvSpPr>
              <p:cNvPr id="401" name="TextBox 400"/>
              <p:cNvSpPr txBox="1"/>
              <p:nvPr/>
            </p:nvSpPr>
            <p:spPr>
              <a:xfrm>
                <a:off x="6512133" y="5237301"/>
                <a:ext cx="296876" cy="184666"/>
              </a:xfrm>
              <a:prstGeom prst="rect">
                <a:avLst/>
              </a:prstGeom>
              <a:noFill/>
            </p:spPr>
            <p:txBody>
              <a:bodyPr wrap="none" rtlCol="1" anchor="ctr">
                <a:spAutoFit/>
              </a:bodyPr>
              <a:lstStyle/>
              <a:p>
                <a:pPr algn="l"/>
                <a:r>
                  <a:rPr lang="he-IL" sz="600" b="1" dirty="0">
                    <a:solidFill>
                      <a:srgbClr val="000066"/>
                    </a:solidFill>
                    <a:latin typeface="Arial" pitchFamily="34" charset="0"/>
                  </a:rPr>
                  <a:t>0%</a:t>
                </a:r>
              </a:p>
            </p:txBody>
          </p:sp>
        </p:grpSp>
      </p:grpSp>
      <p:grpSp>
        <p:nvGrpSpPr>
          <p:cNvPr id="423" name="Group 420"/>
          <p:cNvGrpSpPr/>
          <p:nvPr/>
        </p:nvGrpSpPr>
        <p:grpSpPr>
          <a:xfrm>
            <a:off x="6431403" y="3288931"/>
            <a:ext cx="386073" cy="2295851"/>
            <a:chOff x="6509498" y="3126116"/>
            <a:chExt cx="386073" cy="2295851"/>
          </a:xfrm>
        </p:grpSpPr>
        <p:grpSp>
          <p:nvGrpSpPr>
            <p:cNvPr id="424" name="Group 421"/>
            <p:cNvGrpSpPr/>
            <p:nvPr/>
          </p:nvGrpSpPr>
          <p:grpSpPr>
            <a:xfrm>
              <a:off x="6509498" y="3221887"/>
              <a:ext cx="65369" cy="2116896"/>
              <a:chOff x="6509498" y="3221887"/>
              <a:chExt cx="65369" cy="2116896"/>
            </a:xfrm>
          </p:grpSpPr>
          <p:cxnSp>
            <p:nvCxnSpPr>
              <p:cNvPr id="437" name="Straight Connector 434"/>
              <p:cNvCxnSpPr/>
              <p:nvPr/>
            </p:nvCxnSpPr>
            <p:spPr>
              <a:xfrm>
                <a:off x="6509498" y="512709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8" name="Straight Connector 435"/>
              <p:cNvCxnSpPr/>
              <p:nvPr/>
            </p:nvCxnSpPr>
            <p:spPr>
              <a:xfrm>
                <a:off x="6509498" y="491540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9" name="Straight Connector 436"/>
              <p:cNvCxnSpPr/>
              <p:nvPr/>
            </p:nvCxnSpPr>
            <p:spPr>
              <a:xfrm>
                <a:off x="6509498" y="470371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0" name="Straight Connector 437"/>
              <p:cNvCxnSpPr/>
              <p:nvPr/>
            </p:nvCxnSpPr>
            <p:spPr>
              <a:xfrm>
                <a:off x="6509498" y="449202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1" name="Straight Connector 438"/>
              <p:cNvCxnSpPr/>
              <p:nvPr/>
            </p:nvCxnSpPr>
            <p:spPr>
              <a:xfrm>
                <a:off x="6509498" y="428033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2" name="Straight Connector 439"/>
              <p:cNvCxnSpPr/>
              <p:nvPr/>
            </p:nvCxnSpPr>
            <p:spPr>
              <a:xfrm>
                <a:off x="6509498" y="406864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3" name="Straight Connector 440"/>
              <p:cNvCxnSpPr/>
              <p:nvPr/>
            </p:nvCxnSpPr>
            <p:spPr>
              <a:xfrm>
                <a:off x="6509498" y="385695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4" name="Straight Connector 441"/>
              <p:cNvCxnSpPr/>
              <p:nvPr/>
            </p:nvCxnSpPr>
            <p:spPr>
              <a:xfrm>
                <a:off x="6509498" y="364526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5" name="Straight Connector 442"/>
              <p:cNvCxnSpPr/>
              <p:nvPr/>
            </p:nvCxnSpPr>
            <p:spPr>
              <a:xfrm>
                <a:off x="6509498" y="343357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6" name="Straight Connector 443"/>
              <p:cNvCxnSpPr/>
              <p:nvPr/>
            </p:nvCxnSpPr>
            <p:spPr>
              <a:xfrm>
                <a:off x="6509498" y="523294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7" name="Straight Connector 444"/>
              <p:cNvCxnSpPr/>
              <p:nvPr/>
            </p:nvCxnSpPr>
            <p:spPr>
              <a:xfrm>
                <a:off x="6509498" y="502125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8" name="Straight Connector 445"/>
              <p:cNvCxnSpPr/>
              <p:nvPr/>
            </p:nvCxnSpPr>
            <p:spPr>
              <a:xfrm>
                <a:off x="6509498" y="480956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6"/>
              <p:cNvCxnSpPr/>
              <p:nvPr/>
            </p:nvCxnSpPr>
            <p:spPr>
              <a:xfrm>
                <a:off x="6509498" y="459787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7"/>
              <p:cNvCxnSpPr/>
              <p:nvPr/>
            </p:nvCxnSpPr>
            <p:spPr>
              <a:xfrm>
                <a:off x="6509498" y="438618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1" name="Straight Connector 448"/>
              <p:cNvCxnSpPr/>
              <p:nvPr/>
            </p:nvCxnSpPr>
            <p:spPr>
              <a:xfrm>
                <a:off x="6509498" y="417449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2" name="Straight Connector 449"/>
              <p:cNvCxnSpPr/>
              <p:nvPr/>
            </p:nvCxnSpPr>
            <p:spPr>
              <a:xfrm>
                <a:off x="6509498" y="396280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3" name="Straight Connector 450"/>
              <p:cNvCxnSpPr/>
              <p:nvPr/>
            </p:nvCxnSpPr>
            <p:spPr>
              <a:xfrm>
                <a:off x="6509498" y="375111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4" name="Straight Connector 451"/>
              <p:cNvCxnSpPr/>
              <p:nvPr/>
            </p:nvCxnSpPr>
            <p:spPr>
              <a:xfrm>
                <a:off x="6509498" y="353942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5" name="Straight Connector 452"/>
              <p:cNvCxnSpPr/>
              <p:nvPr/>
            </p:nvCxnSpPr>
            <p:spPr>
              <a:xfrm>
                <a:off x="6509498" y="332773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6" name="Straight Connector 453"/>
              <p:cNvCxnSpPr/>
              <p:nvPr/>
            </p:nvCxnSpPr>
            <p:spPr>
              <a:xfrm>
                <a:off x="6509498" y="322188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7" name="Straight Connector 454"/>
              <p:cNvCxnSpPr/>
              <p:nvPr/>
            </p:nvCxnSpPr>
            <p:spPr>
              <a:xfrm>
                <a:off x="6509498" y="5338783"/>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25" name="Group 422"/>
            <p:cNvGrpSpPr/>
            <p:nvPr/>
          </p:nvGrpSpPr>
          <p:grpSpPr>
            <a:xfrm>
              <a:off x="6512133" y="3126116"/>
              <a:ext cx="383438" cy="2295851"/>
              <a:chOff x="6512133" y="3126116"/>
              <a:chExt cx="383438" cy="2295851"/>
            </a:xfrm>
          </p:grpSpPr>
          <p:sp>
            <p:nvSpPr>
              <p:cNvPr id="426" name="TextBox 425"/>
              <p:cNvSpPr txBox="1"/>
              <p:nvPr/>
            </p:nvSpPr>
            <p:spPr>
              <a:xfrm>
                <a:off x="6512133" y="3337234"/>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90%</a:t>
                </a:r>
              </a:p>
            </p:txBody>
          </p:sp>
          <p:sp>
            <p:nvSpPr>
              <p:cNvPr id="427" name="TextBox 426"/>
              <p:cNvSpPr txBox="1"/>
              <p:nvPr/>
            </p:nvSpPr>
            <p:spPr>
              <a:xfrm>
                <a:off x="6512133" y="5026178"/>
                <a:ext cx="340158" cy="184666"/>
              </a:xfrm>
              <a:prstGeom prst="rect">
                <a:avLst/>
              </a:prstGeom>
              <a:noFill/>
            </p:spPr>
            <p:txBody>
              <a:bodyPr wrap="none" rtlCol="1" anchor="ctr">
                <a:spAutoFit/>
              </a:bodyPr>
              <a:lstStyle/>
              <a:p>
                <a:pPr algn="l"/>
                <a:r>
                  <a:rPr lang="he-IL" sz="600" b="1" dirty="0">
                    <a:solidFill>
                      <a:srgbClr val="000066"/>
                    </a:solidFill>
                    <a:latin typeface="Arial" pitchFamily="34" charset="0"/>
                  </a:rPr>
                  <a:t>10%</a:t>
                </a:r>
              </a:p>
            </p:txBody>
          </p:sp>
          <p:sp>
            <p:nvSpPr>
              <p:cNvPr id="428" name="TextBox 427"/>
              <p:cNvSpPr txBox="1"/>
              <p:nvPr/>
            </p:nvSpPr>
            <p:spPr>
              <a:xfrm>
                <a:off x="6512133" y="4815060"/>
                <a:ext cx="340158" cy="184666"/>
              </a:xfrm>
              <a:prstGeom prst="rect">
                <a:avLst/>
              </a:prstGeom>
              <a:noFill/>
            </p:spPr>
            <p:txBody>
              <a:bodyPr wrap="none" rtlCol="1" anchor="ctr">
                <a:spAutoFit/>
              </a:bodyPr>
              <a:lstStyle/>
              <a:p>
                <a:pPr algn="l"/>
                <a:r>
                  <a:rPr lang="he-IL" sz="600" b="1" dirty="0">
                    <a:solidFill>
                      <a:srgbClr val="000066"/>
                    </a:solidFill>
                    <a:latin typeface="Arial" pitchFamily="34" charset="0"/>
                  </a:rPr>
                  <a:t>20%</a:t>
                </a:r>
              </a:p>
            </p:txBody>
          </p:sp>
          <p:sp>
            <p:nvSpPr>
              <p:cNvPr id="429" name="TextBox 428"/>
              <p:cNvSpPr txBox="1"/>
              <p:nvPr/>
            </p:nvSpPr>
            <p:spPr>
              <a:xfrm>
                <a:off x="6512133" y="4603942"/>
                <a:ext cx="340158" cy="184666"/>
              </a:xfrm>
              <a:prstGeom prst="rect">
                <a:avLst/>
              </a:prstGeom>
              <a:noFill/>
            </p:spPr>
            <p:txBody>
              <a:bodyPr wrap="none" rtlCol="1" anchor="ctr">
                <a:spAutoFit/>
              </a:bodyPr>
              <a:lstStyle/>
              <a:p>
                <a:pPr algn="l"/>
                <a:r>
                  <a:rPr lang="he-IL" sz="600" b="1" dirty="0">
                    <a:solidFill>
                      <a:srgbClr val="000066"/>
                    </a:solidFill>
                    <a:latin typeface="Arial" pitchFamily="34" charset="0"/>
                  </a:rPr>
                  <a:t>30%</a:t>
                </a:r>
              </a:p>
            </p:txBody>
          </p:sp>
          <p:sp>
            <p:nvSpPr>
              <p:cNvPr id="430" name="TextBox 429"/>
              <p:cNvSpPr txBox="1"/>
              <p:nvPr/>
            </p:nvSpPr>
            <p:spPr>
              <a:xfrm>
                <a:off x="6512133" y="4392824"/>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40%</a:t>
                </a:r>
              </a:p>
            </p:txBody>
          </p:sp>
          <p:sp>
            <p:nvSpPr>
              <p:cNvPr id="431" name="TextBox 430"/>
              <p:cNvSpPr txBox="1"/>
              <p:nvPr/>
            </p:nvSpPr>
            <p:spPr>
              <a:xfrm>
                <a:off x="6512133" y="4181706"/>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50%</a:t>
                </a:r>
              </a:p>
            </p:txBody>
          </p:sp>
          <p:sp>
            <p:nvSpPr>
              <p:cNvPr id="432" name="TextBox 431"/>
              <p:cNvSpPr txBox="1"/>
              <p:nvPr/>
            </p:nvSpPr>
            <p:spPr>
              <a:xfrm>
                <a:off x="6512133" y="3970588"/>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60%</a:t>
                </a:r>
              </a:p>
            </p:txBody>
          </p:sp>
          <p:sp>
            <p:nvSpPr>
              <p:cNvPr id="433" name="TextBox 432"/>
              <p:cNvSpPr txBox="1"/>
              <p:nvPr/>
            </p:nvSpPr>
            <p:spPr>
              <a:xfrm>
                <a:off x="6512133" y="3759470"/>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70%</a:t>
                </a:r>
              </a:p>
            </p:txBody>
          </p:sp>
          <p:sp>
            <p:nvSpPr>
              <p:cNvPr id="434" name="TextBox 433"/>
              <p:cNvSpPr txBox="1"/>
              <p:nvPr/>
            </p:nvSpPr>
            <p:spPr>
              <a:xfrm>
                <a:off x="6512133" y="3548352"/>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80%</a:t>
                </a:r>
              </a:p>
            </p:txBody>
          </p:sp>
          <p:sp>
            <p:nvSpPr>
              <p:cNvPr id="435" name="TextBox 434"/>
              <p:cNvSpPr txBox="1"/>
              <p:nvPr/>
            </p:nvSpPr>
            <p:spPr>
              <a:xfrm>
                <a:off x="6512133" y="3126116"/>
                <a:ext cx="38343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100%</a:t>
                </a:r>
              </a:p>
            </p:txBody>
          </p:sp>
          <p:sp>
            <p:nvSpPr>
              <p:cNvPr id="436" name="TextBox 435"/>
              <p:cNvSpPr txBox="1"/>
              <p:nvPr/>
            </p:nvSpPr>
            <p:spPr>
              <a:xfrm>
                <a:off x="6512133" y="5237301"/>
                <a:ext cx="296876" cy="184666"/>
              </a:xfrm>
              <a:prstGeom prst="rect">
                <a:avLst/>
              </a:prstGeom>
              <a:noFill/>
            </p:spPr>
            <p:txBody>
              <a:bodyPr wrap="none" rtlCol="1" anchor="ctr">
                <a:spAutoFit/>
              </a:bodyPr>
              <a:lstStyle/>
              <a:p>
                <a:pPr algn="l"/>
                <a:r>
                  <a:rPr lang="he-IL" sz="600" b="1" dirty="0">
                    <a:solidFill>
                      <a:srgbClr val="000066"/>
                    </a:solidFill>
                    <a:latin typeface="Arial" pitchFamily="34" charset="0"/>
                  </a:rPr>
                  <a:t>0%</a:t>
                </a:r>
              </a:p>
            </p:txBody>
          </p:sp>
        </p:grpSp>
      </p:grpSp>
      <p:grpSp>
        <p:nvGrpSpPr>
          <p:cNvPr id="458" name="Group 455"/>
          <p:cNvGrpSpPr/>
          <p:nvPr/>
        </p:nvGrpSpPr>
        <p:grpSpPr>
          <a:xfrm>
            <a:off x="7401450" y="3288931"/>
            <a:ext cx="386073" cy="2295851"/>
            <a:chOff x="6509498" y="3126116"/>
            <a:chExt cx="386073" cy="2295851"/>
          </a:xfrm>
        </p:grpSpPr>
        <p:grpSp>
          <p:nvGrpSpPr>
            <p:cNvPr id="459" name="Group 456"/>
            <p:cNvGrpSpPr/>
            <p:nvPr/>
          </p:nvGrpSpPr>
          <p:grpSpPr>
            <a:xfrm>
              <a:off x="6509498" y="3221887"/>
              <a:ext cx="65369" cy="2116896"/>
              <a:chOff x="6509498" y="3221887"/>
              <a:chExt cx="65369" cy="2116896"/>
            </a:xfrm>
          </p:grpSpPr>
          <p:cxnSp>
            <p:nvCxnSpPr>
              <p:cNvPr id="472" name="Straight Connector 469"/>
              <p:cNvCxnSpPr/>
              <p:nvPr/>
            </p:nvCxnSpPr>
            <p:spPr>
              <a:xfrm>
                <a:off x="6509498" y="512709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3" name="Straight Connector 470"/>
              <p:cNvCxnSpPr/>
              <p:nvPr/>
            </p:nvCxnSpPr>
            <p:spPr>
              <a:xfrm>
                <a:off x="6509498" y="491540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4" name="Straight Connector 471"/>
              <p:cNvCxnSpPr/>
              <p:nvPr/>
            </p:nvCxnSpPr>
            <p:spPr>
              <a:xfrm>
                <a:off x="6509498" y="470371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5" name="Straight Connector 472"/>
              <p:cNvCxnSpPr/>
              <p:nvPr/>
            </p:nvCxnSpPr>
            <p:spPr>
              <a:xfrm>
                <a:off x="6509498" y="449202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6" name="Straight Connector 473"/>
              <p:cNvCxnSpPr/>
              <p:nvPr/>
            </p:nvCxnSpPr>
            <p:spPr>
              <a:xfrm>
                <a:off x="6509498" y="428033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7" name="Straight Connector 474"/>
              <p:cNvCxnSpPr/>
              <p:nvPr/>
            </p:nvCxnSpPr>
            <p:spPr>
              <a:xfrm>
                <a:off x="6509498" y="406864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8" name="Straight Connector 475"/>
              <p:cNvCxnSpPr/>
              <p:nvPr/>
            </p:nvCxnSpPr>
            <p:spPr>
              <a:xfrm>
                <a:off x="6509498" y="385695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9" name="Straight Connector 476"/>
              <p:cNvCxnSpPr/>
              <p:nvPr/>
            </p:nvCxnSpPr>
            <p:spPr>
              <a:xfrm>
                <a:off x="6509498" y="364526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0" name="Straight Connector 477"/>
              <p:cNvCxnSpPr/>
              <p:nvPr/>
            </p:nvCxnSpPr>
            <p:spPr>
              <a:xfrm>
                <a:off x="6509498" y="343357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1" name="Straight Connector 478"/>
              <p:cNvCxnSpPr/>
              <p:nvPr/>
            </p:nvCxnSpPr>
            <p:spPr>
              <a:xfrm>
                <a:off x="6509498" y="523294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2" name="Straight Connector 479"/>
              <p:cNvCxnSpPr/>
              <p:nvPr/>
            </p:nvCxnSpPr>
            <p:spPr>
              <a:xfrm>
                <a:off x="6509498" y="502125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3" name="Straight Connector 480"/>
              <p:cNvCxnSpPr/>
              <p:nvPr/>
            </p:nvCxnSpPr>
            <p:spPr>
              <a:xfrm>
                <a:off x="6509498" y="480956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4" name="Straight Connector 481"/>
              <p:cNvCxnSpPr/>
              <p:nvPr/>
            </p:nvCxnSpPr>
            <p:spPr>
              <a:xfrm>
                <a:off x="6509498" y="459787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5" name="Straight Connector 482"/>
              <p:cNvCxnSpPr/>
              <p:nvPr/>
            </p:nvCxnSpPr>
            <p:spPr>
              <a:xfrm>
                <a:off x="6509498" y="438618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6" name="Straight Connector 483"/>
              <p:cNvCxnSpPr/>
              <p:nvPr/>
            </p:nvCxnSpPr>
            <p:spPr>
              <a:xfrm>
                <a:off x="6509498" y="417449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7" name="Straight Connector 484"/>
              <p:cNvCxnSpPr/>
              <p:nvPr/>
            </p:nvCxnSpPr>
            <p:spPr>
              <a:xfrm>
                <a:off x="6509498" y="396280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8" name="Straight Connector 485"/>
              <p:cNvCxnSpPr/>
              <p:nvPr/>
            </p:nvCxnSpPr>
            <p:spPr>
              <a:xfrm>
                <a:off x="6509498" y="375111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9" name="Straight Connector 486"/>
              <p:cNvCxnSpPr/>
              <p:nvPr/>
            </p:nvCxnSpPr>
            <p:spPr>
              <a:xfrm>
                <a:off x="6509498" y="353942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0" name="Straight Connector 487"/>
              <p:cNvCxnSpPr/>
              <p:nvPr/>
            </p:nvCxnSpPr>
            <p:spPr>
              <a:xfrm>
                <a:off x="6509498" y="332773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1" name="Straight Connector 488"/>
              <p:cNvCxnSpPr/>
              <p:nvPr/>
            </p:nvCxnSpPr>
            <p:spPr>
              <a:xfrm>
                <a:off x="6509498" y="322188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2" name="Straight Connector 489"/>
              <p:cNvCxnSpPr/>
              <p:nvPr/>
            </p:nvCxnSpPr>
            <p:spPr>
              <a:xfrm>
                <a:off x="6509498" y="5338783"/>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60" name="Group 457"/>
            <p:cNvGrpSpPr/>
            <p:nvPr/>
          </p:nvGrpSpPr>
          <p:grpSpPr>
            <a:xfrm>
              <a:off x="6512133" y="3126116"/>
              <a:ext cx="383438" cy="2295851"/>
              <a:chOff x="6512133" y="3126116"/>
              <a:chExt cx="383438" cy="2295851"/>
            </a:xfrm>
          </p:grpSpPr>
          <p:sp>
            <p:nvSpPr>
              <p:cNvPr id="461" name="TextBox 460"/>
              <p:cNvSpPr txBox="1"/>
              <p:nvPr/>
            </p:nvSpPr>
            <p:spPr>
              <a:xfrm>
                <a:off x="6512133" y="3337234"/>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90%</a:t>
                </a:r>
              </a:p>
            </p:txBody>
          </p:sp>
          <p:sp>
            <p:nvSpPr>
              <p:cNvPr id="462" name="TextBox 461"/>
              <p:cNvSpPr txBox="1"/>
              <p:nvPr/>
            </p:nvSpPr>
            <p:spPr>
              <a:xfrm>
                <a:off x="6512133" y="5026178"/>
                <a:ext cx="340158" cy="184666"/>
              </a:xfrm>
              <a:prstGeom prst="rect">
                <a:avLst/>
              </a:prstGeom>
              <a:noFill/>
            </p:spPr>
            <p:txBody>
              <a:bodyPr wrap="none" rtlCol="1" anchor="ctr">
                <a:spAutoFit/>
              </a:bodyPr>
              <a:lstStyle/>
              <a:p>
                <a:pPr algn="l"/>
                <a:r>
                  <a:rPr lang="he-IL" sz="600" b="1" dirty="0">
                    <a:solidFill>
                      <a:srgbClr val="000066"/>
                    </a:solidFill>
                    <a:latin typeface="Arial" pitchFamily="34" charset="0"/>
                  </a:rPr>
                  <a:t>10%</a:t>
                </a:r>
              </a:p>
            </p:txBody>
          </p:sp>
          <p:sp>
            <p:nvSpPr>
              <p:cNvPr id="463" name="TextBox 462"/>
              <p:cNvSpPr txBox="1"/>
              <p:nvPr/>
            </p:nvSpPr>
            <p:spPr>
              <a:xfrm>
                <a:off x="6512133" y="4815060"/>
                <a:ext cx="340158" cy="184666"/>
              </a:xfrm>
              <a:prstGeom prst="rect">
                <a:avLst/>
              </a:prstGeom>
              <a:noFill/>
            </p:spPr>
            <p:txBody>
              <a:bodyPr wrap="none" rtlCol="1" anchor="ctr">
                <a:spAutoFit/>
              </a:bodyPr>
              <a:lstStyle/>
              <a:p>
                <a:pPr algn="l"/>
                <a:r>
                  <a:rPr lang="he-IL" sz="600" b="1" dirty="0">
                    <a:solidFill>
                      <a:srgbClr val="000066"/>
                    </a:solidFill>
                    <a:latin typeface="Arial" pitchFamily="34" charset="0"/>
                  </a:rPr>
                  <a:t>20%</a:t>
                </a:r>
              </a:p>
            </p:txBody>
          </p:sp>
          <p:sp>
            <p:nvSpPr>
              <p:cNvPr id="464" name="TextBox 463"/>
              <p:cNvSpPr txBox="1"/>
              <p:nvPr/>
            </p:nvSpPr>
            <p:spPr>
              <a:xfrm>
                <a:off x="6512133" y="4603942"/>
                <a:ext cx="340158" cy="184666"/>
              </a:xfrm>
              <a:prstGeom prst="rect">
                <a:avLst/>
              </a:prstGeom>
              <a:noFill/>
            </p:spPr>
            <p:txBody>
              <a:bodyPr wrap="none" rtlCol="1" anchor="ctr">
                <a:spAutoFit/>
              </a:bodyPr>
              <a:lstStyle/>
              <a:p>
                <a:pPr algn="l"/>
                <a:r>
                  <a:rPr lang="he-IL" sz="600" b="1" dirty="0">
                    <a:solidFill>
                      <a:srgbClr val="000066"/>
                    </a:solidFill>
                    <a:latin typeface="Arial" pitchFamily="34" charset="0"/>
                  </a:rPr>
                  <a:t>30%</a:t>
                </a:r>
              </a:p>
            </p:txBody>
          </p:sp>
          <p:sp>
            <p:nvSpPr>
              <p:cNvPr id="465" name="TextBox 464"/>
              <p:cNvSpPr txBox="1"/>
              <p:nvPr/>
            </p:nvSpPr>
            <p:spPr>
              <a:xfrm>
                <a:off x="6512133" y="4392824"/>
                <a:ext cx="340158" cy="184666"/>
              </a:xfrm>
              <a:prstGeom prst="rect">
                <a:avLst/>
              </a:prstGeom>
              <a:noFill/>
            </p:spPr>
            <p:txBody>
              <a:bodyPr wrap="none" rtlCol="1" anchor="ctr">
                <a:spAutoFit/>
              </a:bodyPr>
              <a:lstStyle/>
              <a:p>
                <a:pPr algn="l"/>
                <a:r>
                  <a:rPr lang="he-IL" sz="600" b="1" dirty="0">
                    <a:solidFill>
                      <a:srgbClr val="000066"/>
                    </a:solidFill>
                    <a:latin typeface="Arial" pitchFamily="34" charset="0"/>
                  </a:rPr>
                  <a:t>40%</a:t>
                </a:r>
              </a:p>
            </p:txBody>
          </p:sp>
          <p:sp>
            <p:nvSpPr>
              <p:cNvPr id="466" name="TextBox 465"/>
              <p:cNvSpPr txBox="1"/>
              <p:nvPr/>
            </p:nvSpPr>
            <p:spPr>
              <a:xfrm>
                <a:off x="6512133" y="4181706"/>
                <a:ext cx="340158" cy="184666"/>
              </a:xfrm>
              <a:prstGeom prst="rect">
                <a:avLst/>
              </a:prstGeom>
              <a:noFill/>
            </p:spPr>
            <p:txBody>
              <a:bodyPr wrap="none" rtlCol="1" anchor="ctr">
                <a:spAutoFit/>
              </a:bodyPr>
              <a:lstStyle/>
              <a:p>
                <a:pPr algn="l"/>
                <a:r>
                  <a:rPr lang="he-IL" sz="600" b="1" dirty="0">
                    <a:solidFill>
                      <a:srgbClr val="000066"/>
                    </a:solidFill>
                    <a:latin typeface="Arial" pitchFamily="34" charset="0"/>
                  </a:rPr>
                  <a:t>50%</a:t>
                </a:r>
              </a:p>
            </p:txBody>
          </p:sp>
          <p:sp>
            <p:nvSpPr>
              <p:cNvPr id="467" name="TextBox 466"/>
              <p:cNvSpPr txBox="1"/>
              <p:nvPr/>
            </p:nvSpPr>
            <p:spPr>
              <a:xfrm>
                <a:off x="6512133" y="3970588"/>
                <a:ext cx="340158" cy="184666"/>
              </a:xfrm>
              <a:prstGeom prst="rect">
                <a:avLst/>
              </a:prstGeom>
              <a:noFill/>
            </p:spPr>
            <p:txBody>
              <a:bodyPr wrap="none" rtlCol="1" anchor="ctr">
                <a:spAutoFit/>
              </a:bodyPr>
              <a:lstStyle/>
              <a:p>
                <a:pPr algn="l"/>
                <a:r>
                  <a:rPr lang="he-IL" sz="600" b="1" dirty="0">
                    <a:solidFill>
                      <a:srgbClr val="000066"/>
                    </a:solidFill>
                    <a:latin typeface="Arial" pitchFamily="34" charset="0"/>
                  </a:rPr>
                  <a:t>60%</a:t>
                </a:r>
              </a:p>
            </p:txBody>
          </p:sp>
          <p:sp>
            <p:nvSpPr>
              <p:cNvPr id="468" name="TextBox 467"/>
              <p:cNvSpPr txBox="1"/>
              <p:nvPr/>
            </p:nvSpPr>
            <p:spPr>
              <a:xfrm>
                <a:off x="6512133" y="3759470"/>
                <a:ext cx="340158" cy="184666"/>
              </a:xfrm>
              <a:prstGeom prst="rect">
                <a:avLst/>
              </a:prstGeom>
              <a:noFill/>
            </p:spPr>
            <p:txBody>
              <a:bodyPr wrap="none" rtlCol="1" anchor="ctr">
                <a:spAutoFit/>
              </a:bodyPr>
              <a:lstStyle/>
              <a:p>
                <a:pPr algn="l"/>
                <a:r>
                  <a:rPr lang="he-IL" sz="600" b="1" dirty="0">
                    <a:solidFill>
                      <a:srgbClr val="000066"/>
                    </a:solidFill>
                    <a:latin typeface="Arial" pitchFamily="34" charset="0"/>
                  </a:rPr>
                  <a:t>70%</a:t>
                </a:r>
              </a:p>
            </p:txBody>
          </p:sp>
          <p:sp>
            <p:nvSpPr>
              <p:cNvPr id="469" name="TextBox 468"/>
              <p:cNvSpPr txBox="1"/>
              <p:nvPr/>
            </p:nvSpPr>
            <p:spPr>
              <a:xfrm>
                <a:off x="6512133" y="3548352"/>
                <a:ext cx="340158" cy="184666"/>
              </a:xfrm>
              <a:prstGeom prst="rect">
                <a:avLst/>
              </a:prstGeom>
              <a:noFill/>
            </p:spPr>
            <p:txBody>
              <a:bodyPr wrap="none" rtlCol="1" anchor="ctr">
                <a:spAutoFit/>
              </a:bodyPr>
              <a:lstStyle/>
              <a:p>
                <a:pPr algn="l"/>
                <a:r>
                  <a:rPr lang="he-IL" sz="600" b="1" dirty="0">
                    <a:solidFill>
                      <a:srgbClr val="062752"/>
                    </a:solidFill>
                    <a:latin typeface="Arial" pitchFamily="34" charset="0"/>
                  </a:rPr>
                  <a:t>80%</a:t>
                </a:r>
              </a:p>
            </p:txBody>
          </p:sp>
          <p:sp>
            <p:nvSpPr>
              <p:cNvPr id="470" name="TextBox 469"/>
              <p:cNvSpPr txBox="1"/>
              <p:nvPr/>
            </p:nvSpPr>
            <p:spPr>
              <a:xfrm>
                <a:off x="6512133" y="3126116"/>
                <a:ext cx="38343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100%</a:t>
                </a:r>
              </a:p>
            </p:txBody>
          </p:sp>
          <p:sp>
            <p:nvSpPr>
              <p:cNvPr id="471" name="TextBox 470"/>
              <p:cNvSpPr txBox="1"/>
              <p:nvPr/>
            </p:nvSpPr>
            <p:spPr>
              <a:xfrm>
                <a:off x="6512133" y="5237301"/>
                <a:ext cx="296876" cy="184666"/>
              </a:xfrm>
              <a:prstGeom prst="rect">
                <a:avLst/>
              </a:prstGeom>
              <a:noFill/>
            </p:spPr>
            <p:txBody>
              <a:bodyPr wrap="none" rtlCol="1" anchor="ctr">
                <a:spAutoFit/>
              </a:bodyPr>
              <a:lstStyle/>
              <a:p>
                <a:pPr algn="l"/>
                <a:r>
                  <a:rPr lang="he-IL" sz="600" b="1" dirty="0">
                    <a:solidFill>
                      <a:srgbClr val="000066"/>
                    </a:solidFill>
                    <a:latin typeface="Arial" pitchFamily="34" charset="0"/>
                  </a:rPr>
                  <a:t>0%</a:t>
                </a:r>
              </a:p>
            </p:txBody>
          </p:sp>
        </p:grpSp>
      </p:grpSp>
      <p:sp>
        <p:nvSpPr>
          <p:cNvPr id="493" name="Round Diagonal Corner Rectangle 247"/>
          <p:cNvSpPr/>
          <p:nvPr/>
        </p:nvSpPr>
        <p:spPr>
          <a:xfrm>
            <a:off x="8291871" y="3270231"/>
            <a:ext cx="1132652" cy="696834"/>
          </a:xfrm>
          <a:prstGeom prst="roundRect">
            <a:avLst>
              <a:gd name="adj" fmla="val 8001"/>
            </a:avLst>
          </a:prstGeom>
          <a:solidFill>
            <a:srgbClr val="7030A0"/>
          </a:solidFill>
          <a:ln>
            <a:noFill/>
          </a:ln>
          <a:effectLst/>
          <a:scene3d>
            <a:camera prst="orthographicFront">
              <a:rot lat="0" lon="0" rev="0"/>
            </a:camera>
            <a:lightRig rig="contrasting" dir="t">
              <a:rot lat="0" lon="0" rev="1500000"/>
            </a:lightRig>
          </a:scene3d>
          <a:sp3d prstMaterial="metal">
            <a:bevelT w="127000" h="127000"/>
          </a:sp3d>
        </p:spPr>
        <p:txBody>
          <a:bodyPr wrap="square" lIns="108000" tIns="36000" rIns="36000" bIns="36000" anchor="ctr">
            <a:noAutofit/>
          </a:bodyPr>
          <a:lstStyle/>
          <a:p>
            <a:pPr algn="l" rtl="0">
              <a:tabLst>
                <a:tab pos="0" algn="l"/>
              </a:tabLst>
            </a:pPr>
            <a:r>
              <a:rPr lang="en-US" sz="1100" b="1" dirty="0">
                <a:solidFill>
                  <a:prstClr val="white"/>
                </a:solidFill>
                <a:latin typeface="Arial" pitchFamily="34" charset="0"/>
                <a:cs typeface="Arial" pitchFamily="34" charset="0"/>
              </a:rPr>
              <a:t>The Goal &gt;</a:t>
            </a:r>
          </a:p>
          <a:p>
            <a:pPr algn="l" rtl="0">
              <a:tabLst>
                <a:tab pos="0" algn="l"/>
              </a:tabLst>
            </a:pPr>
            <a:r>
              <a:rPr lang="en-US" sz="1100" b="1" dirty="0">
                <a:solidFill>
                  <a:prstClr val="white"/>
                </a:solidFill>
                <a:latin typeface="Arial" pitchFamily="34" charset="0"/>
                <a:cs typeface="Arial" pitchFamily="34" charset="0"/>
              </a:rPr>
              <a:t>90% Reclamation</a:t>
            </a:r>
          </a:p>
        </p:txBody>
      </p:sp>
      <p:sp>
        <p:nvSpPr>
          <p:cNvPr id="494" name="Can 421"/>
          <p:cNvSpPr/>
          <p:nvPr/>
        </p:nvSpPr>
        <p:spPr>
          <a:xfrm>
            <a:off x="3485181" y="5153915"/>
            <a:ext cx="794070" cy="383988"/>
          </a:xfrm>
          <a:prstGeom prst="can">
            <a:avLst>
              <a:gd name="adj" fmla="val 24772"/>
            </a:avLst>
          </a:prstGeom>
          <a:solidFill>
            <a:srgbClr val="008FD7">
              <a:alpha val="80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0066"/>
              </a:solidFill>
            </a:endParaRPr>
          </a:p>
        </p:txBody>
      </p:sp>
      <p:sp>
        <p:nvSpPr>
          <p:cNvPr id="495" name="Can 192"/>
          <p:cNvSpPr/>
          <p:nvPr/>
        </p:nvSpPr>
        <p:spPr>
          <a:xfrm>
            <a:off x="3488888" y="3260023"/>
            <a:ext cx="794070" cy="2287962"/>
          </a:xfrm>
          <a:prstGeom prst="can">
            <a:avLst>
              <a:gd name="adj" fmla="val 8707"/>
            </a:avLst>
          </a:prstGeom>
          <a:solidFill>
            <a:srgbClr val="FFFFFF">
              <a:alpha val="40000"/>
            </a:srgbClr>
          </a:solidFill>
          <a:ln w="12700">
            <a:solidFill>
              <a:schemeClr val="bg1">
                <a:lumMod val="95000"/>
              </a:schemeClr>
            </a:solidFill>
          </a:ln>
          <a:effectLst>
            <a:innerShdw blurRad="165100" dist="88900" dir="21594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496" name="Rectangle 395"/>
          <p:cNvSpPr/>
          <p:nvPr/>
        </p:nvSpPr>
        <p:spPr>
          <a:xfrm>
            <a:off x="3804183" y="4977781"/>
            <a:ext cx="354832" cy="241980"/>
          </a:xfrm>
          <a:prstGeom prst="rect">
            <a:avLst/>
          </a:prstGeom>
        </p:spPr>
        <p:txBody>
          <a:bodyPr wrap="none" lIns="36000" tIns="36000" rIns="36000" bIns="36000" anchor="ctr">
            <a:spAutoFit/>
          </a:bodyPr>
          <a:lstStyle/>
          <a:p>
            <a:r>
              <a:rPr lang="he-IL" sz="1100" b="1" dirty="0">
                <a:solidFill>
                  <a:srgbClr val="000066"/>
                </a:solidFill>
                <a:effectLst>
                  <a:outerShdw blurRad="63500" sx="102000" sy="102000" algn="ctr" rotWithShape="0">
                    <a:prstClr val="black">
                      <a:alpha val="40000"/>
                    </a:prstClr>
                  </a:outerShdw>
                </a:effectLst>
                <a:latin typeface="Arial" pitchFamily="34" charset="0"/>
              </a:rPr>
              <a:t>14%</a:t>
            </a:r>
          </a:p>
        </p:txBody>
      </p:sp>
      <p:grpSp>
        <p:nvGrpSpPr>
          <p:cNvPr id="497" name="Group 298"/>
          <p:cNvGrpSpPr/>
          <p:nvPr/>
        </p:nvGrpSpPr>
        <p:grpSpPr>
          <a:xfrm>
            <a:off x="3503028" y="3288931"/>
            <a:ext cx="386073" cy="2295851"/>
            <a:chOff x="6509498" y="3126116"/>
            <a:chExt cx="386073" cy="2295851"/>
          </a:xfrm>
        </p:grpSpPr>
        <p:grpSp>
          <p:nvGrpSpPr>
            <p:cNvPr id="498" name="Group 299"/>
            <p:cNvGrpSpPr/>
            <p:nvPr/>
          </p:nvGrpSpPr>
          <p:grpSpPr>
            <a:xfrm>
              <a:off x="6509498" y="3221887"/>
              <a:ext cx="65369" cy="2116896"/>
              <a:chOff x="6509498" y="3221887"/>
              <a:chExt cx="65369" cy="2116896"/>
            </a:xfrm>
          </p:grpSpPr>
          <p:cxnSp>
            <p:nvCxnSpPr>
              <p:cNvPr id="511" name="Straight Connector 317"/>
              <p:cNvCxnSpPr/>
              <p:nvPr/>
            </p:nvCxnSpPr>
            <p:spPr>
              <a:xfrm>
                <a:off x="6509498" y="512709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2" name="Straight Connector 318"/>
              <p:cNvCxnSpPr/>
              <p:nvPr/>
            </p:nvCxnSpPr>
            <p:spPr>
              <a:xfrm>
                <a:off x="6509498" y="491540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3" name="Straight Connector 319"/>
              <p:cNvCxnSpPr/>
              <p:nvPr/>
            </p:nvCxnSpPr>
            <p:spPr>
              <a:xfrm>
                <a:off x="6509498" y="470371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4" name="Straight Connector 320"/>
              <p:cNvCxnSpPr/>
              <p:nvPr/>
            </p:nvCxnSpPr>
            <p:spPr>
              <a:xfrm>
                <a:off x="6509498" y="449202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5" name="Straight Connector 321"/>
              <p:cNvCxnSpPr/>
              <p:nvPr/>
            </p:nvCxnSpPr>
            <p:spPr>
              <a:xfrm>
                <a:off x="6509498" y="428033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6" name="Straight Connector 322"/>
              <p:cNvCxnSpPr/>
              <p:nvPr/>
            </p:nvCxnSpPr>
            <p:spPr>
              <a:xfrm>
                <a:off x="6509498" y="406864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7" name="Straight Connector 323"/>
              <p:cNvCxnSpPr/>
              <p:nvPr/>
            </p:nvCxnSpPr>
            <p:spPr>
              <a:xfrm>
                <a:off x="6509498" y="385695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8" name="Straight Connector 324"/>
              <p:cNvCxnSpPr/>
              <p:nvPr/>
            </p:nvCxnSpPr>
            <p:spPr>
              <a:xfrm>
                <a:off x="6509498" y="364526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9" name="Straight Connector 325"/>
              <p:cNvCxnSpPr/>
              <p:nvPr/>
            </p:nvCxnSpPr>
            <p:spPr>
              <a:xfrm>
                <a:off x="6509498" y="343357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0" name="Straight Connector 326"/>
              <p:cNvCxnSpPr/>
              <p:nvPr/>
            </p:nvCxnSpPr>
            <p:spPr>
              <a:xfrm>
                <a:off x="6509498" y="523294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1" name="Straight Connector 327"/>
              <p:cNvCxnSpPr/>
              <p:nvPr/>
            </p:nvCxnSpPr>
            <p:spPr>
              <a:xfrm>
                <a:off x="6509498" y="502125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2" name="Straight Connector 328"/>
              <p:cNvCxnSpPr/>
              <p:nvPr/>
            </p:nvCxnSpPr>
            <p:spPr>
              <a:xfrm>
                <a:off x="6509498" y="480956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3" name="Straight Connector 329"/>
              <p:cNvCxnSpPr/>
              <p:nvPr/>
            </p:nvCxnSpPr>
            <p:spPr>
              <a:xfrm>
                <a:off x="6509498" y="459787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4" name="Straight Connector 330"/>
              <p:cNvCxnSpPr/>
              <p:nvPr/>
            </p:nvCxnSpPr>
            <p:spPr>
              <a:xfrm>
                <a:off x="6509498" y="438618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5" name="Straight Connector 331"/>
              <p:cNvCxnSpPr/>
              <p:nvPr/>
            </p:nvCxnSpPr>
            <p:spPr>
              <a:xfrm>
                <a:off x="6509498" y="417449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6" name="Straight Connector 332"/>
              <p:cNvCxnSpPr/>
              <p:nvPr/>
            </p:nvCxnSpPr>
            <p:spPr>
              <a:xfrm>
                <a:off x="6509498" y="396280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7" name="Straight Connector 333"/>
              <p:cNvCxnSpPr/>
              <p:nvPr/>
            </p:nvCxnSpPr>
            <p:spPr>
              <a:xfrm>
                <a:off x="6509498" y="375111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334"/>
              <p:cNvCxnSpPr/>
              <p:nvPr/>
            </p:nvCxnSpPr>
            <p:spPr>
              <a:xfrm>
                <a:off x="6509498" y="353942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335"/>
              <p:cNvCxnSpPr/>
              <p:nvPr/>
            </p:nvCxnSpPr>
            <p:spPr>
              <a:xfrm>
                <a:off x="6509498" y="332773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336"/>
              <p:cNvCxnSpPr/>
              <p:nvPr/>
            </p:nvCxnSpPr>
            <p:spPr>
              <a:xfrm>
                <a:off x="6509498" y="322188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337"/>
              <p:cNvCxnSpPr/>
              <p:nvPr/>
            </p:nvCxnSpPr>
            <p:spPr>
              <a:xfrm>
                <a:off x="6509498" y="5338783"/>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99" name="Group 300"/>
            <p:cNvGrpSpPr/>
            <p:nvPr/>
          </p:nvGrpSpPr>
          <p:grpSpPr>
            <a:xfrm>
              <a:off x="6512133" y="3126116"/>
              <a:ext cx="383438" cy="2295851"/>
              <a:chOff x="6512133" y="3126116"/>
              <a:chExt cx="383438" cy="2295851"/>
            </a:xfrm>
          </p:grpSpPr>
          <p:sp>
            <p:nvSpPr>
              <p:cNvPr id="500" name="TextBox 499"/>
              <p:cNvSpPr txBox="1"/>
              <p:nvPr/>
            </p:nvSpPr>
            <p:spPr>
              <a:xfrm>
                <a:off x="6512133" y="3337234"/>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90%</a:t>
                </a:r>
              </a:p>
            </p:txBody>
          </p:sp>
          <p:sp>
            <p:nvSpPr>
              <p:cNvPr id="501" name="TextBox 500"/>
              <p:cNvSpPr txBox="1"/>
              <p:nvPr/>
            </p:nvSpPr>
            <p:spPr>
              <a:xfrm>
                <a:off x="6512133" y="5026178"/>
                <a:ext cx="340158" cy="184666"/>
              </a:xfrm>
              <a:prstGeom prst="rect">
                <a:avLst/>
              </a:prstGeom>
              <a:noFill/>
            </p:spPr>
            <p:txBody>
              <a:bodyPr wrap="none" rtlCol="1" anchor="ctr">
                <a:spAutoFit/>
              </a:bodyPr>
              <a:lstStyle/>
              <a:p>
                <a:pPr algn="l"/>
                <a:r>
                  <a:rPr lang="he-IL" sz="600" b="1" dirty="0">
                    <a:solidFill>
                      <a:srgbClr val="000066"/>
                    </a:solidFill>
                    <a:latin typeface="Arial" pitchFamily="34" charset="0"/>
                  </a:rPr>
                  <a:t>10%</a:t>
                </a:r>
              </a:p>
            </p:txBody>
          </p:sp>
          <p:sp>
            <p:nvSpPr>
              <p:cNvPr id="502" name="TextBox 501"/>
              <p:cNvSpPr txBox="1"/>
              <p:nvPr/>
            </p:nvSpPr>
            <p:spPr>
              <a:xfrm>
                <a:off x="6512133" y="4815060"/>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20%</a:t>
                </a:r>
              </a:p>
            </p:txBody>
          </p:sp>
          <p:sp>
            <p:nvSpPr>
              <p:cNvPr id="503" name="TextBox 502"/>
              <p:cNvSpPr txBox="1"/>
              <p:nvPr/>
            </p:nvSpPr>
            <p:spPr>
              <a:xfrm>
                <a:off x="6512133" y="4603942"/>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30%</a:t>
                </a:r>
              </a:p>
            </p:txBody>
          </p:sp>
          <p:sp>
            <p:nvSpPr>
              <p:cNvPr id="504" name="TextBox 503"/>
              <p:cNvSpPr txBox="1"/>
              <p:nvPr/>
            </p:nvSpPr>
            <p:spPr>
              <a:xfrm>
                <a:off x="6512133" y="4392824"/>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40%</a:t>
                </a:r>
              </a:p>
            </p:txBody>
          </p:sp>
          <p:sp>
            <p:nvSpPr>
              <p:cNvPr id="505" name="TextBox 504"/>
              <p:cNvSpPr txBox="1"/>
              <p:nvPr/>
            </p:nvSpPr>
            <p:spPr>
              <a:xfrm>
                <a:off x="6512133" y="4181706"/>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50%</a:t>
                </a:r>
              </a:p>
            </p:txBody>
          </p:sp>
          <p:sp>
            <p:nvSpPr>
              <p:cNvPr id="506" name="TextBox 505"/>
              <p:cNvSpPr txBox="1"/>
              <p:nvPr/>
            </p:nvSpPr>
            <p:spPr>
              <a:xfrm>
                <a:off x="6512133" y="3970588"/>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60%</a:t>
                </a:r>
              </a:p>
            </p:txBody>
          </p:sp>
          <p:sp>
            <p:nvSpPr>
              <p:cNvPr id="507" name="TextBox 506"/>
              <p:cNvSpPr txBox="1"/>
              <p:nvPr/>
            </p:nvSpPr>
            <p:spPr>
              <a:xfrm>
                <a:off x="6512133" y="3759470"/>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70%</a:t>
                </a:r>
              </a:p>
            </p:txBody>
          </p:sp>
          <p:sp>
            <p:nvSpPr>
              <p:cNvPr id="508" name="TextBox 507"/>
              <p:cNvSpPr txBox="1"/>
              <p:nvPr/>
            </p:nvSpPr>
            <p:spPr>
              <a:xfrm>
                <a:off x="6512133" y="3548352"/>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80%</a:t>
                </a:r>
              </a:p>
            </p:txBody>
          </p:sp>
          <p:sp>
            <p:nvSpPr>
              <p:cNvPr id="509" name="TextBox 508"/>
              <p:cNvSpPr txBox="1"/>
              <p:nvPr/>
            </p:nvSpPr>
            <p:spPr>
              <a:xfrm>
                <a:off x="6512133" y="3126116"/>
                <a:ext cx="38343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100%</a:t>
                </a:r>
              </a:p>
            </p:txBody>
          </p:sp>
          <p:sp>
            <p:nvSpPr>
              <p:cNvPr id="510" name="TextBox 509"/>
              <p:cNvSpPr txBox="1"/>
              <p:nvPr/>
            </p:nvSpPr>
            <p:spPr>
              <a:xfrm>
                <a:off x="6512133" y="5237301"/>
                <a:ext cx="296876" cy="184666"/>
              </a:xfrm>
              <a:prstGeom prst="rect">
                <a:avLst/>
              </a:prstGeom>
              <a:noFill/>
            </p:spPr>
            <p:txBody>
              <a:bodyPr wrap="none" rtlCol="1" anchor="ctr">
                <a:spAutoFit/>
              </a:bodyPr>
              <a:lstStyle/>
              <a:p>
                <a:pPr algn="l"/>
                <a:r>
                  <a:rPr lang="he-IL" sz="600" b="1" dirty="0">
                    <a:solidFill>
                      <a:srgbClr val="000066"/>
                    </a:solidFill>
                    <a:latin typeface="Arial" pitchFamily="34" charset="0"/>
                  </a:rPr>
                  <a:t>0%</a:t>
                </a:r>
              </a:p>
            </p:txBody>
          </p:sp>
        </p:grpSp>
      </p:grpSp>
      <p:sp>
        <p:nvSpPr>
          <p:cNvPr id="532" name="Text Box 5"/>
          <p:cNvSpPr>
            <a:spLocks noChangeArrowheads="1"/>
          </p:cNvSpPr>
          <p:nvPr/>
        </p:nvSpPr>
        <p:spPr bwMode="auto">
          <a:xfrm>
            <a:off x="1575651" y="6453336"/>
            <a:ext cx="5790054" cy="342900"/>
          </a:xfrm>
          <a:prstGeom prst="rect">
            <a:avLst/>
          </a:prstGeom>
          <a:noFill/>
          <a:ln w="9525" algn="ctr">
            <a:noFill/>
            <a:miter lim="800000"/>
            <a:headEnd/>
            <a:tailEnd/>
          </a:ln>
        </p:spPr>
        <p:txBody>
          <a:bodyPr anchor="ctr"/>
          <a:lstStyle/>
          <a:p>
            <a:pPr algn="l" rtl="0">
              <a:lnSpc>
                <a:spcPct val="130000"/>
              </a:lnSpc>
            </a:pPr>
            <a:r>
              <a:rPr lang="en-US" sz="1000" dirty="0">
                <a:solidFill>
                  <a:srgbClr val="000066"/>
                </a:solidFill>
              </a:rPr>
              <a:t>*GWI Municipal Water Reuse Markets 2010</a:t>
            </a:r>
          </a:p>
        </p:txBody>
      </p:sp>
      <p:sp>
        <p:nvSpPr>
          <p:cNvPr id="533" name="Can 63"/>
          <p:cNvSpPr/>
          <p:nvPr/>
        </p:nvSpPr>
        <p:spPr>
          <a:xfrm>
            <a:off x="7378131" y="3284984"/>
            <a:ext cx="804672" cy="2287962"/>
          </a:xfrm>
          <a:prstGeom prst="can">
            <a:avLst>
              <a:gd name="adj" fmla="val 8707"/>
            </a:avLst>
          </a:prstGeom>
          <a:solidFill>
            <a:srgbClr val="FFFFFF">
              <a:alpha val="40000"/>
            </a:srgbClr>
          </a:solidFill>
          <a:ln w="12700">
            <a:solidFill>
              <a:schemeClr val="bg1">
                <a:lumMod val="95000"/>
              </a:schemeClr>
            </a:solidFill>
          </a:ln>
          <a:effectLst>
            <a:innerShdw blurRad="165100" dist="88900" dir="21594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534" name="Rectangle 384"/>
          <p:cNvSpPr/>
          <p:nvPr/>
        </p:nvSpPr>
        <p:spPr>
          <a:xfrm>
            <a:off x="7782651" y="3628267"/>
            <a:ext cx="354832" cy="241980"/>
          </a:xfrm>
          <a:prstGeom prst="rect">
            <a:avLst/>
          </a:prstGeom>
        </p:spPr>
        <p:txBody>
          <a:bodyPr wrap="none" lIns="36000" tIns="36000" rIns="36000" bIns="36000" anchor="ctr">
            <a:spAutoFit/>
          </a:bodyPr>
          <a:lstStyle/>
          <a:p>
            <a:r>
              <a:rPr lang="he-IL" sz="1100" b="1" dirty="0">
                <a:solidFill>
                  <a:srgbClr val="000066"/>
                </a:solidFill>
                <a:effectLst>
                  <a:outerShdw blurRad="63500" sx="102000" sy="102000" algn="ctr" rotWithShape="0">
                    <a:prstClr val="black">
                      <a:alpha val="40000"/>
                    </a:prstClr>
                  </a:outerShdw>
                </a:effectLst>
                <a:latin typeface="Arial" pitchFamily="34" charset="0"/>
              </a:rPr>
              <a:t>85%</a:t>
            </a:r>
            <a:endParaRPr lang="he-IL" dirty="0">
              <a:solidFill>
                <a:srgbClr val="000066"/>
              </a:solidFill>
              <a:effectLst>
                <a:outerShdw blurRad="63500" sx="102000" sy="102000" algn="ctr" rotWithShape="0">
                  <a:prstClr val="black">
                    <a:alpha val="40000"/>
                  </a:prstClr>
                </a:outerShdw>
              </a:effectLst>
              <a:latin typeface="Arial" pitchFamily="34" charset="0"/>
            </a:endParaRPr>
          </a:p>
        </p:txBody>
      </p:sp>
      <p:sp>
        <p:nvSpPr>
          <p:cNvPr id="535" name="Rectangle 308"/>
          <p:cNvSpPr/>
          <p:nvPr/>
        </p:nvSpPr>
        <p:spPr>
          <a:xfrm>
            <a:off x="7696331" y="3375791"/>
            <a:ext cx="441152" cy="241980"/>
          </a:xfrm>
          <a:prstGeom prst="rect">
            <a:avLst/>
          </a:prstGeom>
        </p:spPr>
        <p:txBody>
          <a:bodyPr wrap="square" lIns="36000" tIns="36000" rIns="36000" bIns="36000" anchor="ctr">
            <a:spAutoFit/>
          </a:bodyPr>
          <a:lstStyle/>
          <a:p>
            <a:r>
              <a:rPr lang="en-US" sz="1100" b="1" dirty="0">
                <a:solidFill>
                  <a:srgbClr val="7030A0"/>
                </a:solidFill>
                <a:effectLst>
                  <a:outerShdw blurRad="63500" sx="102000" sy="102000" algn="ctr" rotWithShape="0">
                    <a:prstClr val="black">
                      <a:alpha val="40000"/>
                    </a:prstClr>
                  </a:outerShdw>
                </a:effectLst>
                <a:latin typeface="Arial" pitchFamily="34" charset="0"/>
              </a:rPr>
              <a:t>&gt;90%</a:t>
            </a:r>
            <a:endParaRPr lang="he-IL" dirty="0">
              <a:solidFill>
                <a:srgbClr val="7030A0"/>
              </a:solidFill>
              <a:effectLst>
                <a:outerShdw blurRad="63500" sx="102000" sy="102000" algn="ctr" rotWithShape="0">
                  <a:prstClr val="black">
                    <a:alpha val="40000"/>
                  </a:prstClr>
                </a:outerShdw>
              </a:effectLst>
              <a:latin typeface="Arial" pitchFamily="34" charset="0"/>
            </a:endParaRPr>
          </a:p>
        </p:txBody>
      </p:sp>
      <p:sp>
        <p:nvSpPr>
          <p:cNvPr id="536" name="מציין מיקום של מספר שקופית 1"/>
          <p:cNvSpPr txBox="1">
            <a:spLocks/>
          </p:cNvSpPr>
          <p:nvPr/>
        </p:nvSpPr>
        <p:spPr>
          <a:xfrm>
            <a:off x="9640547" y="6304235"/>
            <a:ext cx="432048" cy="365125"/>
          </a:xfrm>
          <a:prstGeom prst="rect">
            <a:avLst/>
          </a:prstGeom>
        </p:spPr>
        <p:txBody>
          <a:bodyPr vert="horz" lIns="91440" tIns="45720" rIns="91440" bIns="45720" rtlCol="1" anchor="ctr"/>
          <a:lstStyle/>
          <a:p>
            <a:pPr marL="0" marR="0" lvl="0" indent="0" algn="l" defTabSz="914400" rtl="1" eaLnBrk="1" fontAlgn="auto" latinLnBrk="0" hangingPunct="1">
              <a:lnSpc>
                <a:spcPct val="100000"/>
              </a:lnSpc>
              <a:spcBef>
                <a:spcPts val="0"/>
              </a:spcBef>
              <a:spcAft>
                <a:spcPts val="0"/>
              </a:spcAft>
              <a:buClrTx/>
              <a:buSzTx/>
              <a:buFontTx/>
              <a:buNone/>
              <a:tabLst/>
              <a:defRPr/>
            </a:pPr>
            <a:fld id="{6B03958C-D85D-4813-9FB1-7990C3253763}" type="slidenum">
              <a:rPr kumimoji="0" lang="he-I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24</a:t>
            </a:fld>
            <a:endParaRPr kumimoji="0" lang="he-IL"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69396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p:cTn id="7" dur="1000" fill="hold"/>
                                        <p:tgtEl>
                                          <p:spTgt spid="232"/>
                                        </p:tgtEl>
                                        <p:attrNameLst>
                                          <p:attrName>ppt_x</p:attrName>
                                        </p:attrNameLst>
                                      </p:cBhvr>
                                      <p:tavLst>
                                        <p:tav tm="0">
                                          <p:val>
                                            <p:strVal val="#ppt_x"/>
                                          </p:val>
                                        </p:tav>
                                        <p:tav tm="100000">
                                          <p:val>
                                            <p:strVal val="#ppt_x"/>
                                          </p:val>
                                        </p:tav>
                                      </p:tavLst>
                                    </p:anim>
                                    <p:anim calcmode="lin" valueType="num">
                                      <p:cBhvr>
                                        <p:cTn id="8" dur="1000" fill="hold"/>
                                        <p:tgtEl>
                                          <p:spTgt spid="232"/>
                                        </p:tgtEl>
                                        <p:attrNameLst>
                                          <p:attrName>ppt_y</p:attrName>
                                        </p:attrNameLst>
                                      </p:cBhvr>
                                      <p:tavLst>
                                        <p:tav tm="0">
                                          <p:val>
                                            <p:strVal val="#ppt_y+#ppt_h/2"/>
                                          </p:val>
                                        </p:tav>
                                        <p:tav tm="100000">
                                          <p:val>
                                            <p:strVal val="#ppt_y"/>
                                          </p:val>
                                        </p:tav>
                                      </p:tavLst>
                                    </p:anim>
                                    <p:anim calcmode="lin" valueType="num">
                                      <p:cBhvr>
                                        <p:cTn id="9" dur="1000" fill="hold"/>
                                        <p:tgtEl>
                                          <p:spTgt spid="232"/>
                                        </p:tgtEl>
                                        <p:attrNameLst>
                                          <p:attrName>ppt_w</p:attrName>
                                        </p:attrNameLst>
                                      </p:cBhvr>
                                      <p:tavLst>
                                        <p:tav tm="0">
                                          <p:val>
                                            <p:strVal val="#ppt_w"/>
                                          </p:val>
                                        </p:tav>
                                        <p:tav tm="100000">
                                          <p:val>
                                            <p:strVal val="#ppt_w"/>
                                          </p:val>
                                        </p:tav>
                                      </p:tavLst>
                                    </p:anim>
                                    <p:anim calcmode="lin" valueType="num">
                                      <p:cBhvr>
                                        <p:cTn id="10" dur="1000" fill="hold"/>
                                        <p:tgtEl>
                                          <p:spTgt spid="232"/>
                                        </p:tgtEl>
                                        <p:attrNameLst>
                                          <p:attrName>ppt_h</p:attrName>
                                        </p:attrNameLst>
                                      </p:cBhvr>
                                      <p:tavLst>
                                        <p:tav tm="0">
                                          <p:val>
                                            <p:fltVal val="0"/>
                                          </p:val>
                                        </p:tav>
                                        <p:tav tm="100000">
                                          <p:val>
                                            <p:strVal val="#ppt_h"/>
                                          </p:val>
                                        </p:tav>
                                      </p:tavLst>
                                    </p:anim>
                                  </p:childTnLst>
                                </p:cTn>
                              </p:par>
                              <p:par>
                                <p:cTn id="11" presetID="17" presetClass="entr" presetSubtype="4" fill="hold" grpId="0" nodeType="withEffect">
                                  <p:stCondLst>
                                    <p:cond delay="0"/>
                                  </p:stCondLst>
                                  <p:childTnLst>
                                    <p:set>
                                      <p:cBhvr>
                                        <p:cTn id="12" dur="1" fill="hold">
                                          <p:stCondLst>
                                            <p:cond delay="0"/>
                                          </p:stCondLst>
                                        </p:cTn>
                                        <p:tgtEl>
                                          <p:spTgt spid="221"/>
                                        </p:tgtEl>
                                        <p:attrNameLst>
                                          <p:attrName>style.visibility</p:attrName>
                                        </p:attrNameLst>
                                      </p:cBhvr>
                                      <p:to>
                                        <p:strVal val="visible"/>
                                      </p:to>
                                    </p:set>
                                    <p:anim calcmode="lin" valueType="num">
                                      <p:cBhvr>
                                        <p:cTn id="13" dur="1000" fill="hold"/>
                                        <p:tgtEl>
                                          <p:spTgt spid="221"/>
                                        </p:tgtEl>
                                        <p:attrNameLst>
                                          <p:attrName>ppt_x</p:attrName>
                                        </p:attrNameLst>
                                      </p:cBhvr>
                                      <p:tavLst>
                                        <p:tav tm="0">
                                          <p:val>
                                            <p:strVal val="#ppt_x"/>
                                          </p:val>
                                        </p:tav>
                                        <p:tav tm="100000">
                                          <p:val>
                                            <p:strVal val="#ppt_x"/>
                                          </p:val>
                                        </p:tav>
                                      </p:tavLst>
                                    </p:anim>
                                    <p:anim calcmode="lin" valueType="num">
                                      <p:cBhvr>
                                        <p:cTn id="14" dur="1000" fill="hold"/>
                                        <p:tgtEl>
                                          <p:spTgt spid="221"/>
                                        </p:tgtEl>
                                        <p:attrNameLst>
                                          <p:attrName>ppt_y</p:attrName>
                                        </p:attrNameLst>
                                      </p:cBhvr>
                                      <p:tavLst>
                                        <p:tav tm="0">
                                          <p:val>
                                            <p:strVal val="#ppt_y+#ppt_h/2"/>
                                          </p:val>
                                        </p:tav>
                                        <p:tav tm="100000">
                                          <p:val>
                                            <p:strVal val="#ppt_y"/>
                                          </p:val>
                                        </p:tav>
                                      </p:tavLst>
                                    </p:anim>
                                    <p:anim calcmode="lin" valueType="num">
                                      <p:cBhvr>
                                        <p:cTn id="15" dur="1000" fill="hold"/>
                                        <p:tgtEl>
                                          <p:spTgt spid="221"/>
                                        </p:tgtEl>
                                        <p:attrNameLst>
                                          <p:attrName>ppt_w</p:attrName>
                                        </p:attrNameLst>
                                      </p:cBhvr>
                                      <p:tavLst>
                                        <p:tav tm="0">
                                          <p:val>
                                            <p:strVal val="#ppt_w"/>
                                          </p:val>
                                        </p:tav>
                                        <p:tav tm="100000">
                                          <p:val>
                                            <p:strVal val="#ppt_w"/>
                                          </p:val>
                                        </p:tav>
                                      </p:tavLst>
                                    </p:anim>
                                    <p:anim calcmode="lin" valueType="num">
                                      <p:cBhvr>
                                        <p:cTn id="16" dur="1000" fill="hold"/>
                                        <p:tgtEl>
                                          <p:spTgt spid="221"/>
                                        </p:tgtEl>
                                        <p:attrNameLst>
                                          <p:attrName>ppt_h</p:attrName>
                                        </p:attrNameLst>
                                      </p:cBhvr>
                                      <p:tavLst>
                                        <p:tav tm="0">
                                          <p:val>
                                            <p:fltVal val="0"/>
                                          </p:val>
                                        </p:tav>
                                        <p:tav tm="100000">
                                          <p:val>
                                            <p:strVal val="#ppt_h"/>
                                          </p:val>
                                        </p:tav>
                                      </p:tavLst>
                                    </p:anim>
                                  </p:childTnLst>
                                </p:cTn>
                              </p:par>
                              <p:par>
                                <p:cTn id="17" presetID="17" presetClass="entr" presetSubtype="4" fill="hold" grpId="0" nodeType="withEffect">
                                  <p:stCondLst>
                                    <p:cond delay="0"/>
                                  </p:stCondLst>
                                  <p:childTnLst>
                                    <p:set>
                                      <p:cBhvr>
                                        <p:cTn id="18" dur="1" fill="hold">
                                          <p:stCondLst>
                                            <p:cond delay="0"/>
                                          </p:stCondLst>
                                        </p:cTn>
                                        <p:tgtEl>
                                          <p:spTgt spid="219"/>
                                        </p:tgtEl>
                                        <p:attrNameLst>
                                          <p:attrName>style.visibility</p:attrName>
                                        </p:attrNameLst>
                                      </p:cBhvr>
                                      <p:to>
                                        <p:strVal val="visible"/>
                                      </p:to>
                                    </p:set>
                                    <p:anim calcmode="lin" valueType="num">
                                      <p:cBhvr>
                                        <p:cTn id="19" dur="1000" fill="hold"/>
                                        <p:tgtEl>
                                          <p:spTgt spid="219"/>
                                        </p:tgtEl>
                                        <p:attrNameLst>
                                          <p:attrName>ppt_x</p:attrName>
                                        </p:attrNameLst>
                                      </p:cBhvr>
                                      <p:tavLst>
                                        <p:tav tm="0">
                                          <p:val>
                                            <p:strVal val="#ppt_x"/>
                                          </p:val>
                                        </p:tav>
                                        <p:tav tm="100000">
                                          <p:val>
                                            <p:strVal val="#ppt_x"/>
                                          </p:val>
                                        </p:tav>
                                      </p:tavLst>
                                    </p:anim>
                                    <p:anim calcmode="lin" valueType="num">
                                      <p:cBhvr>
                                        <p:cTn id="20" dur="1000" fill="hold"/>
                                        <p:tgtEl>
                                          <p:spTgt spid="219"/>
                                        </p:tgtEl>
                                        <p:attrNameLst>
                                          <p:attrName>ppt_y</p:attrName>
                                        </p:attrNameLst>
                                      </p:cBhvr>
                                      <p:tavLst>
                                        <p:tav tm="0">
                                          <p:val>
                                            <p:strVal val="#ppt_y+#ppt_h/2"/>
                                          </p:val>
                                        </p:tav>
                                        <p:tav tm="100000">
                                          <p:val>
                                            <p:strVal val="#ppt_y"/>
                                          </p:val>
                                        </p:tav>
                                      </p:tavLst>
                                    </p:anim>
                                    <p:anim calcmode="lin" valueType="num">
                                      <p:cBhvr>
                                        <p:cTn id="21" dur="1000" fill="hold"/>
                                        <p:tgtEl>
                                          <p:spTgt spid="219"/>
                                        </p:tgtEl>
                                        <p:attrNameLst>
                                          <p:attrName>ppt_w</p:attrName>
                                        </p:attrNameLst>
                                      </p:cBhvr>
                                      <p:tavLst>
                                        <p:tav tm="0">
                                          <p:val>
                                            <p:strVal val="#ppt_w"/>
                                          </p:val>
                                        </p:tav>
                                        <p:tav tm="100000">
                                          <p:val>
                                            <p:strVal val="#ppt_w"/>
                                          </p:val>
                                        </p:tav>
                                      </p:tavLst>
                                    </p:anim>
                                    <p:anim calcmode="lin" valueType="num">
                                      <p:cBhvr>
                                        <p:cTn id="22" dur="1000" fill="hold"/>
                                        <p:tgtEl>
                                          <p:spTgt spid="219"/>
                                        </p:tgtEl>
                                        <p:attrNameLst>
                                          <p:attrName>ppt_h</p:attrName>
                                        </p:attrNameLst>
                                      </p:cBhvr>
                                      <p:tavLst>
                                        <p:tav tm="0">
                                          <p:val>
                                            <p:fltVal val="0"/>
                                          </p:val>
                                        </p:tav>
                                        <p:tav tm="100000">
                                          <p:val>
                                            <p:strVal val="#ppt_h"/>
                                          </p:val>
                                        </p:tav>
                                      </p:tavLst>
                                    </p:anim>
                                  </p:childTnLst>
                                </p:cTn>
                              </p:par>
                              <p:par>
                                <p:cTn id="23" presetID="17" presetClass="entr" presetSubtype="4" fill="hold" grpId="0" nodeType="withEffect">
                                  <p:stCondLst>
                                    <p:cond delay="0"/>
                                  </p:stCondLst>
                                  <p:childTnLst>
                                    <p:set>
                                      <p:cBhvr>
                                        <p:cTn id="24" dur="1" fill="hold">
                                          <p:stCondLst>
                                            <p:cond delay="0"/>
                                          </p:stCondLst>
                                        </p:cTn>
                                        <p:tgtEl>
                                          <p:spTgt spid="217"/>
                                        </p:tgtEl>
                                        <p:attrNameLst>
                                          <p:attrName>style.visibility</p:attrName>
                                        </p:attrNameLst>
                                      </p:cBhvr>
                                      <p:to>
                                        <p:strVal val="visible"/>
                                      </p:to>
                                    </p:set>
                                    <p:anim calcmode="lin" valueType="num">
                                      <p:cBhvr>
                                        <p:cTn id="25" dur="1000" fill="hold"/>
                                        <p:tgtEl>
                                          <p:spTgt spid="217"/>
                                        </p:tgtEl>
                                        <p:attrNameLst>
                                          <p:attrName>ppt_x</p:attrName>
                                        </p:attrNameLst>
                                      </p:cBhvr>
                                      <p:tavLst>
                                        <p:tav tm="0">
                                          <p:val>
                                            <p:strVal val="#ppt_x"/>
                                          </p:val>
                                        </p:tav>
                                        <p:tav tm="100000">
                                          <p:val>
                                            <p:strVal val="#ppt_x"/>
                                          </p:val>
                                        </p:tav>
                                      </p:tavLst>
                                    </p:anim>
                                    <p:anim calcmode="lin" valueType="num">
                                      <p:cBhvr>
                                        <p:cTn id="26" dur="1000" fill="hold"/>
                                        <p:tgtEl>
                                          <p:spTgt spid="217"/>
                                        </p:tgtEl>
                                        <p:attrNameLst>
                                          <p:attrName>ppt_y</p:attrName>
                                        </p:attrNameLst>
                                      </p:cBhvr>
                                      <p:tavLst>
                                        <p:tav tm="0">
                                          <p:val>
                                            <p:strVal val="#ppt_y+#ppt_h/2"/>
                                          </p:val>
                                        </p:tav>
                                        <p:tav tm="100000">
                                          <p:val>
                                            <p:strVal val="#ppt_y"/>
                                          </p:val>
                                        </p:tav>
                                      </p:tavLst>
                                    </p:anim>
                                    <p:anim calcmode="lin" valueType="num">
                                      <p:cBhvr>
                                        <p:cTn id="27" dur="1000" fill="hold"/>
                                        <p:tgtEl>
                                          <p:spTgt spid="217"/>
                                        </p:tgtEl>
                                        <p:attrNameLst>
                                          <p:attrName>ppt_w</p:attrName>
                                        </p:attrNameLst>
                                      </p:cBhvr>
                                      <p:tavLst>
                                        <p:tav tm="0">
                                          <p:val>
                                            <p:strVal val="#ppt_w"/>
                                          </p:val>
                                        </p:tav>
                                        <p:tav tm="100000">
                                          <p:val>
                                            <p:strVal val="#ppt_w"/>
                                          </p:val>
                                        </p:tav>
                                      </p:tavLst>
                                    </p:anim>
                                    <p:anim calcmode="lin" valueType="num">
                                      <p:cBhvr>
                                        <p:cTn id="28" dur="1000" fill="hold"/>
                                        <p:tgtEl>
                                          <p:spTgt spid="217"/>
                                        </p:tgtEl>
                                        <p:attrNameLst>
                                          <p:attrName>ppt_h</p:attrName>
                                        </p:attrNameLst>
                                      </p:cBhvr>
                                      <p:tavLst>
                                        <p:tav tm="0">
                                          <p:val>
                                            <p:fltVal val="0"/>
                                          </p:val>
                                        </p:tav>
                                        <p:tav tm="100000">
                                          <p:val>
                                            <p:strVal val="#ppt_h"/>
                                          </p:val>
                                        </p:tav>
                                      </p:tavLst>
                                    </p:anim>
                                  </p:childTnLst>
                                </p:cTn>
                              </p:par>
                              <p:par>
                                <p:cTn id="29" presetID="17" presetClass="entr" presetSubtype="4" fill="hold" grpId="0" nodeType="withEffect">
                                  <p:stCondLst>
                                    <p:cond delay="0"/>
                                  </p:stCondLst>
                                  <p:childTnLst>
                                    <p:set>
                                      <p:cBhvr>
                                        <p:cTn id="30" dur="1" fill="hold">
                                          <p:stCondLst>
                                            <p:cond delay="0"/>
                                          </p:stCondLst>
                                        </p:cTn>
                                        <p:tgtEl>
                                          <p:spTgt spid="215"/>
                                        </p:tgtEl>
                                        <p:attrNameLst>
                                          <p:attrName>style.visibility</p:attrName>
                                        </p:attrNameLst>
                                      </p:cBhvr>
                                      <p:to>
                                        <p:strVal val="visible"/>
                                      </p:to>
                                    </p:set>
                                    <p:anim calcmode="lin" valueType="num">
                                      <p:cBhvr>
                                        <p:cTn id="31" dur="1000" fill="hold"/>
                                        <p:tgtEl>
                                          <p:spTgt spid="215"/>
                                        </p:tgtEl>
                                        <p:attrNameLst>
                                          <p:attrName>ppt_x</p:attrName>
                                        </p:attrNameLst>
                                      </p:cBhvr>
                                      <p:tavLst>
                                        <p:tav tm="0">
                                          <p:val>
                                            <p:strVal val="#ppt_x"/>
                                          </p:val>
                                        </p:tav>
                                        <p:tav tm="100000">
                                          <p:val>
                                            <p:strVal val="#ppt_x"/>
                                          </p:val>
                                        </p:tav>
                                      </p:tavLst>
                                    </p:anim>
                                    <p:anim calcmode="lin" valueType="num">
                                      <p:cBhvr>
                                        <p:cTn id="32" dur="1000" fill="hold"/>
                                        <p:tgtEl>
                                          <p:spTgt spid="215"/>
                                        </p:tgtEl>
                                        <p:attrNameLst>
                                          <p:attrName>ppt_y</p:attrName>
                                        </p:attrNameLst>
                                      </p:cBhvr>
                                      <p:tavLst>
                                        <p:tav tm="0">
                                          <p:val>
                                            <p:strVal val="#ppt_y+#ppt_h/2"/>
                                          </p:val>
                                        </p:tav>
                                        <p:tav tm="100000">
                                          <p:val>
                                            <p:strVal val="#ppt_y"/>
                                          </p:val>
                                        </p:tav>
                                      </p:tavLst>
                                    </p:anim>
                                    <p:anim calcmode="lin" valueType="num">
                                      <p:cBhvr>
                                        <p:cTn id="33" dur="1000" fill="hold"/>
                                        <p:tgtEl>
                                          <p:spTgt spid="215"/>
                                        </p:tgtEl>
                                        <p:attrNameLst>
                                          <p:attrName>ppt_w</p:attrName>
                                        </p:attrNameLst>
                                      </p:cBhvr>
                                      <p:tavLst>
                                        <p:tav tm="0">
                                          <p:val>
                                            <p:strVal val="#ppt_w"/>
                                          </p:val>
                                        </p:tav>
                                        <p:tav tm="100000">
                                          <p:val>
                                            <p:strVal val="#ppt_w"/>
                                          </p:val>
                                        </p:tav>
                                      </p:tavLst>
                                    </p:anim>
                                    <p:anim calcmode="lin" valueType="num">
                                      <p:cBhvr>
                                        <p:cTn id="34" dur="1000" fill="hold"/>
                                        <p:tgtEl>
                                          <p:spTgt spid="215"/>
                                        </p:tgtEl>
                                        <p:attrNameLst>
                                          <p:attrName>ppt_h</p:attrName>
                                        </p:attrNameLst>
                                      </p:cBhvr>
                                      <p:tavLst>
                                        <p:tav tm="0">
                                          <p:val>
                                            <p:fltVal val="0"/>
                                          </p:val>
                                        </p:tav>
                                        <p:tav tm="100000">
                                          <p:val>
                                            <p:strVal val="#ppt_h"/>
                                          </p:val>
                                        </p:tav>
                                      </p:tavLst>
                                    </p:anim>
                                  </p:childTnLst>
                                </p:cTn>
                              </p:par>
                              <p:par>
                                <p:cTn id="35" presetID="17" presetClass="entr" presetSubtype="4" fill="hold" grpId="0" nodeType="withEffect">
                                  <p:stCondLst>
                                    <p:cond delay="0"/>
                                  </p:stCondLst>
                                  <p:childTnLst>
                                    <p:set>
                                      <p:cBhvr>
                                        <p:cTn id="36" dur="1" fill="hold">
                                          <p:stCondLst>
                                            <p:cond delay="0"/>
                                          </p:stCondLst>
                                        </p:cTn>
                                        <p:tgtEl>
                                          <p:spTgt spid="494"/>
                                        </p:tgtEl>
                                        <p:attrNameLst>
                                          <p:attrName>style.visibility</p:attrName>
                                        </p:attrNameLst>
                                      </p:cBhvr>
                                      <p:to>
                                        <p:strVal val="visible"/>
                                      </p:to>
                                    </p:set>
                                    <p:anim calcmode="lin" valueType="num">
                                      <p:cBhvr>
                                        <p:cTn id="37" dur="1000" fill="hold"/>
                                        <p:tgtEl>
                                          <p:spTgt spid="494"/>
                                        </p:tgtEl>
                                        <p:attrNameLst>
                                          <p:attrName>ppt_x</p:attrName>
                                        </p:attrNameLst>
                                      </p:cBhvr>
                                      <p:tavLst>
                                        <p:tav tm="0">
                                          <p:val>
                                            <p:strVal val="#ppt_x"/>
                                          </p:val>
                                        </p:tav>
                                        <p:tav tm="100000">
                                          <p:val>
                                            <p:strVal val="#ppt_x"/>
                                          </p:val>
                                        </p:tav>
                                      </p:tavLst>
                                    </p:anim>
                                    <p:anim calcmode="lin" valueType="num">
                                      <p:cBhvr>
                                        <p:cTn id="38" dur="1000" fill="hold"/>
                                        <p:tgtEl>
                                          <p:spTgt spid="494"/>
                                        </p:tgtEl>
                                        <p:attrNameLst>
                                          <p:attrName>ppt_y</p:attrName>
                                        </p:attrNameLst>
                                      </p:cBhvr>
                                      <p:tavLst>
                                        <p:tav tm="0">
                                          <p:val>
                                            <p:strVal val="#ppt_y+#ppt_h/2"/>
                                          </p:val>
                                        </p:tav>
                                        <p:tav tm="100000">
                                          <p:val>
                                            <p:strVal val="#ppt_y"/>
                                          </p:val>
                                        </p:tav>
                                      </p:tavLst>
                                    </p:anim>
                                    <p:anim calcmode="lin" valueType="num">
                                      <p:cBhvr>
                                        <p:cTn id="39" dur="1000" fill="hold"/>
                                        <p:tgtEl>
                                          <p:spTgt spid="494"/>
                                        </p:tgtEl>
                                        <p:attrNameLst>
                                          <p:attrName>ppt_w</p:attrName>
                                        </p:attrNameLst>
                                      </p:cBhvr>
                                      <p:tavLst>
                                        <p:tav tm="0">
                                          <p:val>
                                            <p:strVal val="#ppt_w"/>
                                          </p:val>
                                        </p:tav>
                                        <p:tav tm="100000">
                                          <p:val>
                                            <p:strVal val="#ppt_w"/>
                                          </p:val>
                                        </p:tav>
                                      </p:tavLst>
                                    </p:anim>
                                    <p:anim calcmode="lin" valueType="num">
                                      <p:cBhvr>
                                        <p:cTn id="40" dur="1000" fill="hold"/>
                                        <p:tgtEl>
                                          <p:spTgt spid="494"/>
                                        </p:tgtEl>
                                        <p:attrNameLst>
                                          <p:attrName>ppt_h</p:attrName>
                                        </p:attrNameLst>
                                      </p:cBhvr>
                                      <p:tavLst>
                                        <p:tav tm="0">
                                          <p:val>
                                            <p:fltVal val="0"/>
                                          </p:val>
                                        </p:tav>
                                        <p:tav tm="100000">
                                          <p:val>
                                            <p:strVal val="#ppt_h"/>
                                          </p:val>
                                        </p:tav>
                                      </p:tavLst>
                                    </p:anim>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234"/>
                                        </p:tgtEl>
                                        <p:attrNameLst>
                                          <p:attrName>style.visibility</p:attrName>
                                        </p:attrNameLst>
                                      </p:cBhvr>
                                      <p:to>
                                        <p:strVal val="visible"/>
                                      </p:to>
                                    </p:set>
                                    <p:animEffect transition="in" filter="fade">
                                      <p:cBhvr>
                                        <p:cTn id="44" dur="500"/>
                                        <p:tgtEl>
                                          <p:spTgt spid="234"/>
                                        </p:tgtEl>
                                      </p:cBhvr>
                                    </p:animEffect>
                                  </p:childTnLst>
                                </p:cTn>
                              </p:par>
                              <p:par>
                                <p:cTn id="45" presetID="10" presetClass="entr" presetSubtype="0" fill="hold" nodeType="withEffect">
                                  <p:stCondLst>
                                    <p:cond delay="0"/>
                                  </p:stCondLst>
                                  <p:childTnLst>
                                    <p:set>
                                      <p:cBhvr>
                                        <p:cTn id="46" dur="1" fill="hold">
                                          <p:stCondLst>
                                            <p:cond delay="0"/>
                                          </p:stCondLst>
                                        </p:cTn>
                                        <p:tgtEl>
                                          <p:spTgt spid="496"/>
                                        </p:tgtEl>
                                        <p:attrNameLst>
                                          <p:attrName>style.visibility</p:attrName>
                                        </p:attrNameLst>
                                      </p:cBhvr>
                                      <p:to>
                                        <p:strVal val="visible"/>
                                      </p:to>
                                    </p:set>
                                    <p:animEffect transition="in" filter="fade">
                                      <p:cBhvr>
                                        <p:cTn id="47" dur="500"/>
                                        <p:tgtEl>
                                          <p:spTgt spid="496"/>
                                        </p:tgtEl>
                                      </p:cBhvr>
                                    </p:animEffect>
                                  </p:childTnLst>
                                </p:cTn>
                              </p:par>
                              <p:par>
                                <p:cTn id="48" presetID="10" presetClass="entr" presetSubtype="0" fill="hold" nodeType="withEffect">
                                  <p:stCondLst>
                                    <p:cond delay="0"/>
                                  </p:stCondLst>
                                  <p:childTnLst>
                                    <p:set>
                                      <p:cBhvr>
                                        <p:cTn id="49" dur="1" fill="hold">
                                          <p:stCondLst>
                                            <p:cond delay="0"/>
                                          </p:stCondLst>
                                        </p:cTn>
                                        <p:tgtEl>
                                          <p:spTgt spid="231"/>
                                        </p:tgtEl>
                                        <p:attrNameLst>
                                          <p:attrName>style.visibility</p:attrName>
                                        </p:attrNameLst>
                                      </p:cBhvr>
                                      <p:to>
                                        <p:strVal val="visible"/>
                                      </p:to>
                                    </p:set>
                                    <p:animEffect transition="in" filter="fade">
                                      <p:cBhvr>
                                        <p:cTn id="50" dur="500"/>
                                        <p:tgtEl>
                                          <p:spTgt spid="231"/>
                                        </p:tgtEl>
                                      </p:cBhvr>
                                    </p:animEffect>
                                  </p:childTnLst>
                                </p:cTn>
                              </p:par>
                              <p:par>
                                <p:cTn id="51" presetID="10" presetClass="entr" presetSubtype="0" fill="hold" nodeType="withEffect">
                                  <p:stCondLst>
                                    <p:cond delay="0"/>
                                  </p:stCondLst>
                                  <p:childTnLst>
                                    <p:set>
                                      <p:cBhvr>
                                        <p:cTn id="52" dur="1" fill="hold">
                                          <p:stCondLst>
                                            <p:cond delay="0"/>
                                          </p:stCondLst>
                                        </p:cTn>
                                        <p:tgtEl>
                                          <p:spTgt spid="230"/>
                                        </p:tgtEl>
                                        <p:attrNameLst>
                                          <p:attrName>style.visibility</p:attrName>
                                        </p:attrNameLst>
                                      </p:cBhvr>
                                      <p:to>
                                        <p:strVal val="visible"/>
                                      </p:to>
                                    </p:set>
                                    <p:animEffect transition="in" filter="fade">
                                      <p:cBhvr>
                                        <p:cTn id="53" dur="500"/>
                                        <p:tgtEl>
                                          <p:spTgt spid="230"/>
                                        </p:tgtEl>
                                      </p:cBhvr>
                                    </p:animEffect>
                                  </p:childTnLst>
                                </p:cTn>
                              </p:par>
                              <p:par>
                                <p:cTn id="54" presetID="10" presetClass="entr" presetSubtype="0" fill="hold" nodeType="with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500"/>
                                        <p:tgtEl>
                                          <p:spTgt spid="229"/>
                                        </p:tgtEl>
                                      </p:cBhvr>
                                    </p:animEffect>
                                  </p:childTnLst>
                                </p:cTn>
                              </p:par>
                              <p:par>
                                <p:cTn id="57" presetID="10" presetClass="entr" presetSubtype="0" fill="hold" nodeType="withEffect">
                                  <p:stCondLst>
                                    <p:cond delay="0"/>
                                  </p:stCondLst>
                                  <p:childTnLst>
                                    <p:set>
                                      <p:cBhvr>
                                        <p:cTn id="58" dur="1" fill="hold">
                                          <p:stCondLst>
                                            <p:cond delay="0"/>
                                          </p:stCondLst>
                                        </p:cTn>
                                        <p:tgtEl>
                                          <p:spTgt spid="534"/>
                                        </p:tgtEl>
                                        <p:attrNameLst>
                                          <p:attrName>style.visibility</p:attrName>
                                        </p:attrNameLst>
                                      </p:cBhvr>
                                      <p:to>
                                        <p:strVal val="visible"/>
                                      </p:to>
                                    </p:set>
                                    <p:animEffect transition="in" filter="fade">
                                      <p:cBhvr>
                                        <p:cTn id="59" dur="500"/>
                                        <p:tgtEl>
                                          <p:spTgt spid="534"/>
                                        </p:tgtEl>
                                      </p:cBhvr>
                                    </p:animEffect>
                                  </p:childTnLst>
                                </p:cTn>
                              </p:par>
                            </p:childTnLst>
                          </p:cTn>
                        </p:par>
                        <p:par>
                          <p:cTn id="60" fill="hold">
                            <p:stCondLst>
                              <p:cond delay="1500"/>
                            </p:stCondLst>
                            <p:childTnLst>
                              <p:par>
                                <p:cTn id="61" presetID="17" presetClass="entr" presetSubtype="4" fill="hold" grpId="0" nodeType="afterEffect">
                                  <p:stCondLst>
                                    <p:cond delay="0"/>
                                  </p:stCondLst>
                                  <p:childTnLst>
                                    <p:set>
                                      <p:cBhvr>
                                        <p:cTn id="62" dur="1" fill="hold">
                                          <p:stCondLst>
                                            <p:cond delay="0"/>
                                          </p:stCondLst>
                                        </p:cTn>
                                        <p:tgtEl>
                                          <p:spTgt spid="223"/>
                                        </p:tgtEl>
                                        <p:attrNameLst>
                                          <p:attrName>style.visibility</p:attrName>
                                        </p:attrNameLst>
                                      </p:cBhvr>
                                      <p:to>
                                        <p:strVal val="visible"/>
                                      </p:to>
                                    </p:set>
                                    <p:anim calcmode="lin" valueType="num">
                                      <p:cBhvr>
                                        <p:cTn id="63" dur="1000" fill="hold"/>
                                        <p:tgtEl>
                                          <p:spTgt spid="223"/>
                                        </p:tgtEl>
                                        <p:attrNameLst>
                                          <p:attrName>ppt_x</p:attrName>
                                        </p:attrNameLst>
                                      </p:cBhvr>
                                      <p:tavLst>
                                        <p:tav tm="0">
                                          <p:val>
                                            <p:strVal val="#ppt_x"/>
                                          </p:val>
                                        </p:tav>
                                        <p:tav tm="100000">
                                          <p:val>
                                            <p:strVal val="#ppt_x"/>
                                          </p:val>
                                        </p:tav>
                                      </p:tavLst>
                                    </p:anim>
                                    <p:anim calcmode="lin" valueType="num">
                                      <p:cBhvr>
                                        <p:cTn id="64" dur="1000" fill="hold"/>
                                        <p:tgtEl>
                                          <p:spTgt spid="223"/>
                                        </p:tgtEl>
                                        <p:attrNameLst>
                                          <p:attrName>ppt_y</p:attrName>
                                        </p:attrNameLst>
                                      </p:cBhvr>
                                      <p:tavLst>
                                        <p:tav tm="0">
                                          <p:val>
                                            <p:strVal val="#ppt_y+#ppt_h/2"/>
                                          </p:val>
                                        </p:tav>
                                        <p:tav tm="100000">
                                          <p:val>
                                            <p:strVal val="#ppt_y"/>
                                          </p:val>
                                        </p:tav>
                                      </p:tavLst>
                                    </p:anim>
                                    <p:anim calcmode="lin" valueType="num">
                                      <p:cBhvr>
                                        <p:cTn id="65" dur="1000" fill="hold"/>
                                        <p:tgtEl>
                                          <p:spTgt spid="223"/>
                                        </p:tgtEl>
                                        <p:attrNameLst>
                                          <p:attrName>ppt_w</p:attrName>
                                        </p:attrNameLst>
                                      </p:cBhvr>
                                      <p:tavLst>
                                        <p:tav tm="0">
                                          <p:val>
                                            <p:strVal val="#ppt_w"/>
                                          </p:val>
                                        </p:tav>
                                        <p:tav tm="100000">
                                          <p:val>
                                            <p:strVal val="#ppt_w"/>
                                          </p:val>
                                        </p:tav>
                                      </p:tavLst>
                                    </p:anim>
                                    <p:anim calcmode="lin" valueType="num">
                                      <p:cBhvr>
                                        <p:cTn id="66" dur="1000" fill="hold"/>
                                        <p:tgtEl>
                                          <p:spTgt spid="223"/>
                                        </p:tgtEl>
                                        <p:attrNameLst>
                                          <p:attrName>ppt_h</p:attrName>
                                        </p:attrNameLst>
                                      </p:cBhvr>
                                      <p:tavLst>
                                        <p:tav tm="0">
                                          <p:val>
                                            <p:fltVal val="0"/>
                                          </p:val>
                                        </p:tav>
                                        <p:tav tm="100000">
                                          <p:val>
                                            <p:strVal val="#ppt_h"/>
                                          </p:val>
                                        </p:tav>
                                      </p:tavLst>
                                    </p:anim>
                                  </p:childTnLst>
                                </p:cTn>
                              </p:par>
                            </p:childTnLst>
                          </p:cTn>
                        </p:par>
                        <p:par>
                          <p:cTn id="67" fill="hold">
                            <p:stCondLst>
                              <p:cond delay="2500"/>
                            </p:stCondLst>
                            <p:childTnLst>
                              <p:par>
                                <p:cTn id="68" presetID="10" presetClass="entr" presetSubtype="0" fill="hold" nodeType="afterEffect">
                                  <p:stCondLst>
                                    <p:cond delay="0"/>
                                  </p:stCondLst>
                                  <p:childTnLst>
                                    <p:set>
                                      <p:cBhvr>
                                        <p:cTn id="69" dur="1" fill="hold">
                                          <p:stCondLst>
                                            <p:cond delay="0"/>
                                          </p:stCondLst>
                                        </p:cTn>
                                        <p:tgtEl>
                                          <p:spTgt spid="535"/>
                                        </p:tgtEl>
                                        <p:attrNameLst>
                                          <p:attrName>style.visibility</p:attrName>
                                        </p:attrNameLst>
                                      </p:cBhvr>
                                      <p:to>
                                        <p:strVal val="visible"/>
                                      </p:to>
                                    </p:set>
                                    <p:animEffect transition="in" filter="fade">
                                      <p:cBhvr>
                                        <p:cTn id="70" dur="500"/>
                                        <p:tgtEl>
                                          <p:spTgt spid="535"/>
                                        </p:tgtEl>
                                      </p:cBhvr>
                                    </p:animEffect>
                                  </p:childTnLst>
                                </p:cTn>
                              </p:par>
                            </p:childTnLst>
                          </p:cTn>
                        </p:par>
                        <p:par>
                          <p:cTn id="71" fill="hold">
                            <p:stCondLst>
                              <p:cond delay="3000"/>
                            </p:stCondLst>
                            <p:childTnLst>
                              <p:par>
                                <p:cTn id="72" presetID="22" presetClass="entr" presetSubtype="8" fill="hold" grpId="0" nodeType="afterEffect">
                                  <p:stCondLst>
                                    <p:cond delay="0"/>
                                  </p:stCondLst>
                                  <p:childTnLst>
                                    <p:set>
                                      <p:cBhvr>
                                        <p:cTn id="73" dur="1" fill="hold">
                                          <p:stCondLst>
                                            <p:cond delay="0"/>
                                          </p:stCondLst>
                                        </p:cTn>
                                        <p:tgtEl>
                                          <p:spTgt spid="493"/>
                                        </p:tgtEl>
                                        <p:attrNameLst>
                                          <p:attrName>style.visibility</p:attrName>
                                        </p:attrNameLst>
                                      </p:cBhvr>
                                      <p:to>
                                        <p:strVal val="visible"/>
                                      </p:to>
                                    </p:set>
                                    <p:animEffect transition="in" filter="wipe(left)">
                                      <p:cBhvr>
                                        <p:cTn id="74" dur="500"/>
                                        <p:tgtEl>
                                          <p:spTgt spid="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7" grpId="0" animBg="1"/>
      <p:bldP spid="219" grpId="0" animBg="1"/>
      <p:bldP spid="221" grpId="0" animBg="1"/>
      <p:bldP spid="223" grpId="0" animBg="1"/>
      <p:bldP spid="232" grpId="0" animBg="1"/>
      <p:bldP spid="234" grpId="0"/>
      <p:bldP spid="493" grpId="0" animBg="1"/>
      <p:bldP spid="49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 descr="C:\Users\מוזס\Desktop\מצגת ++ לתערוכת ווטק 2015\מצגת 29.6\ci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3671" y="1261897"/>
            <a:ext cx="5103731" cy="5021414"/>
          </a:xfrm>
          <a:prstGeom prst="roundRect">
            <a:avLst/>
          </a:prstGeom>
          <a:noFill/>
          <a:extLst>
            <a:ext uri="{909E8E84-426E-40DD-AFC4-6F175D3DCCD1}">
              <a14:hiddenFill xmlns:a14="http://schemas.microsoft.com/office/drawing/2010/main">
                <a:solidFill>
                  <a:srgbClr val="FFFFFF"/>
                </a:solidFill>
              </a14:hiddenFill>
            </a:ext>
          </a:extLst>
        </p:spPr>
      </p:pic>
      <p:sp>
        <p:nvSpPr>
          <p:cNvPr id="57" name="מלבן 56"/>
          <p:cNvSpPr/>
          <p:nvPr/>
        </p:nvSpPr>
        <p:spPr>
          <a:xfrm>
            <a:off x="1602246" y="4859913"/>
            <a:ext cx="3405148" cy="581353"/>
          </a:xfrm>
          <a:prstGeom prst="rect">
            <a:avLst/>
          </a:prstGeom>
          <a:gradFill>
            <a:gsLst>
              <a:gs pos="0">
                <a:srgbClr val="005D7E"/>
              </a:gs>
              <a:gs pos="80000">
                <a:srgbClr val="017D9E"/>
              </a:gs>
              <a:gs pos="100000">
                <a:srgbClr val="FFFFFF"/>
              </a:gs>
            </a:gsLst>
          </a:gradFill>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58" name="מלבן 57"/>
          <p:cNvSpPr/>
          <p:nvPr/>
        </p:nvSpPr>
        <p:spPr>
          <a:xfrm>
            <a:off x="1632914" y="4005065"/>
            <a:ext cx="3405148" cy="581353"/>
          </a:xfrm>
          <a:prstGeom prst="rect">
            <a:avLst/>
          </a:prstGeom>
          <a:gradFill>
            <a:gsLst>
              <a:gs pos="0">
                <a:srgbClr val="005D7E"/>
              </a:gs>
              <a:gs pos="80000">
                <a:srgbClr val="017D9E"/>
              </a:gs>
              <a:gs pos="100000">
                <a:srgbClr val="FFFFFF"/>
              </a:gs>
            </a:gsLst>
          </a:gradFill>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59" name="מלבן 58"/>
          <p:cNvSpPr/>
          <p:nvPr/>
        </p:nvSpPr>
        <p:spPr>
          <a:xfrm>
            <a:off x="1612820" y="3284985"/>
            <a:ext cx="3405148" cy="581353"/>
          </a:xfrm>
          <a:prstGeom prst="rect">
            <a:avLst/>
          </a:prstGeom>
          <a:gradFill>
            <a:gsLst>
              <a:gs pos="0">
                <a:srgbClr val="005D7E"/>
              </a:gs>
              <a:gs pos="80000">
                <a:srgbClr val="017D9E"/>
              </a:gs>
              <a:gs pos="100000">
                <a:srgbClr val="FFFFFF"/>
              </a:gs>
            </a:gsLst>
          </a:gradFill>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56" name="מלבן 55"/>
          <p:cNvSpPr/>
          <p:nvPr/>
        </p:nvSpPr>
        <p:spPr>
          <a:xfrm>
            <a:off x="1631504" y="2564905"/>
            <a:ext cx="3405148" cy="581353"/>
          </a:xfrm>
          <a:prstGeom prst="rect">
            <a:avLst/>
          </a:prstGeom>
          <a:gradFill>
            <a:gsLst>
              <a:gs pos="0">
                <a:srgbClr val="005D7E"/>
              </a:gs>
              <a:gs pos="80000">
                <a:srgbClr val="017D9E"/>
              </a:gs>
              <a:gs pos="100000">
                <a:srgbClr val="FFFFFF"/>
              </a:gs>
            </a:gsLst>
          </a:gradFill>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 name="מלבן 1"/>
          <p:cNvSpPr/>
          <p:nvPr/>
        </p:nvSpPr>
        <p:spPr>
          <a:xfrm>
            <a:off x="1654940" y="1777634"/>
            <a:ext cx="3405148" cy="581353"/>
          </a:xfrm>
          <a:prstGeom prst="rect">
            <a:avLst/>
          </a:prstGeom>
          <a:gradFill>
            <a:gsLst>
              <a:gs pos="0">
                <a:srgbClr val="005D7E"/>
              </a:gs>
              <a:gs pos="80000">
                <a:srgbClr val="017D9E"/>
              </a:gs>
              <a:gs pos="100000">
                <a:srgbClr val="FFFFFF"/>
              </a:gs>
            </a:gsLst>
          </a:gradFill>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pic>
        <p:nvPicPr>
          <p:cNvPr id="1026" name="Picture 2"/>
          <p:cNvPicPr>
            <a:picLocks noChangeAspect="1" noChangeArrowheads="1"/>
          </p:cNvPicPr>
          <p:nvPr/>
        </p:nvPicPr>
        <p:blipFill>
          <a:blip r:embed="rId4" cstate="print"/>
          <a:srcRect/>
          <a:stretch>
            <a:fillRect/>
          </a:stretch>
        </p:blipFill>
        <p:spPr bwMode="auto">
          <a:xfrm>
            <a:off x="7959027" y="3608156"/>
            <a:ext cx="2096598" cy="1714406"/>
          </a:xfrm>
          <a:prstGeom prst="rect">
            <a:avLst/>
          </a:prstGeom>
          <a:noFill/>
          <a:ln w="9525">
            <a:noFill/>
            <a:miter lim="800000"/>
            <a:headEnd/>
            <a:tailEnd/>
          </a:ln>
        </p:spPr>
      </p:pic>
      <p:pic>
        <p:nvPicPr>
          <p:cNvPr id="27" name="תמונה 26" descr="cover mekorot2.jpg"/>
          <p:cNvPicPr>
            <a:picLocks noChangeAspect="1"/>
          </p:cNvPicPr>
          <p:nvPr/>
        </p:nvPicPr>
        <p:blipFill rotWithShape="1">
          <a:blip r:embed="rId5" cstate="print"/>
          <a:srcRect r="9581" b="1887"/>
          <a:stretch/>
        </p:blipFill>
        <p:spPr>
          <a:xfrm>
            <a:off x="2858003" y="1700808"/>
            <a:ext cx="4174103" cy="4174103"/>
          </a:xfrm>
          <a:prstGeom prst="flowChartConnector">
            <a:avLst/>
          </a:prstGeom>
          <a:noFill/>
          <a:ln w="9525">
            <a:noFill/>
            <a:miter lim="800000"/>
            <a:headEnd/>
            <a:tailEnd/>
          </a:ln>
        </p:spPr>
      </p:pic>
      <p:sp>
        <p:nvSpPr>
          <p:cNvPr id="21" name="Rounded Rectangle 6"/>
          <p:cNvSpPr/>
          <p:nvPr/>
        </p:nvSpPr>
        <p:spPr>
          <a:xfrm>
            <a:off x="6960096" y="5471798"/>
            <a:ext cx="3744416" cy="576064"/>
          </a:xfrm>
          <a:prstGeom prst="roundRect">
            <a:avLst>
              <a:gd name="adj" fmla="val 16946"/>
            </a:avLst>
          </a:prstGeom>
          <a:solidFill>
            <a:srgbClr val="0C4DA1">
              <a:alpha val="89804"/>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eaLnBrk="0" hangingPunct="0">
              <a:buClr>
                <a:srgbClr val="FFFF00"/>
              </a:buClr>
              <a:defRPr/>
            </a:pPr>
            <a:r>
              <a:rPr lang="en-US" sz="1600" b="1" dirty="0"/>
              <a:t>Since 2016, 75% Of The Drinking Water </a:t>
            </a:r>
          </a:p>
          <a:p>
            <a:pPr algn="ctr" rtl="0" eaLnBrk="0" hangingPunct="0">
              <a:buClr>
                <a:srgbClr val="FFFF00"/>
              </a:buClr>
              <a:defRPr/>
            </a:pPr>
            <a:r>
              <a:rPr lang="en-US" sz="1600" b="1" dirty="0"/>
              <a:t>Comes From Desalination Facilities</a:t>
            </a:r>
          </a:p>
        </p:txBody>
      </p:sp>
      <p:sp>
        <p:nvSpPr>
          <p:cNvPr id="44" name="Freeform 56"/>
          <p:cNvSpPr/>
          <p:nvPr/>
        </p:nvSpPr>
        <p:spPr bwMode="auto">
          <a:xfrm rot="19736564">
            <a:off x="7910515" y="3833696"/>
            <a:ext cx="1657837" cy="346533"/>
          </a:xfrm>
          <a:custGeom>
            <a:avLst/>
            <a:gdLst>
              <a:gd name="connsiteX0" fmla="*/ 0 w 1800200"/>
              <a:gd name="connsiteY0" fmla="*/ 156488 h 754795"/>
              <a:gd name="connsiteX1" fmla="*/ 1369982 w 1800200"/>
              <a:gd name="connsiteY1" fmla="*/ 156488 h 754795"/>
              <a:gd name="connsiteX2" fmla="*/ 1369982 w 1800200"/>
              <a:gd name="connsiteY2" fmla="*/ 0 h 754795"/>
              <a:gd name="connsiteX3" fmla="*/ 1800200 w 1800200"/>
              <a:gd name="connsiteY3" fmla="*/ 377398 h 754795"/>
              <a:gd name="connsiteX4" fmla="*/ 1369982 w 1800200"/>
              <a:gd name="connsiteY4" fmla="*/ 754795 h 754795"/>
              <a:gd name="connsiteX5" fmla="*/ 1369982 w 1800200"/>
              <a:gd name="connsiteY5" fmla="*/ 598307 h 754795"/>
              <a:gd name="connsiteX6" fmla="*/ 0 w 1800200"/>
              <a:gd name="connsiteY6" fmla="*/ 598307 h 754795"/>
              <a:gd name="connsiteX7" fmla="*/ 0 w 1800200"/>
              <a:gd name="connsiteY7" fmla="*/ 156488 h 754795"/>
              <a:gd name="connsiteX0" fmla="*/ 0 w 1800201"/>
              <a:gd name="connsiteY0" fmla="*/ 313452 h 754795"/>
              <a:gd name="connsiteX1" fmla="*/ 1369983 w 1800201"/>
              <a:gd name="connsiteY1" fmla="*/ 156488 h 754795"/>
              <a:gd name="connsiteX2" fmla="*/ 1369983 w 1800201"/>
              <a:gd name="connsiteY2" fmla="*/ 0 h 754795"/>
              <a:gd name="connsiteX3" fmla="*/ 1800201 w 1800201"/>
              <a:gd name="connsiteY3" fmla="*/ 377398 h 754795"/>
              <a:gd name="connsiteX4" fmla="*/ 1369983 w 1800201"/>
              <a:gd name="connsiteY4" fmla="*/ 754795 h 754795"/>
              <a:gd name="connsiteX5" fmla="*/ 1369983 w 1800201"/>
              <a:gd name="connsiteY5" fmla="*/ 598307 h 754795"/>
              <a:gd name="connsiteX6" fmla="*/ 1 w 1800201"/>
              <a:gd name="connsiteY6" fmla="*/ 598307 h 754795"/>
              <a:gd name="connsiteX7" fmla="*/ 0 w 1800201"/>
              <a:gd name="connsiteY7" fmla="*/ 313452 h 754795"/>
              <a:gd name="connsiteX0" fmla="*/ 0 w 1800201"/>
              <a:gd name="connsiteY0" fmla="*/ 313452 h 754795"/>
              <a:gd name="connsiteX1" fmla="*/ 1369983 w 1800201"/>
              <a:gd name="connsiteY1" fmla="*/ 156488 h 754795"/>
              <a:gd name="connsiteX2" fmla="*/ 1369983 w 1800201"/>
              <a:gd name="connsiteY2" fmla="*/ 0 h 754795"/>
              <a:gd name="connsiteX3" fmla="*/ 1800201 w 1800201"/>
              <a:gd name="connsiteY3" fmla="*/ 377398 h 754795"/>
              <a:gd name="connsiteX4" fmla="*/ 1369983 w 1800201"/>
              <a:gd name="connsiteY4" fmla="*/ 754795 h 754795"/>
              <a:gd name="connsiteX5" fmla="*/ 1369983 w 1800201"/>
              <a:gd name="connsiteY5" fmla="*/ 598307 h 754795"/>
              <a:gd name="connsiteX6" fmla="*/ 0 w 1800201"/>
              <a:gd name="connsiteY6" fmla="*/ 457466 h 754795"/>
              <a:gd name="connsiteX7" fmla="*/ 0 w 1800201"/>
              <a:gd name="connsiteY7" fmla="*/ 313452 h 75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01" h="754795">
                <a:moveTo>
                  <a:pt x="0" y="313452"/>
                </a:moveTo>
                <a:lnTo>
                  <a:pt x="1369983" y="156488"/>
                </a:lnTo>
                <a:lnTo>
                  <a:pt x="1369983" y="0"/>
                </a:lnTo>
                <a:lnTo>
                  <a:pt x="1800201" y="377398"/>
                </a:lnTo>
                <a:lnTo>
                  <a:pt x="1369983" y="754795"/>
                </a:lnTo>
                <a:lnTo>
                  <a:pt x="1369983" y="598307"/>
                </a:lnTo>
                <a:lnTo>
                  <a:pt x="0" y="457466"/>
                </a:lnTo>
                <a:lnTo>
                  <a:pt x="0" y="313452"/>
                </a:lnTo>
                <a:close/>
              </a:path>
            </a:pathLst>
          </a:custGeom>
          <a:solidFill>
            <a:schemeClr val="accent1">
              <a:lumMod val="40000"/>
              <a:lumOff val="60000"/>
            </a:schemeClr>
          </a:solidFill>
          <a:ln w="1905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1" anchor="ctr"/>
          <a:lstStyle/>
          <a:p>
            <a:pPr algn="ctr">
              <a:defRPr/>
            </a:pPr>
            <a:endParaRPr lang="he-IL" sz="1050" dirty="0"/>
          </a:p>
        </p:txBody>
      </p:sp>
      <p:sp>
        <p:nvSpPr>
          <p:cNvPr id="16" name="מציין מיקום של מספר שקופית 1"/>
          <p:cNvSpPr>
            <a:spLocks noGrp="1"/>
          </p:cNvSpPr>
          <p:nvPr>
            <p:ph type="sldNum" sz="quarter" idx="4294967295"/>
          </p:nvPr>
        </p:nvSpPr>
        <p:spPr>
          <a:xfrm>
            <a:off x="10056440" y="6304236"/>
            <a:ext cx="370384" cy="365125"/>
          </a:xfrm>
          <a:prstGeom prst="rect">
            <a:avLst/>
          </a:prstGeom>
        </p:spPr>
        <p:txBody>
          <a:bodyPr vert="horz" lIns="91440" tIns="45720" rIns="91440" bIns="45720" rtlCol="1" anchor="ctr"/>
          <a:lstStyle/>
          <a:p>
            <a:pPr algn="l"/>
            <a:fld id="{6B03958C-D85D-4813-9FB1-7990C3253763}" type="slidenum">
              <a:rPr lang="he-IL"/>
              <a:pPr algn="l"/>
              <a:t>25</a:t>
            </a:fld>
            <a:endParaRPr lang="he-IL" dirty="0"/>
          </a:p>
        </p:txBody>
      </p:sp>
      <p:sp>
        <p:nvSpPr>
          <p:cNvPr id="31" name="Text Box 104"/>
          <p:cNvSpPr txBox="1">
            <a:spLocks noChangeArrowheads="1"/>
          </p:cNvSpPr>
          <p:nvPr/>
        </p:nvSpPr>
        <p:spPr bwMode="auto">
          <a:xfrm>
            <a:off x="1736138" y="1782213"/>
            <a:ext cx="13550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l" rtl="0">
              <a:spcBef>
                <a:spcPts val="0"/>
              </a:spcBef>
              <a:buClrTx/>
              <a:buSzTx/>
              <a:buNone/>
            </a:pPr>
            <a:r>
              <a:rPr lang="en-US" altLang="he-IL" sz="1600" dirty="0" err="1">
                <a:solidFill>
                  <a:schemeClr val="bg1"/>
                </a:solidFill>
                <a:latin typeface="Times New Roman (Hebrew)" panose="02020603050405020304" pitchFamily="18" charset="0"/>
                <a:cs typeface="David" panose="020E0502060401010101" pitchFamily="34" charset="-79"/>
              </a:rPr>
              <a:t>Hadera</a:t>
            </a:r>
            <a:r>
              <a:rPr lang="en-US" altLang="he-IL" sz="1600" dirty="0">
                <a:solidFill>
                  <a:schemeClr val="bg1"/>
                </a:solidFill>
                <a:latin typeface="Times New Roman (Hebrew)" panose="02020603050405020304" pitchFamily="18" charset="0"/>
                <a:cs typeface="David" panose="020E0502060401010101" pitchFamily="34" charset="-79"/>
              </a:rPr>
              <a:t> (127)</a:t>
            </a:r>
          </a:p>
          <a:p>
            <a:pPr algn="l" rtl="0">
              <a:spcBef>
                <a:spcPts val="0"/>
              </a:spcBef>
              <a:buClrTx/>
              <a:buSzTx/>
              <a:buNone/>
            </a:pPr>
            <a:r>
              <a:rPr lang="en-US" altLang="he-IL" sz="1600" dirty="0">
                <a:solidFill>
                  <a:schemeClr val="bg1"/>
                </a:solidFill>
                <a:latin typeface="Times New Roman (Hebrew)" panose="02020603050405020304" pitchFamily="18" charset="0"/>
                <a:cs typeface="David" panose="020E0502060401010101" pitchFamily="34" charset="-79"/>
              </a:rPr>
              <a:t>since 12/09 </a:t>
            </a:r>
          </a:p>
        </p:txBody>
      </p:sp>
      <p:sp>
        <p:nvSpPr>
          <p:cNvPr id="35" name="Text Box 105"/>
          <p:cNvSpPr txBox="1">
            <a:spLocks noChangeArrowheads="1"/>
          </p:cNvSpPr>
          <p:nvPr/>
        </p:nvSpPr>
        <p:spPr bwMode="auto">
          <a:xfrm>
            <a:off x="1585240" y="3284985"/>
            <a:ext cx="1952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he-IL"/>
            </a:defPPr>
            <a:lvl1pPr algn="l" rtl="0">
              <a:spcBef>
                <a:spcPts val="0"/>
              </a:spcBef>
              <a:buClrTx/>
              <a:buSzTx/>
              <a:buFontTx/>
              <a:buNone/>
              <a:defRPr sz="1600">
                <a:solidFill>
                  <a:schemeClr val="bg1"/>
                </a:solidFill>
                <a:latin typeface="Times New Roman (Hebrew)" panose="02020603050405020304" pitchFamily="18" charset="0"/>
                <a:cs typeface="David" panose="020E0502060401010101" pitchFamily="34" charset="-79"/>
              </a:defRPr>
            </a:lvl1pPr>
            <a:lvl2pPr marL="742950" indent="-285750">
              <a:spcBef>
                <a:spcPct val="20000"/>
              </a:spcBef>
              <a:buClr>
                <a:schemeClr val="folHlink"/>
              </a:buClr>
              <a:buSzPct val="65000"/>
              <a:buFont typeface="Wingdings" panose="05000000000000000000" pitchFamily="2" charset="2"/>
              <a:buChar char="n"/>
              <a:defRPr sz="2800">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9pPr>
          </a:lstStyle>
          <a:p>
            <a:r>
              <a:rPr lang="en-US" altLang="he-IL" dirty="0" err="1"/>
              <a:t>Palmachim</a:t>
            </a:r>
            <a:r>
              <a:rPr lang="en-US" altLang="he-IL" dirty="0"/>
              <a:t> (90)</a:t>
            </a:r>
          </a:p>
          <a:p>
            <a:r>
              <a:rPr lang="en-US" altLang="he-IL" dirty="0"/>
              <a:t>Since 6/07</a:t>
            </a:r>
          </a:p>
        </p:txBody>
      </p:sp>
      <p:sp>
        <p:nvSpPr>
          <p:cNvPr id="37" name="Text Box 106"/>
          <p:cNvSpPr txBox="1">
            <a:spLocks noChangeArrowheads="1"/>
          </p:cNvSpPr>
          <p:nvPr/>
        </p:nvSpPr>
        <p:spPr bwMode="auto">
          <a:xfrm>
            <a:off x="1631504" y="4005065"/>
            <a:ext cx="19542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he-IL"/>
            </a:defPPr>
            <a:lvl1pPr algn="l" rtl="0">
              <a:spcBef>
                <a:spcPts val="0"/>
              </a:spcBef>
              <a:buClrTx/>
              <a:buSzTx/>
              <a:buFontTx/>
              <a:buNone/>
              <a:defRPr sz="1600">
                <a:solidFill>
                  <a:schemeClr val="bg1"/>
                </a:solidFill>
                <a:latin typeface="Times New Roman (Hebrew)" panose="02020603050405020304" pitchFamily="18" charset="0"/>
                <a:cs typeface="David" panose="020E0502060401010101" pitchFamily="34" charset="-79"/>
              </a:defRPr>
            </a:lvl1pPr>
            <a:lvl2pPr marL="742950" indent="-285750">
              <a:spcBef>
                <a:spcPct val="20000"/>
              </a:spcBef>
              <a:buClr>
                <a:schemeClr val="folHlink"/>
              </a:buClr>
              <a:buSzPct val="65000"/>
              <a:buFont typeface="Wingdings" panose="05000000000000000000" pitchFamily="2" charset="2"/>
              <a:buChar char="n"/>
              <a:defRPr sz="2800">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9pPr>
          </a:lstStyle>
          <a:p>
            <a:r>
              <a:rPr lang="en-US" altLang="he-IL" dirty="0"/>
              <a:t>Ashdod (100)</a:t>
            </a:r>
          </a:p>
          <a:p>
            <a:r>
              <a:rPr lang="en-US" altLang="he-IL" dirty="0"/>
              <a:t>Since 12/15</a:t>
            </a:r>
          </a:p>
        </p:txBody>
      </p:sp>
      <p:sp>
        <p:nvSpPr>
          <p:cNvPr id="38" name="Text Box 107"/>
          <p:cNvSpPr txBox="1">
            <a:spLocks noChangeArrowheads="1"/>
          </p:cNvSpPr>
          <p:nvPr/>
        </p:nvSpPr>
        <p:spPr bwMode="auto">
          <a:xfrm>
            <a:off x="1654630" y="4877872"/>
            <a:ext cx="1952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l" rtl="0">
              <a:spcBef>
                <a:spcPts val="0"/>
              </a:spcBef>
              <a:buClrTx/>
              <a:buSzTx/>
              <a:buNone/>
            </a:pPr>
            <a:r>
              <a:rPr lang="en-US" altLang="he-IL" sz="1600" dirty="0">
                <a:solidFill>
                  <a:schemeClr val="bg1"/>
                </a:solidFill>
                <a:latin typeface="Times New Roman (Hebrew)" panose="02020603050405020304" pitchFamily="18" charset="0"/>
                <a:cs typeface="David" panose="020E0502060401010101" pitchFamily="34" charset="-79"/>
              </a:rPr>
              <a:t>Ashkelon (120)</a:t>
            </a:r>
          </a:p>
          <a:p>
            <a:pPr algn="l" rtl="0">
              <a:spcBef>
                <a:spcPts val="0"/>
              </a:spcBef>
              <a:buClrTx/>
              <a:buSzTx/>
              <a:buNone/>
            </a:pPr>
            <a:r>
              <a:rPr lang="en-US" altLang="he-IL" sz="1600" dirty="0">
                <a:solidFill>
                  <a:schemeClr val="bg1"/>
                </a:solidFill>
                <a:latin typeface="Times New Roman (Hebrew)" panose="02020603050405020304" pitchFamily="18" charset="0"/>
                <a:cs typeface="David" panose="020E0502060401010101" pitchFamily="34" charset="-79"/>
              </a:rPr>
              <a:t>Since 12/05</a:t>
            </a:r>
          </a:p>
        </p:txBody>
      </p:sp>
      <p:sp>
        <p:nvSpPr>
          <p:cNvPr id="46" name="Text Box 124"/>
          <p:cNvSpPr txBox="1">
            <a:spLocks noChangeArrowheads="1"/>
          </p:cNvSpPr>
          <p:nvPr/>
        </p:nvSpPr>
        <p:spPr bwMode="auto">
          <a:xfrm>
            <a:off x="1668204" y="2581302"/>
            <a:ext cx="15330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he-IL"/>
            </a:defPPr>
            <a:lvl1pPr rtl="0">
              <a:spcBef>
                <a:spcPts val="0"/>
              </a:spcBef>
              <a:buClrTx/>
              <a:buSzTx/>
              <a:buFontTx/>
              <a:buNone/>
              <a:defRPr sz="1600">
                <a:solidFill>
                  <a:schemeClr val="bg1"/>
                </a:solidFill>
                <a:latin typeface="Times New Roman (Hebrew)" panose="02020603050405020304" pitchFamily="18" charset="0"/>
                <a:cs typeface="David" panose="020E0502060401010101" pitchFamily="34" charset="-79"/>
              </a:defRPr>
            </a:lvl1pPr>
            <a:lvl2pPr marL="742950" indent="-285750">
              <a:spcBef>
                <a:spcPct val="20000"/>
              </a:spcBef>
              <a:buClr>
                <a:schemeClr val="folHlink"/>
              </a:buClr>
              <a:buSzPct val="65000"/>
              <a:buFont typeface="Wingdings" panose="05000000000000000000" pitchFamily="2" charset="2"/>
              <a:buChar char="n"/>
              <a:defRPr sz="2800">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9pPr>
          </a:lstStyle>
          <a:p>
            <a:pPr algn="l"/>
            <a:r>
              <a:rPr lang="en-US" altLang="he-IL" dirty="0" err="1"/>
              <a:t>Sorek</a:t>
            </a:r>
            <a:r>
              <a:rPr lang="en-US" altLang="he-IL" dirty="0"/>
              <a:t> (150)</a:t>
            </a:r>
          </a:p>
          <a:p>
            <a:pPr algn="l"/>
            <a:r>
              <a:rPr lang="en-US" altLang="he-IL" dirty="0"/>
              <a:t>since 8/13</a:t>
            </a:r>
          </a:p>
          <a:p>
            <a:pPr algn="l"/>
            <a:endParaRPr lang="he-IL" altLang="he-IL" dirty="0"/>
          </a:p>
        </p:txBody>
      </p:sp>
      <p:cxnSp>
        <p:nvCxnSpPr>
          <p:cNvPr id="4" name="מחבר מרפקי 3"/>
          <p:cNvCxnSpPr/>
          <p:nvPr/>
        </p:nvCxnSpPr>
        <p:spPr>
          <a:xfrm>
            <a:off x="3537864" y="2068310"/>
            <a:ext cx="1694040" cy="787271"/>
          </a:xfrm>
          <a:prstGeom prst="bentConnector3">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60" name="מחבר מרפקי 59"/>
          <p:cNvCxnSpPr/>
          <p:nvPr/>
        </p:nvCxnSpPr>
        <p:spPr>
          <a:xfrm>
            <a:off x="2788470" y="2784149"/>
            <a:ext cx="1694040" cy="787271"/>
          </a:xfrm>
          <a:prstGeom prst="bentConnector3">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61" name="מחבר מרפקי 60"/>
          <p:cNvCxnSpPr/>
          <p:nvPr/>
        </p:nvCxnSpPr>
        <p:spPr>
          <a:xfrm>
            <a:off x="2858003" y="3717032"/>
            <a:ext cx="1358561" cy="151284"/>
          </a:xfrm>
          <a:prstGeom prst="bentConnector3">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6" name="מחבר חץ ישר 5"/>
          <p:cNvCxnSpPr/>
          <p:nvPr/>
        </p:nvCxnSpPr>
        <p:spPr>
          <a:xfrm flipV="1">
            <a:off x="2858002" y="4149080"/>
            <a:ext cx="861734" cy="27654"/>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64" name="מחבר מרפקי 63"/>
          <p:cNvCxnSpPr/>
          <p:nvPr/>
        </p:nvCxnSpPr>
        <p:spPr>
          <a:xfrm rot="5400000" flipH="1" flipV="1">
            <a:off x="3053455" y="4853913"/>
            <a:ext cx="502731" cy="434566"/>
          </a:xfrm>
          <a:prstGeom prst="bentConnector3">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
        <p:nvSpPr>
          <p:cNvPr id="29" name="Title 1"/>
          <p:cNvSpPr>
            <a:spLocks noGrp="1"/>
          </p:cNvSpPr>
          <p:nvPr>
            <p:ph type="title"/>
          </p:nvPr>
        </p:nvSpPr>
        <p:spPr>
          <a:xfrm>
            <a:off x="2114932" y="145758"/>
            <a:ext cx="8229600" cy="778098"/>
          </a:xfrm>
        </p:spPr>
        <p:txBody>
          <a:bodyPr>
            <a:normAutofit/>
          </a:bodyPr>
          <a:lstStyle/>
          <a:p>
            <a:pPr algn="ctr" rtl="0"/>
            <a:r>
              <a:rPr lang="en-US" sz="4000" dirty="0">
                <a:solidFill>
                  <a:srgbClr val="002060"/>
                </a:solidFill>
                <a:latin typeface="Bahnschrift SemiBold" panose="020B0502040204020203" pitchFamily="34" charset="0"/>
                <a:cs typeface="Guttman-Aram" panose="02010401010101010101" pitchFamily="2" charset="-79"/>
              </a:rPr>
              <a:t>Desalinized water - Game Changer</a:t>
            </a:r>
            <a:endParaRPr lang="he-IL" sz="4000" dirty="0">
              <a:solidFill>
                <a:srgbClr val="002060"/>
              </a:solidFill>
              <a:latin typeface="Bahnschrift SemiBold" panose="020B0502040204020203" pitchFamily="34" charset="0"/>
              <a:cs typeface="Guttman-Aram" panose="02010401010101010101" pitchFamily="2" charset="-79"/>
            </a:endParaRPr>
          </a:p>
        </p:txBody>
      </p:sp>
    </p:spTree>
    <p:extLst>
      <p:ext uri="{BB962C8B-B14F-4D97-AF65-F5344CB8AC3E}">
        <p14:creationId xmlns:p14="http://schemas.microsoft.com/office/powerpoint/2010/main" val="3021253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hart 38"/>
          <p:cNvGraphicFramePr/>
          <p:nvPr/>
        </p:nvGraphicFramePr>
        <p:xfrm>
          <a:off x="9456373" y="188641"/>
          <a:ext cx="3598168" cy="15567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Chart 32"/>
          <p:cNvGraphicFramePr>
            <a:graphicFrameLocks/>
          </p:cNvGraphicFramePr>
          <p:nvPr/>
        </p:nvGraphicFramePr>
        <p:xfrm>
          <a:off x="0" y="1069974"/>
          <a:ext cx="12192000" cy="5788026"/>
        </p:xfrm>
        <a:graphic>
          <a:graphicData uri="http://schemas.openxmlformats.org/drawingml/2006/chart">
            <c:chart xmlns:c="http://schemas.openxmlformats.org/drawingml/2006/chart" xmlns:r="http://schemas.openxmlformats.org/officeDocument/2006/relationships" r:id="rId4"/>
          </a:graphicData>
        </a:graphic>
      </p:graphicFrame>
      <p:sp>
        <p:nvSpPr>
          <p:cNvPr id="11266" name="TextBox 9"/>
          <p:cNvSpPr txBox="1">
            <a:spLocks noChangeArrowheads="1"/>
          </p:cNvSpPr>
          <p:nvPr/>
        </p:nvSpPr>
        <p:spPr bwMode="auto">
          <a:xfrm>
            <a:off x="2639616" y="371456"/>
            <a:ext cx="5760640" cy="707886"/>
          </a:xfrm>
          <a:prstGeom prst="rect">
            <a:avLst/>
          </a:prstGeom>
          <a:noFill/>
          <a:ln w="9525">
            <a:noFill/>
            <a:miter lim="800000"/>
            <a:headEnd/>
            <a:tailEnd/>
          </a:ln>
        </p:spPr>
        <p:txBody>
          <a:bodyPr wrap="square">
            <a:spAutoFit/>
          </a:bodyPr>
          <a:lstStyle/>
          <a:p>
            <a:pPr algn="ctr" rtl="0" fontAlgn="auto">
              <a:lnSpc>
                <a:spcPct val="100000"/>
              </a:lnSpc>
              <a:spcBef>
                <a:spcPts val="600"/>
              </a:spcBef>
              <a:spcAft>
                <a:spcPts val="0"/>
              </a:spcAft>
              <a:buClrTx/>
              <a:buFontTx/>
              <a:buNone/>
            </a:pPr>
            <a:r>
              <a:rPr lang="en-US" sz="4000" dirty="0">
                <a:solidFill>
                  <a:srgbClr val="002060"/>
                </a:solidFill>
                <a:latin typeface="Bahnschrift SemiBold" panose="020B0502040204020203" pitchFamily="34" charset="0"/>
                <a:ea typeface="+mj-ea"/>
                <a:cs typeface="Guttman-Aram" panose="02010401010101010101" pitchFamily="2" charset="-79"/>
              </a:rPr>
              <a:t>Water Sources</a:t>
            </a:r>
            <a:endParaRPr lang="he-IL" sz="4000" dirty="0">
              <a:solidFill>
                <a:srgbClr val="002060"/>
              </a:solidFill>
              <a:latin typeface="Bahnschrift SemiBold" panose="020B0502040204020203" pitchFamily="34" charset="0"/>
              <a:ea typeface="+mj-ea"/>
              <a:cs typeface="Guttman-Aram" panose="02010401010101010101" pitchFamily="2" charset="-79"/>
            </a:endParaRPr>
          </a:p>
        </p:txBody>
      </p:sp>
      <p:sp>
        <p:nvSpPr>
          <p:cNvPr id="11" name="TextBox 11"/>
          <p:cNvSpPr txBox="1">
            <a:spLocks noChangeArrowheads="1"/>
          </p:cNvSpPr>
          <p:nvPr/>
        </p:nvSpPr>
        <p:spPr bwMode="auto">
          <a:xfrm>
            <a:off x="11088555" y="0"/>
            <a:ext cx="1103445" cy="369332"/>
          </a:xfrm>
          <a:prstGeom prst="rect">
            <a:avLst/>
          </a:prstGeom>
          <a:noFill/>
          <a:ln w="9525">
            <a:noFill/>
            <a:miter lim="800000"/>
            <a:headEnd/>
            <a:tailEnd/>
          </a:ln>
        </p:spPr>
        <p:txBody>
          <a:bodyPr wrap="square">
            <a:spAutoFit/>
          </a:bodyPr>
          <a:lstStyle/>
          <a:p>
            <a:pPr algn="l" rtl="0" fontAlgn="auto">
              <a:lnSpc>
                <a:spcPct val="100000"/>
              </a:lnSpc>
              <a:spcBef>
                <a:spcPts val="0"/>
              </a:spcBef>
              <a:spcAft>
                <a:spcPts val="0"/>
              </a:spcAft>
              <a:buClrTx/>
              <a:buFontTx/>
              <a:buNone/>
            </a:pPr>
            <a:r>
              <a:rPr lang="en-US" dirty="0">
                <a:latin typeface="Calibri"/>
              </a:rPr>
              <a:t>2050</a:t>
            </a:r>
          </a:p>
        </p:txBody>
      </p:sp>
      <p:sp>
        <p:nvSpPr>
          <p:cNvPr id="29" name="TextBox 28"/>
          <p:cNvSpPr txBox="1"/>
          <p:nvPr/>
        </p:nvSpPr>
        <p:spPr>
          <a:xfrm>
            <a:off x="10800523" y="476673"/>
            <a:ext cx="672075" cy="307777"/>
          </a:xfrm>
          <a:prstGeom prst="rect">
            <a:avLst/>
          </a:prstGeom>
          <a:noFill/>
        </p:spPr>
        <p:txBody>
          <a:bodyPr wrap="square" rtlCol="0">
            <a:spAutoFit/>
          </a:bodyPr>
          <a:lstStyle/>
          <a:p>
            <a:pPr algn="l" rtl="0" fontAlgn="auto">
              <a:lnSpc>
                <a:spcPct val="100000"/>
              </a:lnSpc>
              <a:spcBef>
                <a:spcPts val="0"/>
              </a:spcBef>
              <a:spcAft>
                <a:spcPts val="0"/>
              </a:spcAft>
              <a:buClrTx/>
              <a:buFontTx/>
              <a:buNone/>
            </a:pPr>
            <a:r>
              <a:rPr lang="en-US" sz="1400" dirty="0">
                <a:solidFill>
                  <a:prstClr val="black"/>
                </a:solidFill>
                <a:latin typeface="Calibri"/>
              </a:rPr>
              <a:t>930</a:t>
            </a:r>
          </a:p>
        </p:txBody>
      </p:sp>
      <p:sp>
        <p:nvSpPr>
          <p:cNvPr id="28" name="TextBox 27"/>
          <p:cNvSpPr txBox="1"/>
          <p:nvPr/>
        </p:nvSpPr>
        <p:spPr>
          <a:xfrm>
            <a:off x="11472597" y="764705"/>
            <a:ext cx="719403" cy="307777"/>
          </a:xfrm>
          <a:prstGeom prst="rect">
            <a:avLst/>
          </a:prstGeom>
          <a:noFill/>
        </p:spPr>
        <p:txBody>
          <a:bodyPr wrap="square" rtlCol="0">
            <a:spAutoFit/>
          </a:bodyPr>
          <a:lstStyle/>
          <a:p>
            <a:pPr rtl="0" fontAlgn="auto">
              <a:lnSpc>
                <a:spcPct val="100000"/>
              </a:lnSpc>
              <a:spcBef>
                <a:spcPts val="0"/>
              </a:spcBef>
              <a:spcAft>
                <a:spcPts val="0"/>
              </a:spcAft>
              <a:buClrTx/>
              <a:buFontTx/>
              <a:buNone/>
            </a:pPr>
            <a:r>
              <a:rPr lang="en-US" sz="1400" dirty="0">
                <a:latin typeface="Calibri"/>
              </a:rPr>
              <a:t>130</a:t>
            </a:r>
          </a:p>
        </p:txBody>
      </p:sp>
      <p:sp>
        <p:nvSpPr>
          <p:cNvPr id="27" name="TextBox 26"/>
          <p:cNvSpPr txBox="1"/>
          <p:nvPr/>
        </p:nvSpPr>
        <p:spPr>
          <a:xfrm>
            <a:off x="10224459" y="1124745"/>
            <a:ext cx="948928" cy="307777"/>
          </a:xfrm>
          <a:prstGeom prst="rect">
            <a:avLst/>
          </a:prstGeom>
          <a:noFill/>
        </p:spPr>
        <p:txBody>
          <a:bodyPr wrap="square" rtlCol="0">
            <a:spAutoFit/>
          </a:bodyPr>
          <a:lstStyle/>
          <a:p>
            <a:pPr algn="l" rtl="0" fontAlgn="auto">
              <a:lnSpc>
                <a:spcPct val="100000"/>
              </a:lnSpc>
              <a:spcBef>
                <a:spcPts val="0"/>
              </a:spcBef>
              <a:spcAft>
                <a:spcPts val="0"/>
              </a:spcAft>
              <a:buClrTx/>
              <a:buFontTx/>
              <a:buNone/>
            </a:pPr>
            <a:r>
              <a:rPr lang="en-US" sz="1400" dirty="0">
                <a:solidFill>
                  <a:prstClr val="black"/>
                </a:solidFill>
                <a:latin typeface="Calibri"/>
              </a:rPr>
              <a:t>1,421</a:t>
            </a:r>
          </a:p>
        </p:txBody>
      </p:sp>
      <p:sp>
        <p:nvSpPr>
          <p:cNvPr id="26" name="TextBox 25"/>
          <p:cNvSpPr txBox="1"/>
          <p:nvPr/>
        </p:nvSpPr>
        <p:spPr>
          <a:xfrm>
            <a:off x="9648395" y="476673"/>
            <a:ext cx="960107" cy="307777"/>
          </a:xfrm>
          <a:prstGeom prst="rect">
            <a:avLst/>
          </a:prstGeom>
          <a:noFill/>
        </p:spPr>
        <p:txBody>
          <a:bodyPr wrap="square" rtlCol="0">
            <a:spAutoFit/>
          </a:bodyPr>
          <a:lstStyle/>
          <a:p>
            <a:pPr algn="l" rtl="0" fontAlgn="auto">
              <a:lnSpc>
                <a:spcPct val="100000"/>
              </a:lnSpc>
              <a:spcBef>
                <a:spcPts val="0"/>
              </a:spcBef>
              <a:spcAft>
                <a:spcPts val="0"/>
              </a:spcAft>
              <a:buClrTx/>
              <a:buFontTx/>
              <a:buNone/>
            </a:pPr>
            <a:r>
              <a:rPr lang="en-US" sz="1400" dirty="0">
                <a:solidFill>
                  <a:prstClr val="black"/>
                </a:solidFill>
                <a:latin typeface="Calibri"/>
              </a:rPr>
              <a:t>1,020</a:t>
            </a:r>
          </a:p>
        </p:txBody>
      </p:sp>
      <p:sp>
        <p:nvSpPr>
          <p:cNvPr id="41" name="TextBox 40"/>
          <p:cNvSpPr txBox="1"/>
          <p:nvPr/>
        </p:nvSpPr>
        <p:spPr>
          <a:xfrm>
            <a:off x="8880309" y="980728"/>
            <a:ext cx="719403" cy="307777"/>
          </a:xfrm>
          <a:prstGeom prst="rect">
            <a:avLst/>
          </a:prstGeom>
          <a:noFill/>
        </p:spPr>
        <p:txBody>
          <a:bodyPr wrap="square" rtlCol="0">
            <a:spAutoFit/>
          </a:bodyPr>
          <a:lstStyle/>
          <a:p>
            <a:pPr rtl="0" fontAlgn="auto">
              <a:lnSpc>
                <a:spcPct val="100000"/>
              </a:lnSpc>
              <a:spcBef>
                <a:spcPts val="0"/>
              </a:spcBef>
              <a:spcAft>
                <a:spcPts val="0"/>
              </a:spcAft>
              <a:buClrTx/>
              <a:buFontTx/>
              <a:buNone/>
            </a:pPr>
            <a:r>
              <a:rPr lang="en-US" sz="1400" dirty="0">
                <a:solidFill>
                  <a:schemeClr val="tx1"/>
                </a:solidFill>
                <a:latin typeface="Calibri"/>
              </a:rPr>
              <a:t>70</a:t>
            </a:r>
          </a:p>
        </p:txBody>
      </p:sp>
      <p:sp>
        <p:nvSpPr>
          <p:cNvPr id="44" name="TextBox 1"/>
          <p:cNvSpPr txBox="1">
            <a:spLocks noChangeArrowheads="1"/>
          </p:cNvSpPr>
          <p:nvPr/>
        </p:nvSpPr>
        <p:spPr bwMode="auto">
          <a:xfrm>
            <a:off x="7440149" y="4509120"/>
            <a:ext cx="3744416" cy="720080"/>
          </a:xfrm>
          <a:prstGeom prst="rect">
            <a:avLst/>
          </a:prstGeom>
          <a:noFill/>
          <a:ln w="9525">
            <a:noFill/>
            <a:miter lim="800000"/>
            <a:headEnd/>
            <a:tailEnd/>
          </a:ln>
        </p:spPr>
        <p:txBody>
          <a:bodyPr/>
          <a:lstStyle/>
          <a:p>
            <a:pPr algn="l" rtl="0" fontAlgn="auto">
              <a:lnSpc>
                <a:spcPct val="100000"/>
              </a:lnSpc>
              <a:spcBef>
                <a:spcPts val="0"/>
              </a:spcBef>
              <a:spcAft>
                <a:spcPts val="0"/>
              </a:spcAft>
              <a:buClrTx/>
              <a:buFontTx/>
              <a:buNone/>
            </a:pPr>
            <a:r>
              <a:rPr lang="es-AR" sz="2000" dirty="0">
                <a:solidFill>
                  <a:prstClr val="black"/>
                </a:solidFill>
                <a:latin typeface="Comic Sans MS" pitchFamily="66" charset="0"/>
              </a:rPr>
              <a:t>Brakish water desalination</a:t>
            </a:r>
            <a:endParaRPr lang="en-US" sz="2000" dirty="0">
              <a:solidFill>
                <a:prstClr val="black"/>
              </a:solidFill>
              <a:latin typeface="Comic Sans MS" pitchFamily="66" charset="0"/>
            </a:endParaRPr>
          </a:p>
        </p:txBody>
      </p:sp>
      <p:sp>
        <p:nvSpPr>
          <p:cNvPr id="11306" name="TextBox 1"/>
          <p:cNvSpPr txBox="1">
            <a:spLocks noChangeArrowheads="1"/>
          </p:cNvSpPr>
          <p:nvPr/>
        </p:nvSpPr>
        <p:spPr bwMode="auto">
          <a:xfrm>
            <a:off x="9072331" y="3861048"/>
            <a:ext cx="3264363" cy="432048"/>
          </a:xfrm>
          <a:prstGeom prst="rect">
            <a:avLst/>
          </a:prstGeom>
          <a:noFill/>
          <a:ln w="9525">
            <a:noFill/>
            <a:miter lim="800000"/>
            <a:headEnd/>
            <a:tailEnd/>
          </a:ln>
        </p:spPr>
        <p:txBody>
          <a:bodyPr/>
          <a:lstStyle/>
          <a:p>
            <a:pPr algn="l" rtl="0" fontAlgn="auto">
              <a:lnSpc>
                <a:spcPct val="100000"/>
              </a:lnSpc>
              <a:spcBef>
                <a:spcPts val="0"/>
              </a:spcBef>
              <a:spcAft>
                <a:spcPts val="0"/>
              </a:spcAft>
              <a:buClrTx/>
              <a:buFontTx/>
              <a:buNone/>
            </a:pPr>
            <a:r>
              <a:rPr lang="es-AR" sz="2000" dirty="0">
                <a:solidFill>
                  <a:prstClr val="black"/>
                </a:solidFill>
                <a:latin typeface="Comic Sans MS" pitchFamily="66" charset="0"/>
              </a:rPr>
              <a:t>Sea water desalination</a:t>
            </a:r>
            <a:endParaRPr lang="en-US" sz="2000" dirty="0">
              <a:solidFill>
                <a:prstClr val="black"/>
              </a:solidFill>
              <a:latin typeface="Comic Sans MS" pitchFamily="66" charset="0"/>
            </a:endParaRPr>
          </a:p>
        </p:txBody>
      </p:sp>
      <p:sp>
        <p:nvSpPr>
          <p:cNvPr id="11307" name="TextBox 1"/>
          <p:cNvSpPr txBox="1">
            <a:spLocks noChangeArrowheads="1"/>
          </p:cNvSpPr>
          <p:nvPr/>
        </p:nvSpPr>
        <p:spPr bwMode="auto">
          <a:xfrm>
            <a:off x="8976320" y="2996952"/>
            <a:ext cx="2193461" cy="406152"/>
          </a:xfrm>
          <a:prstGeom prst="rect">
            <a:avLst/>
          </a:prstGeom>
          <a:noFill/>
          <a:ln w="9525">
            <a:noFill/>
            <a:miter lim="800000"/>
            <a:headEnd/>
            <a:tailEnd/>
          </a:ln>
        </p:spPr>
        <p:txBody>
          <a:bodyPr/>
          <a:lstStyle/>
          <a:p>
            <a:pPr algn="l" rtl="0" fontAlgn="auto">
              <a:lnSpc>
                <a:spcPct val="100000"/>
              </a:lnSpc>
              <a:spcBef>
                <a:spcPts val="0"/>
              </a:spcBef>
              <a:spcAft>
                <a:spcPts val="0"/>
              </a:spcAft>
              <a:buClrTx/>
              <a:buFontTx/>
              <a:buNone/>
            </a:pPr>
            <a:r>
              <a:rPr lang="en-US" sz="2000" dirty="0" err="1">
                <a:solidFill>
                  <a:prstClr val="black"/>
                </a:solidFill>
                <a:latin typeface="Comic Sans MS" pitchFamily="66" charset="0"/>
              </a:rPr>
              <a:t>Efluents</a:t>
            </a:r>
            <a:endParaRPr lang="en-US" sz="2000" dirty="0">
              <a:solidFill>
                <a:prstClr val="black"/>
              </a:solidFill>
              <a:latin typeface="Comic Sans MS" pitchFamily="66" charset="0"/>
            </a:endParaRPr>
          </a:p>
        </p:txBody>
      </p:sp>
      <p:sp>
        <p:nvSpPr>
          <p:cNvPr id="11308" name="TextBox 1"/>
          <p:cNvSpPr txBox="1">
            <a:spLocks noChangeArrowheads="1"/>
          </p:cNvSpPr>
          <p:nvPr/>
        </p:nvSpPr>
        <p:spPr bwMode="auto">
          <a:xfrm rot="20586432">
            <a:off x="6197949" y="4024746"/>
            <a:ext cx="3110529" cy="381000"/>
          </a:xfrm>
          <a:prstGeom prst="rect">
            <a:avLst/>
          </a:prstGeom>
          <a:noFill/>
          <a:ln w="9525">
            <a:noFill/>
            <a:miter lim="800000"/>
            <a:headEnd/>
            <a:tailEnd/>
          </a:ln>
        </p:spPr>
        <p:txBody>
          <a:bodyPr/>
          <a:lstStyle/>
          <a:p>
            <a:pPr algn="l" rtl="0" fontAlgn="auto">
              <a:lnSpc>
                <a:spcPct val="100000"/>
              </a:lnSpc>
              <a:spcBef>
                <a:spcPts val="0"/>
              </a:spcBef>
              <a:spcAft>
                <a:spcPts val="0"/>
              </a:spcAft>
              <a:buClrTx/>
              <a:buFontTx/>
              <a:buNone/>
            </a:pPr>
            <a:r>
              <a:rPr lang="es-AR" sz="2000" dirty="0">
                <a:solidFill>
                  <a:prstClr val="black"/>
                </a:solidFill>
                <a:latin typeface="Comic Sans MS" pitchFamily="66" charset="0"/>
              </a:rPr>
              <a:t>Brakish</a:t>
            </a:r>
            <a:endParaRPr lang="en-US" sz="2000" dirty="0">
              <a:solidFill>
                <a:prstClr val="black"/>
              </a:solidFill>
              <a:latin typeface="Comic Sans MS" pitchFamily="66" charset="0"/>
            </a:endParaRPr>
          </a:p>
        </p:txBody>
      </p:sp>
      <p:sp>
        <p:nvSpPr>
          <p:cNvPr id="18" name="Up Arrow 17"/>
          <p:cNvSpPr/>
          <p:nvPr/>
        </p:nvSpPr>
        <p:spPr>
          <a:xfrm>
            <a:off x="7152117" y="3212976"/>
            <a:ext cx="384043" cy="432048"/>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lnSpc>
                <a:spcPct val="100000"/>
              </a:lnSpc>
              <a:spcBef>
                <a:spcPts val="0"/>
              </a:spcBef>
              <a:spcAft>
                <a:spcPts val="0"/>
              </a:spcAft>
              <a:buClrTx/>
              <a:buFontTx/>
              <a:buNone/>
            </a:pPr>
            <a:endParaRPr lang="en-US" sz="1800" b="0" dirty="0">
              <a:solidFill>
                <a:prstClr val="white"/>
              </a:solidFill>
            </a:endParaRPr>
          </a:p>
        </p:txBody>
      </p:sp>
      <p:sp>
        <p:nvSpPr>
          <p:cNvPr id="14" name="TextBox 11"/>
          <p:cNvSpPr txBox="1">
            <a:spLocks noChangeArrowheads="1"/>
          </p:cNvSpPr>
          <p:nvPr/>
        </p:nvSpPr>
        <p:spPr bwMode="auto">
          <a:xfrm>
            <a:off x="6576053" y="1340768"/>
            <a:ext cx="1422400" cy="369332"/>
          </a:xfrm>
          <a:prstGeom prst="rect">
            <a:avLst/>
          </a:prstGeom>
          <a:noFill/>
          <a:ln w="9525">
            <a:noFill/>
            <a:miter lim="800000"/>
            <a:headEnd/>
            <a:tailEnd/>
          </a:ln>
        </p:spPr>
        <p:txBody>
          <a:bodyPr>
            <a:spAutoFit/>
          </a:bodyPr>
          <a:lstStyle/>
          <a:p>
            <a:pPr algn="ctr" rtl="0" fontAlgn="auto">
              <a:lnSpc>
                <a:spcPct val="100000"/>
              </a:lnSpc>
              <a:spcBef>
                <a:spcPts val="0"/>
              </a:spcBef>
              <a:spcAft>
                <a:spcPts val="0"/>
              </a:spcAft>
              <a:buClrTx/>
              <a:buFontTx/>
              <a:buNone/>
            </a:pPr>
            <a:r>
              <a:rPr lang="en-US" dirty="0">
                <a:solidFill>
                  <a:schemeClr val="tx1"/>
                </a:solidFill>
                <a:latin typeface="Calibri"/>
              </a:rPr>
              <a:t>2010</a:t>
            </a:r>
          </a:p>
        </p:txBody>
      </p:sp>
      <p:sp>
        <p:nvSpPr>
          <p:cNvPr id="19" name="Up Arrow 18"/>
          <p:cNvSpPr/>
          <p:nvPr/>
        </p:nvSpPr>
        <p:spPr>
          <a:xfrm rot="18600000">
            <a:off x="11688362" y="1339902"/>
            <a:ext cx="281490" cy="632516"/>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lnSpc>
                <a:spcPct val="100000"/>
              </a:lnSpc>
              <a:spcBef>
                <a:spcPts val="0"/>
              </a:spcBef>
              <a:spcAft>
                <a:spcPts val="0"/>
              </a:spcAft>
              <a:buClrTx/>
              <a:buFontTx/>
              <a:buNone/>
            </a:pPr>
            <a:endParaRPr lang="en-US" sz="1800" b="0" dirty="0">
              <a:solidFill>
                <a:prstClr val="white"/>
              </a:solidFill>
            </a:endParaRPr>
          </a:p>
        </p:txBody>
      </p:sp>
      <p:sp>
        <p:nvSpPr>
          <p:cNvPr id="40" name="TextBox 39"/>
          <p:cNvSpPr txBox="1"/>
          <p:nvPr/>
        </p:nvSpPr>
        <p:spPr>
          <a:xfrm>
            <a:off x="8880309" y="1196753"/>
            <a:ext cx="756907" cy="307777"/>
          </a:xfrm>
          <a:prstGeom prst="rect">
            <a:avLst/>
          </a:prstGeom>
          <a:noFill/>
        </p:spPr>
        <p:txBody>
          <a:bodyPr wrap="square" rtlCol="0">
            <a:spAutoFit/>
          </a:bodyPr>
          <a:lstStyle/>
          <a:p>
            <a:pPr algn="l" rtl="0" fontAlgn="auto">
              <a:lnSpc>
                <a:spcPct val="100000"/>
              </a:lnSpc>
              <a:spcBef>
                <a:spcPts val="0"/>
              </a:spcBef>
              <a:spcAft>
                <a:spcPts val="0"/>
              </a:spcAft>
              <a:buClrTx/>
              <a:buFontTx/>
              <a:buNone/>
            </a:pPr>
            <a:r>
              <a:rPr lang="en-US" sz="1400" dirty="0">
                <a:solidFill>
                  <a:schemeClr val="tx1"/>
                </a:solidFill>
                <a:latin typeface="Calibri"/>
              </a:rPr>
              <a:t>2.0%</a:t>
            </a:r>
          </a:p>
        </p:txBody>
      </p:sp>
      <p:graphicFrame>
        <p:nvGraphicFramePr>
          <p:cNvPr id="42" name="Chart 41"/>
          <p:cNvGraphicFramePr/>
          <p:nvPr/>
        </p:nvGraphicFramePr>
        <p:xfrm>
          <a:off x="6288021" y="1556793"/>
          <a:ext cx="3456384" cy="1743075"/>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p:cNvSpPr txBox="1"/>
          <p:nvPr/>
        </p:nvSpPr>
        <p:spPr>
          <a:xfrm>
            <a:off x="8304245" y="2132857"/>
            <a:ext cx="672075" cy="307777"/>
          </a:xfrm>
          <a:prstGeom prst="rect">
            <a:avLst/>
          </a:prstGeom>
          <a:noFill/>
        </p:spPr>
        <p:txBody>
          <a:bodyPr wrap="square" rtlCol="0">
            <a:spAutoFit/>
          </a:bodyPr>
          <a:lstStyle/>
          <a:p>
            <a:pPr algn="l" rtl="0" fontAlgn="auto">
              <a:lnSpc>
                <a:spcPct val="100000"/>
              </a:lnSpc>
              <a:spcBef>
                <a:spcPts val="0"/>
              </a:spcBef>
              <a:spcAft>
                <a:spcPts val="0"/>
              </a:spcAft>
              <a:buClrTx/>
              <a:buFontTx/>
              <a:buNone/>
            </a:pPr>
            <a:r>
              <a:rPr lang="en-US" sz="1400" dirty="0">
                <a:solidFill>
                  <a:schemeClr val="tx1"/>
                </a:solidFill>
                <a:latin typeface="Calibri"/>
              </a:rPr>
              <a:t>174</a:t>
            </a:r>
          </a:p>
        </p:txBody>
      </p:sp>
      <p:sp>
        <p:nvSpPr>
          <p:cNvPr id="23" name="TextBox 22"/>
          <p:cNvSpPr txBox="1"/>
          <p:nvPr/>
        </p:nvSpPr>
        <p:spPr>
          <a:xfrm>
            <a:off x="7344139" y="1844825"/>
            <a:ext cx="672075" cy="307777"/>
          </a:xfrm>
          <a:prstGeom prst="rect">
            <a:avLst/>
          </a:prstGeom>
          <a:noFill/>
        </p:spPr>
        <p:txBody>
          <a:bodyPr wrap="square" rtlCol="0">
            <a:spAutoFit/>
          </a:bodyPr>
          <a:lstStyle/>
          <a:p>
            <a:pPr algn="l" rtl="0" fontAlgn="auto">
              <a:lnSpc>
                <a:spcPct val="100000"/>
              </a:lnSpc>
              <a:spcBef>
                <a:spcPts val="0"/>
              </a:spcBef>
              <a:spcAft>
                <a:spcPts val="0"/>
              </a:spcAft>
              <a:buClrTx/>
              <a:buFontTx/>
              <a:buNone/>
            </a:pPr>
            <a:r>
              <a:rPr lang="en-US" sz="1400" dirty="0">
                <a:solidFill>
                  <a:prstClr val="black"/>
                </a:solidFill>
                <a:latin typeface="Calibri"/>
              </a:rPr>
              <a:t>425</a:t>
            </a:r>
          </a:p>
        </p:txBody>
      </p:sp>
      <p:sp>
        <p:nvSpPr>
          <p:cNvPr id="25" name="TextBox 24"/>
          <p:cNvSpPr txBox="1"/>
          <p:nvPr/>
        </p:nvSpPr>
        <p:spPr>
          <a:xfrm>
            <a:off x="6384032" y="2276873"/>
            <a:ext cx="864096" cy="307777"/>
          </a:xfrm>
          <a:prstGeom prst="rect">
            <a:avLst/>
          </a:prstGeom>
          <a:noFill/>
        </p:spPr>
        <p:txBody>
          <a:bodyPr wrap="square" rtlCol="0">
            <a:spAutoFit/>
          </a:bodyPr>
          <a:lstStyle/>
          <a:p>
            <a:pPr algn="l" rtl="0" fontAlgn="auto">
              <a:lnSpc>
                <a:spcPct val="100000"/>
              </a:lnSpc>
              <a:spcBef>
                <a:spcPts val="0"/>
              </a:spcBef>
              <a:spcAft>
                <a:spcPts val="0"/>
              </a:spcAft>
              <a:buClrTx/>
              <a:buFontTx/>
              <a:buNone/>
            </a:pPr>
            <a:r>
              <a:rPr lang="en-US" sz="1400" dirty="0">
                <a:solidFill>
                  <a:prstClr val="black"/>
                </a:solidFill>
                <a:latin typeface="Calibri"/>
              </a:rPr>
              <a:t>1,200</a:t>
            </a:r>
          </a:p>
        </p:txBody>
      </p:sp>
      <p:sp>
        <p:nvSpPr>
          <p:cNvPr id="43" name="TextBox 42"/>
          <p:cNvSpPr txBox="1"/>
          <p:nvPr/>
        </p:nvSpPr>
        <p:spPr>
          <a:xfrm>
            <a:off x="7632170" y="2492897"/>
            <a:ext cx="672075" cy="307777"/>
          </a:xfrm>
          <a:prstGeom prst="rect">
            <a:avLst/>
          </a:prstGeom>
          <a:noFill/>
        </p:spPr>
        <p:txBody>
          <a:bodyPr wrap="square" rtlCol="0">
            <a:spAutoFit/>
          </a:bodyPr>
          <a:lstStyle/>
          <a:p>
            <a:pPr algn="l" rtl="0" fontAlgn="auto">
              <a:lnSpc>
                <a:spcPct val="100000"/>
              </a:lnSpc>
              <a:spcBef>
                <a:spcPts val="0"/>
              </a:spcBef>
              <a:spcAft>
                <a:spcPts val="0"/>
              </a:spcAft>
              <a:buClrTx/>
              <a:buFontTx/>
              <a:buNone/>
            </a:pPr>
            <a:r>
              <a:rPr lang="en-US" sz="1400" dirty="0">
                <a:solidFill>
                  <a:prstClr val="black"/>
                </a:solidFill>
                <a:latin typeface="Calibri"/>
              </a:rPr>
              <a:t>284</a:t>
            </a:r>
          </a:p>
        </p:txBody>
      </p:sp>
      <p:sp>
        <p:nvSpPr>
          <p:cNvPr id="21" name="TextBox 20"/>
          <p:cNvSpPr txBox="1"/>
          <p:nvPr/>
        </p:nvSpPr>
        <p:spPr>
          <a:xfrm>
            <a:off x="7728181" y="3140969"/>
            <a:ext cx="672075" cy="307777"/>
          </a:xfrm>
          <a:prstGeom prst="rect">
            <a:avLst/>
          </a:prstGeom>
          <a:noFill/>
        </p:spPr>
        <p:txBody>
          <a:bodyPr wrap="square" rtlCol="0">
            <a:spAutoFit/>
          </a:bodyPr>
          <a:lstStyle/>
          <a:p>
            <a:pPr algn="l" rtl="0" fontAlgn="auto">
              <a:lnSpc>
                <a:spcPct val="100000"/>
              </a:lnSpc>
              <a:spcBef>
                <a:spcPts val="0"/>
              </a:spcBef>
              <a:spcAft>
                <a:spcPts val="0"/>
              </a:spcAft>
              <a:buClrTx/>
              <a:buFontTx/>
              <a:buNone/>
            </a:pPr>
            <a:r>
              <a:rPr lang="en-US" sz="1400" dirty="0">
                <a:solidFill>
                  <a:schemeClr val="tx1"/>
                </a:solidFill>
                <a:latin typeface="Calibri"/>
              </a:rPr>
              <a:t>23</a:t>
            </a:r>
          </a:p>
        </p:txBody>
      </p:sp>
      <p:cxnSp>
        <p:nvCxnSpPr>
          <p:cNvPr id="24" name="Straight Connector 23"/>
          <p:cNvCxnSpPr/>
          <p:nvPr/>
        </p:nvCxnSpPr>
        <p:spPr>
          <a:xfrm>
            <a:off x="7440149" y="4869160"/>
            <a:ext cx="4655840" cy="288032"/>
          </a:xfrm>
          <a:prstGeom prst="line">
            <a:avLst/>
          </a:prstGeom>
          <a:ln w="476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9648395" y="4869160"/>
            <a:ext cx="1403680" cy="2046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a:off x="1775520" y="4797152"/>
            <a:ext cx="5760640" cy="72008"/>
          </a:xfrm>
          <a:prstGeom prst="bentConnector3">
            <a:avLst>
              <a:gd name="adj1" fmla="val 66860"/>
            </a:avLst>
          </a:prstGeom>
          <a:ln w="476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43229" y="5000636"/>
            <a:ext cx="2304256" cy="400110"/>
          </a:xfrm>
          <a:prstGeom prst="rect">
            <a:avLst/>
          </a:prstGeom>
          <a:noFill/>
        </p:spPr>
        <p:txBody>
          <a:bodyPr wrap="square" rtlCol="0">
            <a:spAutoFit/>
          </a:bodyPr>
          <a:lstStyle/>
          <a:p>
            <a:pPr algn="ctr" rtl="0" fontAlgn="auto">
              <a:lnSpc>
                <a:spcPct val="100000"/>
              </a:lnSpc>
              <a:spcBef>
                <a:spcPts val="0"/>
              </a:spcBef>
              <a:spcAft>
                <a:spcPts val="0"/>
              </a:spcAft>
              <a:buClrTx/>
              <a:buFontTx/>
              <a:buNone/>
            </a:pPr>
            <a:r>
              <a:rPr lang="en-US" sz="2000" b="1" dirty="0">
                <a:solidFill>
                  <a:prstClr val="black"/>
                </a:solidFill>
                <a:latin typeface="Times New Roman" pitchFamily="18" charset="0"/>
                <a:cs typeface="Times New Roman" pitchFamily="18" charset="0"/>
              </a:rPr>
              <a:t>Natural Recharge</a:t>
            </a:r>
          </a:p>
        </p:txBody>
      </p:sp>
    </p:spTree>
    <p:extLst>
      <p:ext uri="{BB962C8B-B14F-4D97-AF65-F5344CB8AC3E}">
        <p14:creationId xmlns:p14="http://schemas.microsoft.com/office/powerpoint/2010/main" val="2842372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תוצאת תמונה עבור הון אנושי&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r"/>
            <a:r>
              <a:rPr lang="en-GB" sz="6600" b="1" spc="50" dirty="0">
                <a:ln w="9525" cmpd="sng">
                  <a:solidFill>
                    <a:schemeClr val="accent1"/>
                  </a:solidFill>
                  <a:prstDash val="solid"/>
                </a:ln>
                <a:solidFill>
                  <a:srgbClr val="70AD47">
                    <a:tint val="1000"/>
                  </a:srgbClr>
                </a:solidFill>
                <a:effectLst>
                  <a:glow rad="228600">
                    <a:schemeClr val="accent5">
                      <a:satMod val="175000"/>
                      <a:alpha val="40000"/>
                    </a:schemeClr>
                  </a:glow>
                </a:effectLst>
                <a:cs typeface="OronMF" panose="05000000000000000000" pitchFamily="2" charset="-79"/>
              </a:rPr>
              <a:t>Human Capital</a:t>
            </a:r>
            <a:endParaRPr lang="en-US" sz="6600" b="1" spc="50" dirty="0">
              <a:ln w="9525" cmpd="sng">
                <a:solidFill>
                  <a:schemeClr val="accent1"/>
                </a:solidFill>
                <a:prstDash val="solid"/>
              </a:ln>
              <a:solidFill>
                <a:srgbClr val="70AD47">
                  <a:tint val="1000"/>
                </a:srgbClr>
              </a:solidFill>
              <a:effectLst>
                <a:glow rad="228600">
                  <a:schemeClr val="accent5">
                    <a:satMod val="175000"/>
                    <a:alpha val="40000"/>
                  </a:schemeClr>
                </a:glow>
              </a:effectLst>
              <a:cs typeface="OronMF" panose="05000000000000000000" pitchFamily="2" charset="-79"/>
            </a:endParaRPr>
          </a:p>
        </p:txBody>
      </p:sp>
    </p:spTree>
    <p:extLst>
      <p:ext uri="{BB962C8B-B14F-4D97-AF65-F5344CB8AC3E}">
        <p14:creationId xmlns:p14="http://schemas.microsoft.com/office/powerpoint/2010/main" val="3409132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מציין מיקום תוכן 4"/>
          <p:cNvGraphicFramePr>
            <a:graphicFrameLocks noGrp="1"/>
          </p:cNvGraphicFramePr>
          <p:nvPr>
            <p:ph idx="4294967295"/>
            <p:extLst>
              <p:ext uri="{D42A27DB-BD31-4B8C-83A1-F6EECF244321}">
                <p14:modId xmlns:p14="http://schemas.microsoft.com/office/powerpoint/2010/main" val="125299932"/>
              </p:ext>
            </p:extLst>
          </p:nvPr>
        </p:nvGraphicFramePr>
        <p:xfrm>
          <a:off x="1524000" y="1352550"/>
          <a:ext cx="88773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8136" name="טקסט 11"/>
          <p:cNvSpPr txBox="1">
            <a:spLocks noChangeArrowheads="1"/>
          </p:cNvSpPr>
          <p:nvPr/>
        </p:nvSpPr>
        <p:spPr bwMode="auto">
          <a:xfrm>
            <a:off x="7134758" y="3093766"/>
            <a:ext cx="1512094" cy="415498"/>
          </a:xfrm>
          <a:prstGeom prst="rect">
            <a:avLst/>
          </a:prstGeom>
          <a:noFill/>
          <a:ln w="9525">
            <a:noFill/>
            <a:miter lim="800000"/>
            <a:headEnd/>
            <a:tailEnd/>
          </a:ln>
        </p:spPr>
        <p:txBody>
          <a:bodyPr>
            <a:spAutoFit/>
          </a:bodyPr>
          <a:lstStyle/>
          <a:p>
            <a:pPr algn="ctr">
              <a:defRPr/>
            </a:pPr>
            <a:r>
              <a:rPr lang="en-US" sz="1050" dirty="0">
                <a:solidFill>
                  <a:srgbClr val="C0504D"/>
                </a:solidFill>
                <a:latin typeface="Calibri" panose="020F0502020204030204" pitchFamily="34" charset="0"/>
                <a:cs typeface="Calibri" panose="020F0502020204030204" pitchFamily="34" charset="0"/>
              </a:rPr>
              <a:t>Participation Rate (right Axis)</a:t>
            </a:r>
          </a:p>
        </p:txBody>
      </p:sp>
      <p:sp>
        <p:nvSpPr>
          <p:cNvPr id="9" name="טקסט 11"/>
          <p:cNvSpPr txBox="1">
            <a:spLocks noChangeArrowheads="1"/>
          </p:cNvSpPr>
          <p:nvPr/>
        </p:nvSpPr>
        <p:spPr bwMode="auto">
          <a:xfrm>
            <a:off x="7122114" y="4096351"/>
            <a:ext cx="1620180" cy="415498"/>
          </a:xfrm>
          <a:prstGeom prst="rect">
            <a:avLst/>
          </a:prstGeom>
          <a:noFill/>
          <a:ln w="9525">
            <a:noFill/>
            <a:miter lim="800000"/>
            <a:headEnd/>
            <a:tailEnd/>
          </a:ln>
        </p:spPr>
        <p:txBody>
          <a:bodyPr wrap="square">
            <a:spAutoFit/>
          </a:bodyPr>
          <a:lstStyle/>
          <a:p>
            <a:pPr algn="ctr">
              <a:defRPr/>
            </a:pPr>
            <a:r>
              <a:rPr lang="en-US" sz="1050" dirty="0">
                <a:solidFill>
                  <a:srgbClr val="1F497D"/>
                </a:solidFill>
                <a:latin typeface="Calibri" panose="020F0502020204030204" pitchFamily="34" charset="0"/>
                <a:cs typeface="Calibri" panose="020F0502020204030204" pitchFamily="34" charset="0"/>
              </a:rPr>
              <a:t>Unemployment Rate</a:t>
            </a:r>
          </a:p>
          <a:p>
            <a:pPr algn="ctr">
              <a:defRPr/>
            </a:pPr>
            <a:r>
              <a:rPr lang="en-US" sz="1050" dirty="0">
                <a:solidFill>
                  <a:srgbClr val="1F497D"/>
                </a:solidFill>
                <a:latin typeface="Calibri" panose="020F0502020204030204" pitchFamily="34" charset="0"/>
                <a:cs typeface="Calibri" panose="020F0502020204030204" pitchFamily="34" charset="0"/>
              </a:rPr>
              <a:t>(Left Axis)</a:t>
            </a:r>
          </a:p>
        </p:txBody>
      </p:sp>
      <p:sp>
        <p:nvSpPr>
          <p:cNvPr id="10" name="TextBox 1"/>
          <p:cNvSpPr txBox="1"/>
          <p:nvPr/>
        </p:nvSpPr>
        <p:spPr>
          <a:xfrm rot="16200000">
            <a:off x="6213083" y="3491465"/>
            <a:ext cx="1079583" cy="522606"/>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a:pPr>
            <a:endParaRPr lang="he-IL" sz="1050" b="1" dirty="0">
              <a:solidFill>
                <a:prstClr val="black"/>
              </a:solidFill>
              <a:latin typeface="Calibri" panose="020F0502020204030204" pitchFamily="34" charset="0"/>
              <a:cs typeface="Calibri" panose="020F0502020204030204" pitchFamily="34" charset="0"/>
            </a:endParaRPr>
          </a:p>
        </p:txBody>
      </p:sp>
      <p:sp>
        <p:nvSpPr>
          <p:cNvPr id="2" name="TextBox 1"/>
          <p:cNvSpPr txBox="1"/>
          <p:nvPr/>
        </p:nvSpPr>
        <p:spPr>
          <a:xfrm>
            <a:off x="8115300" y="6534835"/>
            <a:ext cx="4305300" cy="646331"/>
          </a:xfrm>
          <a:prstGeom prst="rect">
            <a:avLst/>
          </a:prstGeom>
          <a:noFill/>
        </p:spPr>
        <p:txBody>
          <a:bodyPr wrap="square" rtlCol="0">
            <a:spAutoFit/>
          </a:bodyPr>
          <a:lstStyle/>
          <a:p>
            <a:r>
              <a:rPr lang="he-IL">
                <a:solidFill>
                  <a:schemeClr val="bg1"/>
                </a:solidFill>
                <a:latin typeface="Calibri" panose="020F0502020204030204" pitchFamily="34" charset="0"/>
                <a:cs typeface="Calibri" panose="020F0502020204030204" pitchFamily="34" charset="0"/>
              </a:rPr>
              <a:t>*  חודשים ינואר - נובמבר</a:t>
            </a:r>
          </a:p>
          <a:p>
            <a:endParaRPr lang="en-US"/>
          </a:p>
        </p:txBody>
      </p:sp>
      <p:sp>
        <p:nvSpPr>
          <p:cNvPr id="8" name="כותרת 2">
            <a:extLst>
              <a:ext uri="{FF2B5EF4-FFF2-40B4-BE49-F238E27FC236}">
                <a16:creationId xmlns:a16="http://schemas.microsoft.com/office/drawing/2014/main" id="{CD8E8D68-BC0B-4C73-A95D-E5CB672BB7DA}"/>
              </a:ext>
            </a:extLst>
          </p:cNvPr>
          <p:cNvSpPr txBox="1">
            <a:spLocks/>
          </p:cNvSpPr>
          <p:nvPr/>
        </p:nvSpPr>
        <p:spPr>
          <a:xfrm>
            <a:off x="1257300" y="475008"/>
            <a:ext cx="9144000" cy="529568"/>
          </a:xfrm>
          <a:prstGeom prst="rect">
            <a:avLst/>
          </a:prstGeom>
        </p:spPr>
        <p:txBody>
          <a:bodyPr vert="horz" wrap="square" lIns="91440" tIns="45720" rIns="91440" bIns="45720" rtlCol="0" anchor="ctr">
            <a:noAutofit/>
          </a:bodyPr>
          <a:lstStyle>
            <a:lvl1pPr algn="l" defTabSz="914400" rtl="0" eaLnBrk="1" latinLnBrk="0" hangingPunct="1">
              <a:lnSpc>
                <a:spcPct val="90000"/>
              </a:lnSpc>
              <a:spcBef>
                <a:spcPct val="0"/>
              </a:spcBef>
              <a:buNone/>
              <a:defRPr sz="2400" kern="1200">
                <a:solidFill>
                  <a:schemeClr val="tx1"/>
                </a:solidFill>
                <a:latin typeface=" david"/>
                <a:ea typeface="+mj-ea"/>
                <a:cs typeface="David" panose="020E0502060401010101" pitchFamily="34" charset="-79"/>
              </a:defRPr>
            </a:lvl1pPr>
          </a:lstStyle>
          <a:p>
            <a:r>
              <a:rPr lang="en-US" dirty="0">
                <a:solidFill>
                  <a:schemeClr val="tx2"/>
                </a:solidFill>
              </a:rPr>
              <a:t>Market data still indicates employment at almost full capacity </a:t>
            </a:r>
            <a:endParaRPr lang="he-IL" dirty="0">
              <a:solidFill>
                <a:schemeClr val="tx2"/>
              </a:solidFill>
            </a:endParaRPr>
          </a:p>
        </p:txBody>
      </p:sp>
    </p:spTree>
    <p:extLst>
      <p:ext uri="{BB962C8B-B14F-4D97-AF65-F5344CB8AC3E}">
        <p14:creationId xmlns:p14="http://schemas.microsoft.com/office/powerpoint/2010/main" val="3523038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תרשים 10"/>
          <p:cNvGraphicFramePr/>
          <p:nvPr/>
        </p:nvGraphicFramePr>
        <p:xfrm>
          <a:off x="1485900" y="2088682"/>
          <a:ext cx="10289787" cy="448537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0" y="6468681"/>
            <a:ext cx="12161157" cy="369332"/>
          </a:xfrm>
          <a:prstGeom prst="rect">
            <a:avLst/>
          </a:prstGeom>
        </p:spPr>
        <p:txBody>
          <a:bodyPr wrap="square">
            <a:spAutoFit/>
          </a:bodyPr>
          <a:lstStyle/>
          <a:p>
            <a:pPr lvl="0" rtl="1" eaLnBrk="0" fontAlgn="base" hangingPunct="0">
              <a:spcBef>
                <a:spcPct val="0"/>
              </a:spcBef>
              <a:spcAft>
                <a:spcPct val="0"/>
              </a:spcAft>
            </a:pPr>
            <a:r>
              <a:rPr lang="en-US" altLang="he-IL" dirty="0">
                <a:latin typeface="David" panose="020E0502060401010101" pitchFamily="34" charset="-79"/>
                <a:ea typeface="Calibri" panose="020F0502020204030204" pitchFamily="34" charset="0"/>
                <a:cs typeface="David" panose="020E0502060401010101" pitchFamily="34" charset="-79"/>
              </a:rPr>
              <a:t>Source: CBS</a:t>
            </a:r>
            <a:endParaRPr lang="en-US" altLang="he-IL" sz="3200" dirty="0">
              <a:latin typeface="David" panose="020E0502060401010101" pitchFamily="34" charset="-79"/>
              <a:cs typeface="David" panose="020E0502060401010101" pitchFamily="34" charset="-79"/>
            </a:endParaRPr>
          </a:p>
        </p:txBody>
      </p:sp>
      <p:cxnSp>
        <p:nvCxnSpPr>
          <p:cNvPr id="12" name="מחבר ישר 11"/>
          <p:cNvCxnSpPr/>
          <p:nvPr/>
        </p:nvCxnSpPr>
        <p:spPr>
          <a:xfrm>
            <a:off x="593889" y="1093509"/>
            <a:ext cx="11151909" cy="18855"/>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BE558F5-26EA-4A86-B337-BFDB328A6DB7}"/>
              </a:ext>
            </a:extLst>
          </p:cNvPr>
          <p:cNvSpPr/>
          <p:nvPr/>
        </p:nvSpPr>
        <p:spPr>
          <a:xfrm>
            <a:off x="1785579" y="6083834"/>
            <a:ext cx="1440222" cy="276999"/>
          </a:xfrm>
          <a:prstGeom prst="rect">
            <a:avLst/>
          </a:prstGeom>
          <a:solidFill>
            <a:schemeClr val="bg1"/>
          </a:solidFill>
        </p:spPr>
        <p:txBody>
          <a:bodyPr wrap="square">
            <a:spAutoFit/>
          </a:bodyPr>
          <a:lstStyle/>
          <a:p>
            <a:pPr algn="ctr"/>
            <a:r>
              <a:rPr lang="en-US" sz="1200" dirty="0">
                <a:latin typeface="David" panose="020E0502060401010101" pitchFamily="34" charset="-79"/>
                <a:cs typeface="David" panose="020E0502060401010101" pitchFamily="34" charset="-79"/>
              </a:rPr>
              <a:t>Orthodox Women</a:t>
            </a:r>
            <a:endParaRPr lang="he-IL" sz="1200" dirty="0">
              <a:latin typeface="David" panose="020E0502060401010101" pitchFamily="34" charset="-79"/>
              <a:cs typeface="David" panose="020E0502060401010101" pitchFamily="34" charset="-79"/>
            </a:endParaRPr>
          </a:p>
        </p:txBody>
      </p:sp>
      <p:sp>
        <p:nvSpPr>
          <p:cNvPr id="9" name="Rectangle 8">
            <a:extLst>
              <a:ext uri="{FF2B5EF4-FFF2-40B4-BE49-F238E27FC236}">
                <a16:creationId xmlns:a16="http://schemas.microsoft.com/office/drawing/2014/main" id="{36789E4E-E52B-4E04-BC04-C18C529B392A}"/>
              </a:ext>
            </a:extLst>
          </p:cNvPr>
          <p:cNvSpPr/>
          <p:nvPr/>
        </p:nvSpPr>
        <p:spPr>
          <a:xfrm>
            <a:off x="3525480" y="6062051"/>
            <a:ext cx="1440222" cy="276999"/>
          </a:xfrm>
          <a:prstGeom prst="rect">
            <a:avLst/>
          </a:prstGeom>
          <a:solidFill>
            <a:schemeClr val="bg1"/>
          </a:solidFill>
        </p:spPr>
        <p:txBody>
          <a:bodyPr wrap="square">
            <a:spAutoFit/>
          </a:bodyPr>
          <a:lstStyle/>
          <a:p>
            <a:pPr algn="ctr"/>
            <a:r>
              <a:rPr lang="en-US" sz="1200" dirty="0">
                <a:latin typeface="David" panose="020E0502060401010101" pitchFamily="34" charset="-79"/>
                <a:cs typeface="David" panose="020E0502060401010101" pitchFamily="34" charset="-79"/>
              </a:rPr>
              <a:t>Arab Women</a:t>
            </a:r>
            <a:endParaRPr lang="he-IL" sz="1200" dirty="0">
              <a:latin typeface="David" panose="020E0502060401010101" pitchFamily="34" charset="-79"/>
              <a:cs typeface="David" panose="020E0502060401010101" pitchFamily="34" charset="-79"/>
            </a:endParaRPr>
          </a:p>
        </p:txBody>
      </p:sp>
      <p:sp>
        <p:nvSpPr>
          <p:cNvPr id="10" name="Rectangle 9">
            <a:extLst>
              <a:ext uri="{FF2B5EF4-FFF2-40B4-BE49-F238E27FC236}">
                <a16:creationId xmlns:a16="http://schemas.microsoft.com/office/drawing/2014/main" id="{6DB0B951-EED7-4EDA-B3CF-DC9A8880C4C2}"/>
              </a:ext>
            </a:extLst>
          </p:cNvPr>
          <p:cNvSpPr/>
          <p:nvPr/>
        </p:nvSpPr>
        <p:spPr>
          <a:xfrm>
            <a:off x="5132419" y="6082519"/>
            <a:ext cx="1440222" cy="461665"/>
          </a:xfrm>
          <a:prstGeom prst="rect">
            <a:avLst/>
          </a:prstGeom>
          <a:solidFill>
            <a:schemeClr val="bg1"/>
          </a:solidFill>
        </p:spPr>
        <p:txBody>
          <a:bodyPr wrap="square">
            <a:spAutoFit/>
          </a:bodyPr>
          <a:lstStyle/>
          <a:p>
            <a:pPr algn="ctr"/>
            <a:r>
              <a:rPr lang="en-US" sz="1200" dirty="0">
                <a:latin typeface="David" panose="020E0502060401010101" pitchFamily="34" charset="-79"/>
                <a:cs typeface="David" panose="020E0502060401010101" pitchFamily="34" charset="-79"/>
              </a:rPr>
              <a:t>Non-Orthodox Women</a:t>
            </a:r>
            <a:endParaRPr lang="he-IL" sz="1200" dirty="0">
              <a:latin typeface="David" panose="020E0502060401010101" pitchFamily="34" charset="-79"/>
              <a:cs typeface="David" panose="020E0502060401010101" pitchFamily="34" charset="-79"/>
            </a:endParaRPr>
          </a:p>
        </p:txBody>
      </p:sp>
      <p:sp>
        <p:nvSpPr>
          <p:cNvPr id="11" name="Rectangle 10">
            <a:extLst>
              <a:ext uri="{FF2B5EF4-FFF2-40B4-BE49-F238E27FC236}">
                <a16:creationId xmlns:a16="http://schemas.microsoft.com/office/drawing/2014/main" id="{4F713AD6-ABDB-4FFD-965E-4B1B6A4BD5AA}"/>
              </a:ext>
            </a:extLst>
          </p:cNvPr>
          <p:cNvSpPr/>
          <p:nvPr/>
        </p:nvSpPr>
        <p:spPr>
          <a:xfrm>
            <a:off x="6744803" y="6120085"/>
            <a:ext cx="1440222" cy="276999"/>
          </a:xfrm>
          <a:prstGeom prst="rect">
            <a:avLst/>
          </a:prstGeom>
          <a:solidFill>
            <a:schemeClr val="bg1"/>
          </a:solidFill>
        </p:spPr>
        <p:txBody>
          <a:bodyPr wrap="square">
            <a:spAutoFit/>
          </a:bodyPr>
          <a:lstStyle/>
          <a:p>
            <a:pPr algn="ctr"/>
            <a:r>
              <a:rPr lang="en-US" sz="1200" dirty="0">
                <a:latin typeface="David" panose="020E0502060401010101" pitchFamily="34" charset="-79"/>
                <a:cs typeface="David" panose="020E0502060401010101" pitchFamily="34" charset="-79"/>
              </a:rPr>
              <a:t>Orthodox Men</a:t>
            </a:r>
            <a:endParaRPr lang="he-IL" sz="1200" dirty="0">
              <a:latin typeface="David" panose="020E0502060401010101" pitchFamily="34" charset="-79"/>
              <a:cs typeface="David" panose="020E0502060401010101" pitchFamily="34" charset="-79"/>
            </a:endParaRPr>
          </a:p>
        </p:txBody>
      </p:sp>
      <p:sp>
        <p:nvSpPr>
          <p:cNvPr id="14" name="Rectangle 13">
            <a:extLst>
              <a:ext uri="{FF2B5EF4-FFF2-40B4-BE49-F238E27FC236}">
                <a16:creationId xmlns:a16="http://schemas.microsoft.com/office/drawing/2014/main" id="{A19F7FF6-38A8-4767-B6FA-F8DCB44FAAAC}"/>
              </a:ext>
            </a:extLst>
          </p:cNvPr>
          <p:cNvSpPr/>
          <p:nvPr/>
        </p:nvSpPr>
        <p:spPr>
          <a:xfrm>
            <a:off x="8401438" y="6090846"/>
            <a:ext cx="1440222" cy="276999"/>
          </a:xfrm>
          <a:prstGeom prst="rect">
            <a:avLst/>
          </a:prstGeom>
          <a:solidFill>
            <a:schemeClr val="bg1"/>
          </a:solidFill>
        </p:spPr>
        <p:txBody>
          <a:bodyPr wrap="square">
            <a:spAutoFit/>
          </a:bodyPr>
          <a:lstStyle/>
          <a:p>
            <a:pPr algn="ctr"/>
            <a:r>
              <a:rPr lang="en-US" sz="1200" dirty="0">
                <a:latin typeface="David" panose="020E0502060401010101" pitchFamily="34" charset="-79"/>
                <a:cs typeface="David" panose="020E0502060401010101" pitchFamily="34" charset="-79"/>
              </a:rPr>
              <a:t>Arab Men</a:t>
            </a:r>
            <a:endParaRPr lang="he-IL" sz="1200" dirty="0">
              <a:latin typeface="David" panose="020E0502060401010101" pitchFamily="34" charset="-79"/>
              <a:cs typeface="David" panose="020E0502060401010101" pitchFamily="34" charset="-79"/>
            </a:endParaRPr>
          </a:p>
        </p:txBody>
      </p:sp>
      <p:sp>
        <p:nvSpPr>
          <p:cNvPr id="15" name="Rectangle 14">
            <a:extLst>
              <a:ext uri="{FF2B5EF4-FFF2-40B4-BE49-F238E27FC236}">
                <a16:creationId xmlns:a16="http://schemas.microsoft.com/office/drawing/2014/main" id="{76769005-0F5C-4E21-A674-76FA46F6A9A9}"/>
              </a:ext>
            </a:extLst>
          </p:cNvPr>
          <p:cNvSpPr/>
          <p:nvPr/>
        </p:nvSpPr>
        <p:spPr>
          <a:xfrm>
            <a:off x="10055874" y="6108217"/>
            <a:ext cx="1440222" cy="276999"/>
          </a:xfrm>
          <a:prstGeom prst="rect">
            <a:avLst/>
          </a:prstGeom>
          <a:solidFill>
            <a:schemeClr val="bg1"/>
          </a:solidFill>
        </p:spPr>
        <p:txBody>
          <a:bodyPr wrap="square">
            <a:spAutoFit/>
          </a:bodyPr>
          <a:lstStyle/>
          <a:p>
            <a:pPr algn="ctr"/>
            <a:r>
              <a:rPr lang="en-US" sz="1200" dirty="0">
                <a:latin typeface="David" panose="020E0502060401010101" pitchFamily="34" charset="-79"/>
                <a:cs typeface="David" panose="020E0502060401010101" pitchFamily="34" charset="-79"/>
              </a:rPr>
              <a:t>Non-Orthodox Jews</a:t>
            </a:r>
            <a:endParaRPr lang="he-IL" sz="1200" dirty="0">
              <a:latin typeface="David" panose="020E0502060401010101" pitchFamily="34" charset="-79"/>
              <a:cs typeface="David" panose="020E0502060401010101" pitchFamily="34" charset="-79"/>
            </a:endParaRPr>
          </a:p>
        </p:txBody>
      </p:sp>
      <p:sp>
        <p:nvSpPr>
          <p:cNvPr id="16" name="TextBox 15">
            <a:extLst>
              <a:ext uri="{FF2B5EF4-FFF2-40B4-BE49-F238E27FC236}">
                <a16:creationId xmlns:a16="http://schemas.microsoft.com/office/drawing/2014/main" id="{7E986836-509E-4485-8A4A-48EBB7368458}"/>
              </a:ext>
            </a:extLst>
          </p:cNvPr>
          <p:cNvSpPr txBox="1"/>
          <p:nvPr/>
        </p:nvSpPr>
        <p:spPr>
          <a:xfrm>
            <a:off x="344187" y="343740"/>
            <a:ext cx="11151909" cy="523220"/>
          </a:xfrm>
          <a:prstGeom prst="rect">
            <a:avLst/>
          </a:prstGeom>
          <a:noFill/>
        </p:spPr>
        <p:txBody>
          <a:bodyPr wrap="square" rtlCol="1">
            <a:spAutoFit/>
          </a:bodyPr>
          <a:lstStyle/>
          <a:p>
            <a:pPr algn="ctr"/>
            <a:r>
              <a:rPr lang="en-US" sz="2800" dirty="0">
                <a:solidFill>
                  <a:prstClr val="black"/>
                </a:solidFill>
                <a:latin typeface="David" panose="020E0502060401010101" pitchFamily="34" charset="-79"/>
                <a:cs typeface="David" panose="020E0502060401010101" pitchFamily="34" charset="-79"/>
              </a:rPr>
              <a:t>Positive trends in the past 15 years: Dramatic Workforce Improvement  </a:t>
            </a:r>
            <a:endParaRPr lang="he-IL" sz="2800" dirty="0">
              <a:solidFill>
                <a:prstClr val="black"/>
              </a:solidFill>
              <a:latin typeface="David" panose="020E0502060401010101" pitchFamily="34" charset="-79"/>
              <a:cs typeface="David" panose="020E0502060401010101" pitchFamily="34" charset="-79"/>
            </a:endParaRPr>
          </a:p>
        </p:txBody>
      </p:sp>
      <p:sp>
        <p:nvSpPr>
          <p:cNvPr id="17" name="Rectangle 16">
            <a:extLst>
              <a:ext uri="{FF2B5EF4-FFF2-40B4-BE49-F238E27FC236}">
                <a16:creationId xmlns:a16="http://schemas.microsoft.com/office/drawing/2014/main" id="{78473E85-6E2E-4E30-85DB-8E6B6435B922}"/>
              </a:ext>
            </a:extLst>
          </p:cNvPr>
          <p:cNvSpPr/>
          <p:nvPr/>
        </p:nvSpPr>
        <p:spPr>
          <a:xfrm>
            <a:off x="2230078" y="1554812"/>
            <a:ext cx="6515635" cy="384721"/>
          </a:xfrm>
          <a:prstGeom prst="rect">
            <a:avLst/>
          </a:prstGeom>
        </p:spPr>
        <p:txBody>
          <a:bodyPr wrap="square">
            <a:spAutoFit/>
          </a:bodyPr>
          <a:lstStyle/>
          <a:p>
            <a:pPr algn="r"/>
            <a:r>
              <a:rPr lang="en-US" sz="1900" dirty="0">
                <a:latin typeface="David" panose="020E0502060401010101" pitchFamily="34" charset="-79"/>
                <a:cs typeface="David" panose="020E0502060401010101" pitchFamily="34" charset="-79"/>
              </a:rPr>
              <a:t>Participation rate, main employment ages (25-64)</a:t>
            </a:r>
            <a:endParaRPr lang="he-IL" sz="19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3677605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תוצאת תמונה עבור balanc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9113" y="3276362"/>
            <a:ext cx="6781559" cy="35816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17006" y="222971"/>
            <a:ext cx="10515600" cy="1325563"/>
          </a:xfrm>
        </p:spPr>
        <p:txBody>
          <a:bodyPr vert="horz" lIns="91440" tIns="45720" rIns="91440" bIns="45720" rtlCol="0" anchor="ctr">
            <a:norm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 david"/>
                <a:cs typeface="OronMF" panose="05000000000000000000" pitchFamily="2" charset="-79"/>
              </a:rPr>
              <a:t>Power Balance</a:t>
            </a:r>
          </a:p>
        </p:txBody>
      </p:sp>
      <p:sp>
        <p:nvSpPr>
          <p:cNvPr id="5" name="Content Placeholder 2">
            <a:extLst>
              <a:ext uri="{FF2B5EF4-FFF2-40B4-BE49-F238E27FC236}">
                <a16:creationId xmlns:a16="http://schemas.microsoft.com/office/drawing/2014/main" id="{E31CF6C8-64F0-4FD4-84B2-D3F8425B0338}"/>
              </a:ext>
            </a:extLst>
          </p:cNvPr>
          <p:cNvSpPr txBox="1">
            <a:spLocks/>
          </p:cNvSpPr>
          <p:nvPr/>
        </p:nvSpPr>
        <p:spPr>
          <a:xfrm>
            <a:off x="244129" y="1155884"/>
            <a:ext cx="10979727" cy="29904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dirty="0">
                <a:latin typeface="Aharoni" panose="02010803020104030203" pitchFamily="2" charset="-79"/>
                <a:cs typeface="Aharoni" panose="02010803020104030203" pitchFamily="2" charset="-79"/>
              </a:rPr>
              <a:t>“Our security does not rely solely on the military. Non-military factors are as crucial as the military: the nation’s financial capability; the competence of the laborers; agricultural produce… stocks of food and raw materials… transportation routes…” </a:t>
            </a:r>
          </a:p>
          <a:p>
            <a:pPr marL="0" indent="0">
              <a:lnSpc>
                <a:spcPct val="150000"/>
              </a:lnSpc>
              <a:buNone/>
            </a:pPr>
            <a:r>
              <a:rPr lang="en-US" dirty="0">
                <a:latin typeface="Aharoni" panose="02010803020104030203" pitchFamily="2" charset="-79"/>
                <a:cs typeface="Aharoni" panose="02010803020104030203" pitchFamily="2" charset="-79"/>
              </a:rPr>
              <a:t>David Ben Gurion, 1953 </a:t>
            </a:r>
          </a:p>
        </p:txBody>
      </p:sp>
    </p:spTree>
    <p:extLst>
      <p:ext uri="{BB962C8B-B14F-4D97-AF65-F5344CB8AC3E}">
        <p14:creationId xmlns:p14="http://schemas.microsoft.com/office/powerpoint/2010/main" val="840728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40016" y="6505600"/>
            <a:ext cx="4320480" cy="307777"/>
          </a:xfrm>
          <a:prstGeom prst="rect">
            <a:avLst/>
          </a:prstGeom>
          <a:noFill/>
          <a:ln w="9525">
            <a:noFill/>
            <a:miter lim="800000"/>
            <a:headEnd/>
            <a:tailEnd/>
          </a:ln>
        </p:spPr>
        <p:txBody>
          <a:bodyPr>
            <a:spAutoFit/>
          </a:bodyPr>
          <a:lstStyle>
            <a:defPPr>
              <a:defRPr lang="he-IL"/>
            </a:defPPr>
            <a:lvl1pPr>
              <a:defRPr sz="1600">
                <a:latin typeface="David" pitchFamily="34" charset="-79"/>
                <a:cs typeface="David" pitchFamily="34" charset="-79"/>
              </a:defRPr>
            </a:lvl1pPr>
          </a:lstStyle>
          <a:p>
            <a:r>
              <a:rPr lang="en-US" sz="1400" dirty="0">
                <a:solidFill>
                  <a:prstClr val="black"/>
                </a:solidFill>
              </a:rPr>
              <a:t>Source: CBS &amp; Bank of Israel </a:t>
            </a:r>
            <a:endParaRPr lang="he-IL" sz="1400" dirty="0">
              <a:solidFill>
                <a:prstClr val="black"/>
              </a:solidFill>
            </a:endParaRPr>
          </a:p>
        </p:txBody>
      </p:sp>
      <p:graphicFrame>
        <p:nvGraphicFramePr>
          <p:cNvPr id="8" name="מציין מיקום תוכן 4"/>
          <p:cNvGraphicFramePr>
            <a:graphicFrameLocks/>
          </p:cNvGraphicFramePr>
          <p:nvPr>
            <p:extLst>
              <p:ext uri="{D42A27DB-BD31-4B8C-83A1-F6EECF244321}">
                <p14:modId xmlns:p14="http://schemas.microsoft.com/office/powerpoint/2010/main" val="851530891"/>
              </p:ext>
            </p:extLst>
          </p:nvPr>
        </p:nvGraphicFramePr>
        <p:xfrm>
          <a:off x="1703512" y="1767299"/>
          <a:ext cx="8928992"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6" name="כותרת 1">
            <a:extLst>
              <a:ext uri="{FF2B5EF4-FFF2-40B4-BE49-F238E27FC236}">
                <a16:creationId xmlns:a16="http://schemas.microsoft.com/office/drawing/2014/main" id="{83195042-D3EB-4D65-A566-36E604A21487}"/>
              </a:ext>
            </a:extLst>
          </p:cNvPr>
          <p:cNvSpPr txBox="1">
            <a:spLocks/>
          </p:cNvSpPr>
          <p:nvPr/>
        </p:nvSpPr>
        <p:spPr>
          <a:xfrm>
            <a:off x="1416496" y="402757"/>
            <a:ext cx="9144000" cy="949647"/>
          </a:xfrm>
          <a:prstGeom prst="rect">
            <a:avLst/>
          </a:prstGeom>
        </p:spPr>
        <p:txBody>
          <a:bodyPr vert="horz" lIns="91440" tIns="45720" rIns="91440" bIns="45720" rtlCol="1" anchor="ctr">
            <a:normAutofit/>
          </a:bodyPr>
          <a:lstStyle>
            <a:lvl1pPr>
              <a:spcBef>
                <a:spcPct val="0"/>
              </a:spcBef>
              <a:buNone/>
              <a:defRPr sz="3600" b="1">
                <a:solidFill>
                  <a:schemeClr val="tx1"/>
                </a:solidFill>
                <a:latin typeface="David" panose="020E0502060401010101" pitchFamily="34" charset="-79"/>
                <a:ea typeface="+mj-ea"/>
                <a:cs typeface="David" panose="020E0502060401010101" pitchFamily="34" charset="-79"/>
              </a:defRPr>
            </a:lvl1pPr>
          </a:lstStyle>
          <a:p>
            <a:pPr algn="ctr"/>
            <a:r>
              <a:rPr lang="en-US" sz="3200" b="0" dirty="0">
                <a:solidFill>
                  <a:prstClr val="black"/>
                </a:solidFill>
              </a:rPr>
              <a:t>Future Demographic Trends</a:t>
            </a:r>
          </a:p>
          <a:p>
            <a:pPr algn="ctr"/>
            <a:r>
              <a:rPr lang="en-US" sz="1800" b="0" dirty="0">
                <a:solidFill>
                  <a:prstClr val="black"/>
                </a:solidFill>
              </a:rPr>
              <a:t>Relative Portions of Population Groups</a:t>
            </a:r>
            <a:endParaRPr lang="he-IL" sz="1200" b="0" dirty="0">
              <a:solidFill>
                <a:prstClr val="black"/>
              </a:solidFill>
            </a:endParaRPr>
          </a:p>
        </p:txBody>
      </p:sp>
    </p:spTree>
    <p:extLst>
      <p:ext uri="{BB962C8B-B14F-4D97-AF65-F5344CB8AC3E}">
        <p14:creationId xmlns:p14="http://schemas.microsoft.com/office/powerpoint/2010/main" val="278729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מציין מיקום תוכן 3"/>
          <p:cNvGraphicFramePr>
            <a:graphicFrameLocks noGrp="1"/>
          </p:cNvGraphicFramePr>
          <p:nvPr>
            <p:ph idx="1"/>
            <p:extLst>
              <p:ext uri="{D42A27DB-BD31-4B8C-83A1-F6EECF244321}">
                <p14:modId xmlns:p14="http://schemas.microsoft.com/office/powerpoint/2010/main" val="3371024598"/>
              </p:ext>
            </p:extLst>
          </p:nvPr>
        </p:nvGraphicFramePr>
        <p:xfrm>
          <a:off x="1847528" y="1556793"/>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6"/>
          <p:cNvSpPr txBox="1">
            <a:spLocks noChangeArrowheads="1"/>
          </p:cNvSpPr>
          <p:nvPr/>
        </p:nvSpPr>
        <p:spPr bwMode="auto">
          <a:xfrm>
            <a:off x="5303912" y="6526722"/>
            <a:ext cx="5219700" cy="307777"/>
          </a:xfrm>
          <a:prstGeom prst="rect">
            <a:avLst/>
          </a:prstGeom>
          <a:noFill/>
          <a:ln w="9525">
            <a:noFill/>
            <a:miter lim="800000"/>
            <a:headEnd/>
            <a:tailEnd/>
          </a:ln>
        </p:spPr>
        <p:txBody>
          <a:bodyPr>
            <a:spAutoFit/>
          </a:bodyPr>
          <a:lstStyle/>
          <a:p>
            <a:r>
              <a:rPr lang="en-GB" sz="1400" dirty="0">
                <a:solidFill>
                  <a:prstClr val="black"/>
                </a:solidFill>
                <a:latin typeface="David" pitchFamily="34" charset="-79"/>
              </a:rPr>
              <a:t>Source: CBS</a:t>
            </a:r>
            <a:endParaRPr lang="he-IL" sz="1400" dirty="0">
              <a:solidFill>
                <a:prstClr val="black"/>
              </a:solidFill>
              <a:latin typeface="David" pitchFamily="34" charset="-79"/>
            </a:endParaRPr>
          </a:p>
        </p:txBody>
      </p:sp>
      <p:sp>
        <p:nvSpPr>
          <p:cNvPr id="5" name="כותרת 1">
            <a:extLst>
              <a:ext uri="{FF2B5EF4-FFF2-40B4-BE49-F238E27FC236}">
                <a16:creationId xmlns:a16="http://schemas.microsoft.com/office/drawing/2014/main" id="{DB4651FD-F9DD-4913-9AD8-68E740277A36}"/>
              </a:ext>
            </a:extLst>
          </p:cNvPr>
          <p:cNvSpPr txBox="1">
            <a:spLocks/>
          </p:cNvSpPr>
          <p:nvPr/>
        </p:nvSpPr>
        <p:spPr>
          <a:xfrm>
            <a:off x="1689253" y="203744"/>
            <a:ext cx="929456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Life Expectancy of Men and Women Aged 65</a:t>
            </a:r>
            <a:endParaRPr lang="he-IL" sz="2000" dirty="0"/>
          </a:p>
        </p:txBody>
      </p:sp>
    </p:spTree>
    <p:extLst>
      <p:ext uri="{BB962C8B-B14F-4D97-AF65-F5344CB8AC3E}">
        <p14:creationId xmlns:p14="http://schemas.microsoft.com/office/powerpoint/2010/main" val="1800966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מציין מיקום תוכן 3"/>
          <p:cNvGraphicFramePr>
            <a:graphicFrameLocks noGrp="1"/>
          </p:cNvGraphicFramePr>
          <p:nvPr>
            <p:ph idx="1"/>
          </p:nvPr>
        </p:nvGraphicFramePr>
        <p:xfrm>
          <a:off x="1631504" y="1412776"/>
          <a:ext cx="9865096"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6">
            <a:extLst>
              <a:ext uri="{FF2B5EF4-FFF2-40B4-BE49-F238E27FC236}">
                <a16:creationId xmlns:a16="http://schemas.microsoft.com/office/drawing/2014/main" id="{E3A65629-FFCA-4DF9-934F-AC4112364C4E}"/>
              </a:ext>
            </a:extLst>
          </p:cNvPr>
          <p:cNvSpPr txBox="1">
            <a:spLocks noChangeArrowheads="1"/>
          </p:cNvSpPr>
          <p:nvPr/>
        </p:nvSpPr>
        <p:spPr bwMode="auto">
          <a:xfrm>
            <a:off x="5303912" y="6526722"/>
            <a:ext cx="5219700" cy="307777"/>
          </a:xfrm>
          <a:prstGeom prst="rect">
            <a:avLst/>
          </a:prstGeom>
          <a:noFill/>
          <a:ln w="9525">
            <a:noFill/>
            <a:miter lim="800000"/>
            <a:headEnd/>
            <a:tailEnd/>
          </a:ln>
        </p:spPr>
        <p:txBody>
          <a:bodyPr>
            <a:spAutoFit/>
          </a:bodyPr>
          <a:lstStyle/>
          <a:p>
            <a:r>
              <a:rPr lang="en-GB" sz="1400" dirty="0">
                <a:solidFill>
                  <a:prstClr val="black"/>
                </a:solidFill>
                <a:latin typeface="David" pitchFamily="34" charset="-79"/>
              </a:rPr>
              <a:t>Source: CBS</a:t>
            </a:r>
            <a:endParaRPr lang="he-IL" sz="1400" dirty="0">
              <a:solidFill>
                <a:prstClr val="black"/>
              </a:solidFill>
              <a:latin typeface="David" pitchFamily="34" charset="-79"/>
            </a:endParaRPr>
          </a:p>
        </p:txBody>
      </p:sp>
      <p:sp>
        <p:nvSpPr>
          <p:cNvPr id="6" name="כותרת 1">
            <a:extLst>
              <a:ext uri="{FF2B5EF4-FFF2-40B4-BE49-F238E27FC236}">
                <a16:creationId xmlns:a16="http://schemas.microsoft.com/office/drawing/2014/main" id="{03842F87-59E0-47DD-9E1A-8D5DA51491A9}"/>
              </a:ext>
            </a:extLst>
          </p:cNvPr>
          <p:cNvSpPr txBox="1">
            <a:spLocks/>
          </p:cNvSpPr>
          <p:nvPr/>
        </p:nvSpPr>
        <p:spPr>
          <a:xfrm>
            <a:off x="1229049" y="269776"/>
            <a:ext cx="929456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Increased Dependency</a:t>
            </a:r>
          </a:p>
          <a:p>
            <a:r>
              <a:rPr lang="en-GB" sz="2000" dirty="0"/>
              <a:t>Ages 20-64 in relation to ages 65 and up </a:t>
            </a:r>
            <a:endParaRPr lang="he-IL" sz="1200" dirty="0"/>
          </a:p>
        </p:txBody>
      </p:sp>
    </p:spTree>
    <p:extLst>
      <p:ext uri="{BB962C8B-B14F-4D97-AF65-F5344CB8AC3E}">
        <p14:creationId xmlns:p14="http://schemas.microsoft.com/office/powerpoint/2010/main" val="490128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6"/>
          <p:cNvGraphicFramePr>
            <a:graphicFrameLocks/>
          </p:cNvGraphicFramePr>
          <p:nvPr/>
        </p:nvGraphicFramePr>
        <p:xfrm>
          <a:off x="874681" y="1436914"/>
          <a:ext cx="10417096" cy="5044930"/>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מחבר ישר 11"/>
          <p:cNvCxnSpPr/>
          <p:nvPr/>
        </p:nvCxnSpPr>
        <p:spPr>
          <a:xfrm>
            <a:off x="593889" y="1093509"/>
            <a:ext cx="11151909" cy="18855"/>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103FE82-EFC1-492D-82FA-56AA0E1FF2A1}"/>
              </a:ext>
            </a:extLst>
          </p:cNvPr>
          <p:cNvSpPr txBox="1">
            <a:spLocks noChangeArrowheads="1"/>
          </p:cNvSpPr>
          <p:nvPr/>
        </p:nvSpPr>
        <p:spPr bwMode="auto">
          <a:xfrm>
            <a:off x="122312" y="6438147"/>
            <a:ext cx="5219700" cy="307777"/>
          </a:xfrm>
          <a:prstGeom prst="rect">
            <a:avLst/>
          </a:prstGeom>
          <a:noFill/>
          <a:ln w="9525">
            <a:noFill/>
            <a:miter lim="800000"/>
            <a:headEnd/>
            <a:tailEnd/>
          </a:ln>
        </p:spPr>
        <p:txBody>
          <a:bodyPr>
            <a:spAutoFit/>
          </a:bodyPr>
          <a:lstStyle/>
          <a:p>
            <a:r>
              <a:rPr lang="en-GB" sz="1400" dirty="0">
                <a:solidFill>
                  <a:prstClr val="black"/>
                </a:solidFill>
                <a:latin typeface="David" pitchFamily="34" charset="-79"/>
              </a:rPr>
              <a:t>Source: </a:t>
            </a:r>
            <a:r>
              <a:rPr lang="en-GB" sz="1400" dirty="0" err="1">
                <a:solidFill>
                  <a:prstClr val="black"/>
                </a:solidFill>
                <a:latin typeface="David" pitchFamily="34" charset="-79"/>
              </a:rPr>
              <a:t>Aharon</a:t>
            </a:r>
            <a:r>
              <a:rPr lang="en-GB" sz="1400" dirty="0">
                <a:solidFill>
                  <a:prstClr val="black"/>
                </a:solidFill>
                <a:latin typeface="David" pitchFamily="34" charset="-79"/>
              </a:rPr>
              <a:t> Institute</a:t>
            </a:r>
            <a:endParaRPr lang="he-IL" sz="1400" dirty="0">
              <a:solidFill>
                <a:prstClr val="black"/>
              </a:solidFill>
              <a:latin typeface="David" pitchFamily="34" charset="-79"/>
            </a:endParaRPr>
          </a:p>
        </p:txBody>
      </p:sp>
      <p:sp>
        <p:nvSpPr>
          <p:cNvPr id="9" name="TextBox 8">
            <a:extLst>
              <a:ext uri="{FF2B5EF4-FFF2-40B4-BE49-F238E27FC236}">
                <a16:creationId xmlns:a16="http://schemas.microsoft.com/office/drawing/2014/main" id="{A3ACF45F-1081-41B8-AC52-4BEB21D55C03}"/>
              </a:ext>
            </a:extLst>
          </p:cNvPr>
          <p:cNvSpPr txBox="1"/>
          <p:nvPr/>
        </p:nvSpPr>
        <p:spPr>
          <a:xfrm>
            <a:off x="286757" y="376156"/>
            <a:ext cx="11689343" cy="523220"/>
          </a:xfrm>
          <a:prstGeom prst="rect">
            <a:avLst/>
          </a:prstGeom>
          <a:noFill/>
        </p:spPr>
        <p:txBody>
          <a:bodyPr wrap="square" rtlCol="1">
            <a:spAutoFit/>
          </a:bodyPr>
          <a:lstStyle/>
          <a:p>
            <a:pPr algn="ctr"/>
            <a:r>
              <a:rPr lang="en-US" sz="2800" dirty="0">
                <a:latin typeface="David" pitchFamily="34" charset="-79"/>
                <a:cs typeface="David" pitchFamily="34" charset="-79"/>
              </a:rPr>
              <a:t>Ratio between capital and work hours in Israel is the lowest in the Western World</a:t>
            </a:r>
            <a:endParaRPr lang="he-IL" sz="2800" dirty="0">
              <a:solidFill>
                <a:prstClr val="black"/>
              </a:solidFill>
              <a:latin typeface="David" panose="020E0502060401010101" pitchFamily="34" charset="-79"/>
              <a:cs typeface="David" panose="020E0502060401010101" pitchFamily="34" charset="-79"/>
            </a:endParaRPr>
          </a:p>
        </p:txBody>
      </p:sp>
      <p:sp>
        <p:nvSpPr>
          <p:cNvPr id="2" name="TextBox 1">
            <a:extLst>
              <a:ext uri="{FF2B5EF4-FFF2-40B4-BE49-F238E27FC236}">
                <a16:creationId xmlns:a16="http://schemas.microsoft.com/office/drawing/2014/main" id="{1DABADEF-A1D5-45B7-8D32-63DD9D34A152}"/>
              </a:ext>
            </a:extLst>
          </p:cNvPr>
          <p:cNvSpPr txBox="1"/>
          <p:nvPr/>
        </p:nvSpPr>
        <p:spPr>
          <a:xfrm>
            <a:off x="2732162" y="1436914"/>
            <a:ext cx="6350000" cy="646331"/>
          </a:xfrm>
          <a:prstGeom prst="rect">
            <a:avLst/>
          </a:prstGeom>
          <a:solidFill>
            <a:schemeClr val="bg1"/>
          </a:solidFill>
        </p:spPr>
        <p:txBody>
          <a:bodyPr wrap="square" rtlCol="0">
            <a:spAutoFit/>
          </a:bodyPr>
          <a:lstStyle/>
          <a:p>
            <a:pPr algn="ctr"/>
            <a:r>
              <a:rPr lang="en-US" dirty="0"/>
              <a:t>Net Capital level (private +public, no housing) per hour’s work</a:t>
            </a:r>
          </a:p>
          <a:p>
            <a:pPr algn="ctr"/>
            <a:r>
              <a:rPr lang="en-US" dirty="0"/>
              <a:t>2013, PPP, 2010 prices </a:t>
            </a:r>
          </a:p>
        </p:txBody>
      </p:sp>
    </p:spTree>
    <p:extLst>
      <p:ext uri="{BB962C8B-B14F-4D97-AF65-F5344CB8AC3E}">
        <p14:creationId xmlns:p14="http://schemas.microsoft.com/office/powerpoint/2010/main" val="2656057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93889" y="539389"/>
            <a:ext cx="11151909" cy="523220"/>
          </a:xfrm>
          <a:prstGeom prst="rect">
            <a:avLst/>
          </a:prstGeom>
          <a:noFill/>
        </p:spPr>
        <p:txBody>
          <a:bodyPr wrap="square" rtlCol="1">
            <a:spAutoFit/>
          </a:bodyPr>
          <a:lstStyle/>
          <a:p>
            <a:pPr algn="ctr"/>
            <a:r>
              <a:rPr lang="en-US" sz="2800" dirty="0">
                <a:latin typeface="David" pitchFamily="34" charset="-79"/>
                <a:cs typeface="David" pitchFamily="34" charset="-79"/>
              </a:rPr>
              <a:t>Public Capital and Transportation Infrastructure </a:t>
            </a:r>
            <a:endParaRPr lang="he-IL" sz="2800" dirty="0">
              <a:solidFill>
                <a:prstClr val="black"/>
              </a:solidFill>
              <a:latin typeface="David" panose="020E0502060401010101" pitchFamily="34" charset="-79"/>
              <a:cs typeface="David" panose="020E0502060401010101" pitchFamily="34" charset="-79"/>
            </a:endParaRPr>
          </a:p>
        </p:txBody>
      </p:sp>
      <p:cxnSp>
        <p:nvCxnSpPr>
          <p:cNvPr id="11" name="מחבר ישר 10"/>
          <p:cNvCxnSpPr/>
          <p:nvPr/>
        </p:nvCxnSpPr>
        <p:spPr>
          <a:xfrm>
            <a:off x="593889" y="1093509"/>
            <a:ext cx="11151909" cy="18855"/>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תמונה 13"/>
          <p:cNvPicPr>
            <a:picLocks noChangeAspect="1"/>
          </p:cNvPicPr>
          <p:nvPr/>
        </p:nvPicPr>
        <p:blipFill>
          <a:blip r:embed="rId3"/>
          <a:stretch>
            <a:fillRect/>
          </a:stretch>
        </p:blipFill>
        <p:spPr>
          <a:xfrm>
            <a:off x="1260364" y="1796902"/>
            <a:ext cx="10073944" cy="4314530"/>
          </a:xfrm>
          <a:prstGeom prst="rect">
            <a:avLst/>
          </a:prstGeom>
        </p:spPr>
      </p:pic>
    </p:spTree>
    <p:extLst>
      <p:ext uri="{BB962C8B-B14F-4D97-AF65-F5344CB8AC3E}">
        <p14:creationId xmlns:p14="http://schemas.microsoft.com/office/powerpoint/2010/main" val="1866922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מחבר ישר 9"/>
          <p:cNvCxnSpPr/>
          <p:nvPr/>
        </p:nvCxnSpPr>
        <p:spPr>
          <a:xfrm>
            <a:off x="593889" y="1093509"/>
            <a:ext cx="11151909" cy="18855"/>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6"/>
          <p:cNvSpPr/>
          <p:nvPr/>
        </p:nvSpPr>
        <p:spPr>
          <a:xfrm>
            <a:off x="7850090" y="1851503"/>
            <a:ext cx="2969083" cy="430887"/>
          </a:xfrm>
          <a:prstGeom prst="rect">
            <a:avLst/>
          </a:prstGeom>
        </p:spPr>
        <p:txBody>
          <a:bodyPr wrap="none">
            <a:spAutoFit/>
          </a:bodyPr>
          <a:lstStyle/>
          <a:p>
            <a:pPr algn="ctr">
              <a:lnSpc>
                <a:spcPct val="150000"/>
              </a:lnSpc>
              <a:spcAft>
                <a:spcPts val="600"/>
              </a:spcAft>
            </a:pPr>
            <a:r>
              <a:rPr lang="en-US" sz="1600" dirty="0">
                <a:latin typeface="David" panose="020E0502060401010101" pitchFamily="34" charset="-79"/>
                <a:cs typeface="David" panose="020E0502060401010101" pitchFamily="34" charset="-79"/>
              </a:rPr>
              <a:t> Product Market Regulation Index</a:t>
            </a:r>
          </a:p>
        </p:txBody>
      </p:sp>
      <p:pic>
        <p:nvPicPr>
          <p:cNvPr id="12" name="תמונה 2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4308" y="2613579"/>
            <a:ext cx="5160645" cy="3378200"/>
          </a:xfrm>
          <a:prstGeom prst="rect">
            <a:avLst/>
          </a:prstGeom>
          <a:noFill/>
        </p:spPr>
      </p:pic>
      <p:sp>
        <p:nvSpPr>
          <p:cNvPr id="13" name="TextBox 12"/>
          <p:cNvSpPr txBox="1"/>
          <p:nvPr/>
        </p:nvSpPr>
        <p:spPr>
          <a:xfrm>
            <a:off x="6295417" y="6207108"/>
            <a:ext cx="5058383" cy="307777"/>
          </a:xfrm>
          <a:prstGeom prst="rect">
            <a:avLst/>
          </a:prstGeom>
          <a:noFill/>
        </p:spPr>
        <p:txBody>
          <a:bodyPr wrap="square" rtlCol="1">
            <a:spAutoFit/>
          </a:bodyPr>
          <a:lstStyle/>
          <a:p>
            <a:pPr algn="r"/>
            <a:r>
              <a:rPr lang="he-IL" sz="1400" dirty="0">
                <a:latin typeface="David" panose="020E0502060401010101" pitchFamily="34" charset="-79"/>
                <a:cs typeface="David" panose="020E0502060401010101" pitchFamily="34" charset="-79"/>
              </a:rPr>
              <a:t>* ציון גבוה יותר משקף מצב שלילי יותר</a:t>
            </a:r>
          </a:p>
        </p:txBody>
      </p:sp>
      <p:graphicFrame>
        <p:nvGraphicFramePr>
          <p:cNvPr id="14" name="תרשים 13"/>
          <p:cNvGraphicFramePr>
            <a:graphicFrameLocks/>
          </p:cNvGraphicFramePr>
          <p:nvPr>
            <p:extLst>
              <p:ext uri="{D42A27DB-BD31-4B8C-83A1-F6EECF244321}">
                <p14:modId xmlns:p14="http://schemas.microsoft.com/office/powerpoint/2010/main" val="2671426213"/>
              </p:ext>
            </p:extLst>
          </p:nvPr>
        </p:nvGraphicFramePr>
        <p:xfrm>
          <a:off x="419369" y="1951348"/>
          <a:ext cx="6042581" cy="4255760"/>
        </p:xfrm>
        <a:graphic>
          <a:graphicData uri="http://schemas.openxmlformats.org/drawingml/2006/chart">
            <c:chart xmlns:c="http://schemas.openxmlformats.org/drawingml/2006/chart" xmlns:r="http://schemas.openxmlformats.org/officeDocument/2006/relationships" r:id="rId4"/>
          </a:graphicData>
        </a:graphic>
      </p:graphicFrame>
      <p:cxnSp>
        <p:nvCxnSpPr>
          <p:cNvPr id="15" name="מחבר חץ ישר 14"/>
          <p:cNvCxnSpPr/>
          <p:nvPr/>
        </p:nvCxnSpPr>
        <p:spPr>
          <a:xfrm>
            <a:off x="395999" y="4657499"/>
            <a:ext cx="28279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a:off x="396000" y="5261094"/>
            <a:ext cx="28279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a:off x="395999" y="4352306"/>
            <a:ext cx="28279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מחבר חץ ישר 17"/>
          <p:cNvCxnSpPr/>
          <p:nvPr/>
        </p:nvCxnSpPr>
        <p:spPr>
          <a:xfrm>
            <a:off x="395999" y="3489944"/>
            <a:ext cx="28279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77046" y="6207109"/>
            <a:ext cx="5058383" cy="307777"/>
          </a:xfrm>
          <a:prstGeom prst="rect">
            <a:avLst/>
          </a:prstGeom>
          <a:noFill/>
        </p:spPr>
        <p:txBody>
          <a:bodyPr wrap="square" rtlCol="1">
            <a:spAutoFit/>
          </a:bodyPr>
          <a:lstStyle/>
          <a:p>
            <a:pPr algn="r" rtl="1"/>
            <a:r>
              <a:rPr lang="he-IL" sz="1400" dirty="0"/>
              <a:t>* דירוג מתוך 190 מדינות. דירוג גבוה יותר משקף מצב שלילי יותר</a:t>
            </a:r>
          </a:p>
        </p:txBody>
      </p:sp>
      <p:sp>
        <p:nvSpPr>
          <p:cNvPr id="20" name="TextBox 19"/>
          <p:cNvSpPr txBox="1"/>
          <p:nvPr/>
        </p:nvSpPr>
        <p:spPr>
          <a:xfrm>
            <a:off x="19259" y="2999678"/>
            <a:ext cx="400110" cy="2699527"/>
          </a:xfrm>
          <a:prstGeom prst="rect">
            <a:avLst/>
          </a:prstGeom>
          <a:noFill/>
        </p:spPr>
        <p:txBody>
          <a:bodyPr vert="vert270" wrap="square" rtlCol="1">
            <a:spAutoFit/>
          </a:bodyPr>
          <a:lstStyle/>
          <a:p>
            <a:pPr algn="r" rtl="1"/>
            <a:r>
              <a:rPr lang="he-IL" sz="1400" dirty="0">
                <a:latin typeface="David" panose="020E0502060401010101" pitchFamily="34" charset="-79"/>
                <a:cs typeface="David" panose="020E0502060401010101" pitchFamily="34" charset="-79"/>
              </a:rPr>
              <a:t>סעיפים שנמצאו מתואמים עם הפריון</a:t>
            </a:r>
          </a:p>
        </p:txBody>
      </p:sp>
      <p:sp>
        <p:nvSpPr>
          <p:cNvPr id="3" name="TextBox 2">
            <a:extLst>
              <a:ext uri="{FF2B5EF4-FFF2-40B4-BE49-F238E27FC236}">
                <a16:creationId xmlns:a16="http://schemas.microsoft.com/office/drawing/2014/main" id="{DC53D745-96A5-421D-B145-189E63C091D8}"/>
              </a:ext>
            </a:extLst>
          </p:cNvPr>
          <p:cNvSpPr txBox="1"/>
          <p:nvPr/>
        </p:nvSpPr>
        <p:spPr>
          <a:xfrm>
            <a:off x="11419911" y="4053608"/>
            <a:ext cx="752830" cy="276999"/>
          </a:xfrm>
          <a:prstGeom prst="rect">
            <a:avLst/>
          </a:prstGeom>
          <a:solidFill>
            <a:schemeClr val="bg1"/>
          </a:solidFill>
        </p:spPr>
        <p:txBody>
          <a:bodyPr wrap="square" rtlCol="0">
            <a:spAutoFit/>
          </a:bodyPr>
          <a:lstStyle/>
          <a:p>
            <a:r>
              <a:rPr lang="en-US" sz="1200" dirty="0">
                <a:latin typeface="Times New Roman" panose="02020603050405020304" pitchFamily="18" charset="0"/>
                <a:cs typeface="Times New Roman" panose="02020603050405020304" pitchFamily="18" charset="0"/>
              </a:rPr>
              <a:t>Israel </a:t>
            </a:r>
          </a:p>
        </p:txBody>
      </p:sp>
      <p:sp>
        <p:nvSpPr>
          <p:cNvPr id="21" name="Rectangle 6">
            <a:extLst>
              <a:ext uri="{FF2B5EF4-FFF2-40B4-BE49-F238E27FC236}">
                <a16:creationId xmlns:a16="http://schemas.microsoft.com/office/drawing/2014/main" id="{6F00451F-37AB-4307-BDF7-F4CFF596845F}"/>
              </a:ext>
            </a:extLst>
          </p:cNvPr>
          <p:cNvSpPr/>
          <p:nvPr/>
        </p:nvSpPr>
        <p:spPr>
          <a:xfrm>
            <a:off x="895731" y="1851502"/>
            <a:ext cx="5089856" cy="430887"/>
          </a:xfrm>
          <a:prstGeom prst="rect">
            <a:avLst/>
          </a:prstGeom>
          <a:solidFill>
            <a:schemeClr val="bg1"/>
          </a:solidFill>
        </p:spPr>
        <p:txBody>
          <a:bodyPr wrap="none">
            <a:spAutoFit/>
          </a:bodyPr>
          <a:lstStyle/>
          <a:p>
            <a:pPr algn="ctr">
              <a:lnSpc>
                <a:spcPct val="150000"/>
              </a:lnSpc>
              <a:spcAft>
                <a:spcPts val="600"/>
              </a:spcAft>
            </a:pPr>
            <a:r>
              <a:rPr lang="en-US" sz="1600" dirty="0">
                <a:latin typeface="David" panose="020E0502060401010101" pitchFamily="34" charset="-79"/>
                <a:cs typeface="David" panose="020E0502060401010101" pitchFamily="34" charset="-79"/>
              </a:rPr>
              <a:t>Israel’s rank in the Doing Business Index for 20017 and 2017</a:t>
            </a:r>
          </a:p>
        </p:txBody>
      </p:sp>
      <p:sp>
        <p:nvSpPr>
          <p:cNvPr id="22" name="Rectangle 6">
            <a:extLst>
              <a:ext uri="{FF2B5EF4-FFF2-40B4-BE49-F238E27FC236}">
                <a16:creationId xmlns:a16="http://schemas.microsoft.com/office/drawing/2014/main" id="{81C8A6DF-49FD-4409-BF08-358349156BCD}"/>
              </a:ext>
            </a:extLst>
          </p:cNvPr>
          <p:cNvSpPr/>
          <p:nvPr/>
        </p:nvSpPr>
        <p:spPr>
          <a:xfrm>
            <a:off x="7219627" y="6107524"/>
            <a:ext cx="4578497" cy="430887"/>
          </a:xfrm>
          <a:prstGeom prst="rect">
            <a:avLst/>
          </a:prstGeom>
          <a:solidFill>
            <a:schemeClr val="bg1"/>
          </a:solidFill>
        </p:spPr>
        <p:txBody>
          <a:bodyPr wrap="none">
            <a:spAutoFit/>
          </a:bodyPr>
          <a:lstStyle/>
          <a:p>
            <a:pPr algn="ctr">
              <a:lnSpc>
                <a:spcPct val="150000"/>
              </a:lnSpc>
              <a:spcAft>
                <a:spcPts val="600"/>
              </a:spcAft>
            </a:pPr>
            <a:r>
              <a:rPr lang="en-US" sz="1600" dirty="0">
                <a:latin typeface="David" panose="020E0502060401010101" pitchFamily="34" charset="-79"/>
                <a:cs typeface="David" panose="020E0502060401010101" pitchFamily="34" charset="-79"/>
              </a:rPr>
              <a:t>*The higher the score, the more negative the situation </a:t>
            </a:r>
          </a:p>
        </p:txBody>
      </p:sp>
      <p:sp>
        <p:nvSpPr>
          <p:cNvPr id="23" name="Rectangle 6">
            <a:extLst>
              <a:ext uri="{FF2B5EF4-FFF2-40B4-BE49-F238E27FC236}">
                <a16:creationId xmlns:a16="http://schemas.microsoft.com/office/drawing/2014/main" id="{C8F2A63D-2E31-4120-8F41-D1AAD6393047}"/>
              </a:ext>
            </a:extLst>
          </p:cNvPr>
          <p:cNvSpPr/>
          <p:nvPr/>
        </p:nvSpPr>
        <p:spPr>
          <a:xfrm>
            <a:off x="195309" y="6130679"/>
            <a:ext cx="6324168" cy="430887"/>
          </a:xfrm>
          <a:prstGeom prst="rect">
            <a:avLst/>
          </a:prstGeom>
          <a:solidFill>
            <a:schemeClr val="bg1"/>
          </a:solidFill>
        </p:spPr>
        <p:txBody>
          <a:bodyPr wrap="none">
            <a:spAutoFit/>
          </a:bodyPr>
          <a:lstStyle/>
          <a:p>
            <a:pPr algn="ctr">
              <a:lnSpc>
                <a:spcPct val="150000"/>
              </a:lnSpc>
              <a:spcAft>
                <a:spcPts val="600"/>
              </a:spcAft>
            </a:pPr>
            <a:r>
              <a:rPr lang="en-US" sz="1600" dirty="0">
                <a:latin typeface="David" panose="020E0502060401010101" pitchFamily="34" charset="-79"/>
                <a:cs typeface="David" panose="020E0502060401010101" pitchFamily="34" charset="-79"/>
              </a:rPr>
              <a:t>*Out of 190 Countries; the higher the score, the more negative the situation </a:t>
            </a:r>
          </a:p>
        </p:txBody>
      </p:sp>
      <p:sp>
        <p:nvSpPr>
          <p:cNvPr id="24" name="Title 1">
            <a:extLst>
              <a:ext uri="{FF2B5EF4-FFF2-40B4-BE49-F238E27FC236}">
                <a16:creationId xmlns:a16="http://schemas.microsoft.com/office/drawing/2014/main" id="{70F02DFF-AB05-4017-9727-E957549E95EA}"/>
              </a:ext>
            </a:extLst>
          </p:cNvPr>
          <p:cNvSpPr txBox="1">
            <a:spLocks/>
          </p:cNvSpPr>
          <p:nvPr/>
        </p:nvSpPr>
        <p:spPr>
          <a:xfrm>
            <a:off x="626951" y="26653"/>
            <a:ext cx="1115426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David" panose="020E0502060401010101" pitchFamily="34" charset="-79"/>
                <a:cs typeface="David" panose="020E0502060401010101" pitchFamily="34" charset="-79"/>
              </a:rPr>
              <a:t>The main business environment characteristics also indicate that Israel is far behind the OECD</a:t>
            </a:r>
            <a:endParaRPr lang="he-IL" sz="2800" dirty="0">
              <a:latin typeface="David" panose="020E0502060401010101" pitchFamily="34" charset="-79"/>
              <a:cs typeface="David" panose="020E0502060401010101" pitchFamily="34" charset="-79"/>
            </a:endParaRPr>
          </a:p>
        </p:txBody>
      </p:sp>
      <p:sp>
        <p:nvSpPr>
          <p:cNvPr id="6" name="TextBox 5">
            <a:extLst>
              <a:ext uri="{FF2B5EF4-FFF2-40B4-BE49-F238E27FC236}">
                <a16:creationId xmlns:a16="http://schemas.microsoft.com/office/drawing/2014/main" id="{6EA040A1-AD9E-48ED-ADFA-6BD87D6DC7AF}"/>
              </a:ext>
            </a:extLst>
          </p:cNvPr>
          <p:cNvSpPr txBox="1"/>
          <p:nvPr/>
        </p:nvSpPr>
        <p:spPr>
          <a:xfrm>
            <a:off x="343121" y="2794079"/>
            <a:ext cx="1780353" cy="3110723"/>
          </a:xfrm>
          <a:prstGeom prst="rect">
            <a:avLst/>
          </a:prstGeom>
          <a:solidFill>
            <a:schemeClr val="bg1"/>
          </a:solidFill>
        </p:spPr>
        <p:txBody>
          <a:bodyPr wrap="square" rtlCol="0">
            <a:spAutoFit/>
          </a:bodyPr>
          <a:lstStyle/>
          <a:p>
            <a:pPr algn="r">
              <a:lnSpc>
                <a:spcPct val="150000"/>
              </a:lnSpc>
            </a:pPr>
            <a:r>
              <a:rPr lang="en-GB" sz="1200" dirty="0"/>
              <a:t>Asset Registry</a:t>
            </a:r>
          </a:p>
          <a:p>
            <a:pPr algn="r">
              <a:lnSpc>
                <a:spcPct val="150000"/>
              </a:lnSpc>
            </a:pPr>
            <a:r>
              <a:rPr lang="en-GB" sz="1200" dirty="0"/>
              <a:t>Tax Payment</a:t>
            </a:r>
          </a:p>
          <a:p>
            <a:pPr algn="r">
              <a:lnSpc>
                <a:spcPct val="150000"/>
              </a:lnSpc>
            </a:pPr>
            <a:r>
              <a:rPr lang="en-GB" sz="1200" dirty="0"/>
              <a:t>Contract Enforcement</a:t>
            </a:r>
          </a:p>
          <a:p>
            <a:pPr algn="r">
              <a:lnSpc>
                <a:spcPct val="150000"/>
              </a:lnSpc>
            </a:pPr>
            <a:r>
              <a:rPr lang="en-GB" sz="1200" dirty="0"/>
              <a:t>Construction Permits</a:t>
            </a:r>
          </a:p>
          <a:p>
            <a:pPr algn="r">
              <a:lnSpc>
                <a:spcPct val="150000"/>
              </a:lnSpc>
            </a:pPr>
            <a:r>
              <a:rPr lang="en-GB" sz="1200" dirty="0"/>
              <a:t>Electricity Connection</a:t>
            </a:r>
          </a:p>
          <a:p>
            <a:pPr algn="r">
              <a:lnSpc>
                <a:spcPct val="150000"/>
              </a:lnSpc>
            </a:pPr>
            <a:r>
              <a:rPr lang="en-GB" sz="1200" dirty="0"/>
              <a:t>International Trade</a:t>
            </a:r>
          </a:p>
          <a:p>
            <a:pPr algn="r">
              <a:lnSpc>
                <a:spcPct val="150000"/>
              </a:lnSpc>
            </a:pPr>
            <a:r>
              <a:rPr lang="en-GB" sz="1200" dirty="0"/>
              <a:t>Line of Credit</a:t>
            </a:r>
          </a:p>
          <a:p>
            <a:pPr algn="r">
              <a:lnSpc>
                <a:spcPct val="150000"/>
              </a:lnSpc>
            </a:pPr>
            <a:r>
              <a:rPr lang="en-GB" sz="1200" dirty="0"/>
              <a:t>Opening Businesses</a:t>
            </a:r>
          </a:p>
          <a:p>
            <a:pPr algn="r">
              <a:lnSpc>
                <a:spcPct val="150000"/>
              </a:lnSpc>
            </a:pPr>
            <a:r>
              <a:rPr lang="en-GB" sz="1200" dirty="0"/>
              <a:t>Handling Bankruptcy </a:t>
            </a:r>
          </a:p>
          <a:p>
            <a:pPr algn="r">
              <a:lnSpc>
                <a:spcPct val="150000"/>
              </a:lnSpc>
            </a:pPr>
            <a:r>
              <a:rPr lang="en-GB" sz="1200" dirty="0"/>
              <a:t>Small Investors Protection</a:t>
            </a:r>
          </a:p>
        </p:txBody>
      </p:sp>
      <p:sp>
        <p:nvSpPr>
          <p:cNvPr id="25" name="Rectangle 6">
            <a:extLst>
              <a:ext uri="{FF2B5EF4-FFF2-40B4-BE49-F238E27FC236}">
                <a16:creationId xmlns:a16="http://schemas.microsoft.com/office/drawing/2014/main" id="{E3814B83-2CB2-4A21-8501-FF611D634357}"/>
              </a:ext>
            </a:extLst>
          </p:cNvPr>
          <p:cNvSpPr/>
          <p:nvPr/>
        </p:nvSpPr>
        <p:spPr>
          <a:xfrm rot="16200000">
            <a:off x="-1412955" y="4181492"/>
            <a:ext cx="3291286" cy="430887"/>
          </a:xfrm>
          <a:prstGeom prst="rect">
            <a:avLst/>
          </a:prstGeom>
          <a:solidFill>
            <a:schemeClr val="bg1"/>
          </a:solidFill>
        </p:spPr>
        <p:txBody>
          <a:bodyPr wrap="none">
            <a:spAutoFit/>
          </a:bodyPr>
          <a:lstStyle/>
          <a:p>
            <a:pPr algn="ctr">
              <a:lnSpc>
                <a:spcPct val="150000"/>
              </a:lnSpc>
              <a:spcAft>
                <a:spcPts val="600"/>
              </a:spcAft>
            </a:pPr>
            <a:r>
              <a:rPr lang="en-US" sz="1600" dirty="0">
                <a:latin typeface="David" panose="020E0502060401010101" pitchFamily="34" charset="-79"/>
                <a:cs typeface="David" panose="020E0502060401010101" pitchFamily="34" charset="-79"/>
              </a:rPr>
              <a:t>Factors Correlating with Productivity </a:t>
            </a:r>
          </a:p>
        </p:txBody>
      </p:sp>
    </p:spTree>
    <p:extLst>
      <p:ext uri="{BB962C8B-B14F-4D97-AF65-F5344CB8AC3E}">
        <p14:creationId xmlns:p14="http://schemas.microsoft.com/office/powerpoint/2010/main" val="3012619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p:cNvCxnSpPr/>
          <p:nvPr/>
        </p:nvCxnSpPr>
        <p:spPr>
          <a:xfrm>
            <a:off x="593889" y="1093509"/>
            <a:ext cx="11151909" cy="18855"/>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תמונה 1"/>
          <p:cNvPicPr>
            <a:picLocks noChangeAspect="1"/>
          </p:cNvPicPr>
          <p:nvPr/>
        </p:nvPicPr>
        <p:blipFill>
          <a:blip r:embed="rId3"/>
          <a:stretch>
            <a:fillRect/>
          </a:stretch>
        </p:blipFill>
        <p:spPr>
          <a:xfrm>
            <a:off x="6819813" y="1331172"/>
            <a:ext cx="4462144" cy="4780869"/>
          </a:xfrm>
          <a:prstGeom prst="rect">
            <a:avLst/>
          </a:prstGeom>
        </p:spPr>
      </p:pic>
      <p:pic>
        <p:nvPicPr>
          <p:cNvPr id="4" name="תמונה 3"/>
          <p:cNvPicPr>
            <a:picLocks noChangeAspect="1"/>
          </p:cNvPicPr>
          <p:nvPr/>
        </p:nvPicPr>
        <p:blipFill>
          <a:blip r:embed="rId4"/>
          <a:stretch>
            <a:fillRect/>
          </a:stretch>
        </p:blipFill>
        <p:spPr>
          <a:xfrm>
            <a:off x="2081686" y="1157802"/>
            <a:ext cx="3861914" cy="5400041"/>
          </a:xfrm>
          <a:prstGeom prst="rect">
            <a:avLst/>
          </a:prstGeom>
        </p:spPr>
      </p:pic>
      <p:sp>
        <p:nvSpPr>
          <p:cNvPr id="5" name="TextBox 4"/>
          <p:cNvSpPr txBox="1"/>
          <p:nvPr/>
        </p:nvSpPr>
        <p:spPr>
          <a:xfrm>
            <a:off x="8070980" y="6372546"/>
            <a:ext cx="3762740" cy="369332"/>
          </a:xfrm>
          <a:prstGeom prst="rect">
            <a:avLst/>
          </a:prstGeom>
          <a:noFill/>
        </p:spPr>
        <p:txBody>
          <a:bodyPr wrap="square" rtlCol="1">
            <a:spAutoFit/>
          </a:bodyPr>
          <a:lstStyle/>
          <a:p>
            <a:r>
              <a:rPr lang="he-IL" dirty="0">
                <a:latin typeface="David" panose="020E0502060401010101" pitchFamily="34" charset="-79"/>
                <a:cs typeface="David" panose="020E0502060401010101" pitchFamily="34" charset="-79"/>
              </a:rPr>
              <a:t>מקור: בנק ישראל ומכון </a:t>
            </a:r>
            <a:r>
              <a:rPr lang="he-IL" dirty="0" err="1">
                <a:latin typeface="David" panose="020E0502060401010101" pitchFamily="34" charset="-79"/>
                <a:cs typeface="David" panose="020E0502060401010101" pitchFamily="34" charset="-79"/>
              </a:rPr>
              <a:t>טאוב</a:t>
            </a:r>
            <a:r>
              <a:rPr lang="he-IL" dirty="0">
                <a:latin typeface="David" panose="020E0502060401010101" pitchFamily="34" charset="-79"/>
                <a:cs typeface="David" panose="020E0502060401010101" pitchFamily="34" charset="-79"/>
              </a:rPr>
              <a:t>.</a:t>
            </a:r>
          </a:p>
        </p:txBody>
      </p:sp>
      <p:sp>
        <p:nvSpPr>
          <p:cNvPr id="8" name="TextBox 7">
            <a:extLst>
              <a:ext uri="{FF2B5EF4-FFF2-40B4-BE49-F238E27FC236}">
                <a16:creationId xmlns:a16="http://schemas.microsoft.com/office/drawing/2014/main" id="{4E0C7D4D-A1C3-427F-ABF6-D721C474F3A3}"/>
              </a:ext>
            </a:extLst>
          </p:cNvPr>
          <p:cNvSpPr txBox="1"/>
          <p:nvPr/>
        </p:nvSpPr>
        <p:spPr>
          <a:xfrm>
            <a:off x="1040091" y="328639"/>
            <a:ext cx="11151909" cy="523220"/>
          </a:xfrm>
          <a:prstGeom prst="rect">
            <a:avLst/>
          </a:prstGeom>
          <a:noFill/>
        </p:spPr>
        <p:txBody>
          <a:bodyPr wrap="square" rtlCol="1">
            <a:spAutoFit/>
          </a:bodyPr>
          <a:lstStyle/>
          <a:p>
            <a:r>
              <a:rPr lang="en-US" sz="2800" dirty="0">
                <a:solidFill>
                  <a:prstClr val="black"/>
                </a:solidFill>
                <a:latin typeface="David" panose="020E0502060401010101" pitchFamily="34" charset="-79"/>
                <a:cs typeface="David" panose="020E0502060401010101" pitchFamily="34" charset="-79"/>
              </a:rPr>
              <a:t>Significant productivity level gap in trade and services </a:t>
            </a:r>
            <a:endParaRPr lang="he-IL" sz="2800" dirty="0">
              <a:solidFill>
                <a:prstClr val="black"/>
              </a:solidFill>
              <a:latin typeface="David" panose="020E0502060401010101" pitchFamily="34" charset="-79"/>
              <a:cs typeface="David" panose="020E0502060401010101" pitchFamily="34" charset="-79"/>
            </a:endParaRPr>
          </a:p>
        </p:txBody>
      </p:sp>
      <p:sp>
        <p:nvSpPr>
          <p:cNvPr id="9" name="Rectangle 6">
            <a:extLst>
              <a:ext uri="{FF2B5EF4-FFF2-40B4-BE49-F238E27FC236}">
                <a16:creationId xmlns:a16="http://schemas.microsoft.com/office/drawing/2014/main" id="{2D689D51-DB30-4B6F-9C80-00DB0D530205}"/>
              </a:ext>
            </a:extLst>
          </p:cNvPr>
          <p:cNvSpPr/>
          <p:nvPr/>
        </p:nvSpPr>
        <p:spPr>
          <a:xfrm>
            <a:off x="1827965" y="1213341"/>
            <a:ext cx="4681090" cy="600164"/>
          </a:xfrm>
          <a:prstGeom prst="rect">
            <a:avLst/>
          </a:prstGeom>
          <a:solidFill>
            <a:schemeClr val="bg1"/>
          </a:solidFill>
        </p:spPr>
        <p:txBody>
          <a:bodyPr wrap="none">
            <a:spAutoFit/>
          </a:bodyPr>
          <a:lstStyle/>
          <a:p>
            <a:pPr>
              <a:spcAft>
                <a:spcPts val="600"/>
              </a:spcAft>
            </a:pPr>
            <a:r>
              <a:rPr lang="en-US" sz="1400" b="1" dirty="0">
                <a:latin typeface="David" panose="020E0502060401010101" pitchFamily="34" charset="-79"/>
                <a:cs typeface="David" panose="020E0502060401010101" pitchFamily="34" charset="-79"/>
              </a:rPr>
              <a:t>Share of workers in every industry out of total employment</a:t>
            </a:r>
          </a:p>
          <a:p>
            <a:pPr>
              <a:spcAft>
                <a:spcPts val="600"/>
              </a:spcAft>
            </a:pPr>
            <a:r>
              <a:rPr lang="en-US" sz="1400" dirty="0">
                <a:latin typeface="David" panose="020E0502060401010101" pitchFamily="34" charset="-79"/>
                <a:cs typeface="David" panose="020E0502060401010101" pitchFamily="34" charset="-79"/>
              </a:rPr>
              <a:t>Business Sector </a:t>
            </a:r>
          </a:p>
        </p:txBody>
      </p:sp>
      <p:sp>
        <p:nvSpPr>
          <p:cNvPr id="10" name="Rectangle 6">
            <a:extLst>
              <a:ext uri="{FF2B5EF4-FFF2-40B4-BE49-F238E27FC236}">
                <a16:creationId xmlns:a16="http://schemas.microsoft.com/office/drawing/2014/main" id="{552BB1C0-D943-422D-B054-1AC5F1B184BF}"/>
              </a:ext>
            </a:extLst>
          </p:cNvPr>
          <p:cNvSpPr/>
          <p:nvPr/>
        </p:nvSpPr>
        <p:spPr>
          <a:xfrm>
            <a:off x="4516244" y="2796599"/>
            <a:ext cx="1140056" cy="325089"/>
          </a:xfrm>
          <a:prstGeom prst="rect">
            <a:avLst/>
          </a:prstGeom>
          <a:solidFill>
            <a:schemeClr val="bg1"/>
          </a:solidFill>
        </p:spPr>
        <p:txBody>
          <a:bodyPr wrap="none">
            <a:spAutoFit/>
          </a:bodyPr>
          <a:lstStyle/>
          <a:p>
            <a:pPr algn="ctr">
              <a:lnSpc>
                <a:spcPct val="150000"/>
              </a:lnSpc>
              <a:spcAft>
                <a:spcPts val="600"/>
              </a:spcAft>
            </a:pPr>
            <a:r>
              <a:rPr lang="en-US" sz="1100" dirty="0">
                <a:solidFill>
                  <a:srgbClr val="20477E"/>
                </a:solidFill>
                <a:latin typeface="David" panose="020E0502060401010101" pitchFamily="34" charset="-79"/>
                <a:cs typeface="David" panose="020E0502060401010101" pitchFamily="34" charset="-79"/>
              </a:rPr>
              <a:t>Trade &amp; Services</a:t>
            </a:r>
          </a:p>
        </p:txBody>
      </p:sp>
      <p:sp>
        <p:nvSpPr>
          <p:cNvPr id="11" name="Rectangle 6">
            <a:extLst>
              <a:ext uri="{FF2B5EF4-FFF2-40B4-BE49-F238E27FC236}">
                <a16:creationId xmlns:a16="http://schemas.microsoft.com/office/drawing/2014/main" id="{308B1796-6018-43D0-A7B9-F9BD9F002764}"/>
              </a:ext>
            </a:extLst>
          </p:cNvPr>
          <p:cNvSpPr/>
          <p:nvPr/>
        </p:nvSpPr>
        <p:spPr>
          <a:xfrm>
            <a:off x="297466" y="5977112"/>
            <a:ext cx="6413500" cy="846386"/>
          </a:xfrm>
          <a:prstGeom prst="rect">
            <a:avLst/>
          </a:prstGeom>
          <a:solidFill>
            <a:schemeClr val="bg1"/>
          </a:solidFill>
        </p:spPr>
        <p:txBody>
          <a:bodyPr wrap="square">
            <a:spAutoFit/>
          </a:bodyPr>
          <a:lstStyle/>
          <a:p>
            <a:pPr>
              <a:spcAft>
                <a:spcPts val="600"/>
              </a:spcAft>
            </a:pPr>
            <a:r>
              <a:rPr lang="en-GB" sz="1100" dirty="0">
                <a:latin typeface="David" panose="020E0502060401010101" pitchFamily="34" charset="-79"/>
                <a:cs typeface="David" panose="020E0502060401010101" pitchFamily="34" charset="-79"/>
              </a:rPr>
              <a:t>Available data for 22 OECD countries: Australia, Czech Republic, Denmark, Finland, France, Germany, Hungary, Greece, Israel, Italy, Japan, Latvia, Luxemburg, The Netherlands, Portugal, Slovakia, Slovenia, Spain, Sweden and the UK. </a:t>
            </a:r>
          </a:p>
          <a:p>
            <a:pPr>
              <a:spcAft>
                <a:spcPts val="600"/>
              </a:spcAft>
            </a:pPr>
            <a:r>
              <a:rPr lang="en-GB" sz="1100" dirty="0">
                <a:latin typeface="David" panose="020E0502060401010101" pitchFamily="34" charset="-79"/>
                <a:cs typeface="David" panose="020E0502060401010101" pitchFamily="34" charset="-79"/>
              </a:rPr>
              <a:t>*Trade services include wholesale and retail, transport, storage, post and currier services, hospitality and dining. </a:t>
            </a:r>
            <a:endParaRPr lang="en-US" sz="1100" dirty="0">
              <a:latin typeface="David" panose="020E0502060401010101" pitchFamily="34" charset="-79"/>
              <a:cs typeface="David" panose="020E0502060401010101" pitchFamily="34" charset="-79"/>
            </a:endParaRPr>
          </a:p>
        </p:txBody>
      </p:sp>
      <p:sp>
        <p:nvSpPr>
          <p:cNvPr id="12" name="Rectangle 6">
            <a:extLst>
              <a:ext uri="{FF2B5EF4-FFF2-40B4-BE49-F238E27FC236}">
                <a16:creationId xmlns:a16="http://schemas.microsoft.com/office/drawing/2014/main" id="{DD4B7C90-7DFF-4CB2-8776-5A9F180BD1D0}"/>
              </a:ext>
            </a:extLst>
          </p:cNvPr>
          <p:cNvSpPr/>
          <p:nvPr/>
        </p:nvSpPr>
        <p:spPr>
          <a:xfrm>
            <a:off x="4965457" y="4664258"/>
            <a:ext cx="652743" cy="325089"/>
          </a:xfrm>
          <a:prstGeom prst="rect">
            <a:avLst/>
          </a:prstGeom>
          <a:solidFill>
            <a:schemeClr val="bg1"/>
          </a:solidFill>
        </p:spPr>
        <p:txBody>
          <a:bodyPr wrap="none">
            <a:spAutoFit/>
          </a:bodyPr>
          <a:lstStyle/>
          <a:p>
            <a:pPr algn="ctr">
              <a:lnSpc>
                <a:spcPct val="150000"/>
              </a:lnSpc>
              <a:spcAft>
                <a:spcPts val="600"/>
              </a:spcAft>
            </a:pPr>
            <a:r>
              <a:rPr lang="en-US" sz="1100" dirty="0">
                <a:solidFill>
                  <a:srgbClr val="919396"/>
                </a:solidFill>
                <a:latin typeface="David" panose="020E0502060401010101" pitchFamily="34" charset="-79"/>
                <a:cs typeface="David" panose="020E0502060401010101" pitchFamily="34" charset="-79"/>
              </a:rPr>
              <a:t>Industry</a:t>
            </a:r>
          </a:p>
        </p:txBody>
      </p:sp>
      <p:sp>
        <p:nvSpPr>
          <p:cNvPr id="13" name="Rectangle 6">
            <a:extLst>
              <a:ext uri="{FF2B5EF4-FFF2-40B4-BE49-F238E27FC236}">
                <a16:creationId xmlns:a16="http://schemas.microsoft.com/office/drawing/2014/main" id="{B3A4417B-512D-4E4E-ACBA-76EACE0287D2}"/>
              </a:ext>
            </a:extLst>
          </p:cNvPr>
          <p:cNvSpPr/>
          <p:nvPr/>
        </p:nvSpPr>
        <p:spPr>
          <a:xfrm>
            <a:off x="7727820" y="1326286"/>
            <a:ext cx="3647152" cy="307777"/>
          </a:xfrm>
          <a:prstGeom prst="rect">
            <a:avLst/>
          </a:prstGeom>
          <a:solidFill>
            <a:schemeClr val="bg1"/>
          </a:solidFill>
        </p:spPr>
        <p:txBody>
          <a:bodyPr wrap="none">
            <a:spAutoFit/>
          </a:bodyPr>
          <a:lstStyle/>
          <a:p>
            <a:pPr>
              <a:spcAft>
                <a:spcPts val="600"/>
              </a:spcAft>
            </a:pPr>
            <a:r>
              <a:rPr lang="en-US" sz="1400" b="1" dirty="0">
                <a:latin typeface="David" panose="020E0502060401010101" pitchFamily="34" charset="-79"/>
                <a:cs typeface="David" panose="020E0502060401010101" pitchFamily="34" charset="-79"/>
              </a:rPr>
              <a:t>Productivity per worker in trade and services</a:t>
            </a:r>
            <a:endParaRPr lang="en-US" sz="1400" dirty="0">
              <a:latin typeface="David" panose="020E0502060401010101" pitchFamily="34" charset="-79"/>
              <a:cs typeface="David" panose="020E0502060401010101" pitchFamily="34" charset="-79"/>
            </a:endParaRPr>
          </a:p>
        </p:txBody>
      </p:sp>
      <p:sp>
        <p:nvSpPr>
          <p:cNvPr id="14" name="Rectangle 6">
            <a:extLst>
              <a:ext uri="{FF2B5EF4-FFF2-40B4-BE49-F238E27FC236}">
                <a16:creationId xmlns:a16="http://schemas.microsoft.com/office/drawing/2014/main" id="{4FEAED1C-C798-4B15-B80C-7FD52DEE42EB}"/>
              </a:ext>
            </a:extLst>
          </p:cNvPr>
          <p:cNvSpPr/>
          <p:nvPr/>
        </p:nvSpPr>
        <p:spPr>
          <a:xfrm>
            <a:off x="7636407" y="6479162"/>
            <a:ext cx="3645550" cy="307777"/>
          </a:xfrm>
          <a:prstGeom prst="rect">
            <a:avLst/>
          </a:prstGeom>
          <a:solidFill>
            <a:schemeClr val="bg1"/>
          </a:solidFill>
        </p:spPr>
        <p:txBody>
          <a:bodyPr wrap="none">
            <a:spAutoFit/>
          </a:bodyPr>
          <a:lstStyle/>
          <a:p>
            <a:pPr>
              <a:spcAft>
                <a:spcPts val="600"/>
              </a:spcAft>
            </a:pPr>
            <a:r>
              <a:rPr lang="en-US" sz="1400" b="1" dirty="0">
                <a:latin typeface="David" panose="020E0502060401010101" pitchFamily="34" charset="-79"/>
                <a:cs typeface="David" panose="020E0502060401010101" pitchFamily="34" charset="-79"/>
              </a:rPr>
              <a:t>Source: Bank of Israel and the Taub Institute</a:t>
            </a:r>
            <a:endParaRPr lang="en-US" sz="1400" dirty="0">
              <a:latin typeface="David" panose="020E0502060401010101" pitchFamily="34" charset="-79"/>
              <a:cs typeface="David" panose="020E0502060401010101" pitchFamily="34" charset="-79"/>
            </a:endParaRPr>
          </a:p>
        </p:txBody>
      </p:sp>
      <p:sp>
        <p:nvSpPr>
          <p:cNvPr id="16" name="Rectangle 6">
            <a:extLst>
              <a:ext uri="{FF2B5EF4-FFF2-40B4-BE49-F238E27FC236}">
                <a16:creationId xmlns:a16="http://schemas.microsoft.com/office/drawing/2014/main" id="{3E0BA760-6982-4C9C-AF3D-9B43BD9E6283}"/>
              </a:ext>
            </a:extLst>
          </p:cNvPr>
          <p:cNvSpPr/>
          <p:nvPr/>
        </p:nvSpPr>
        <p:spPr>
          <a:xfrm>
            <a:off x="10248648" y="3592653"/>
            <a:ext cx="495649" cy="325089"/>
          </a:xfrm>
          <a:prstGeom prst="rect">
            <a:avLst/>
          </a:prstGeom>
          <a:solidFill>
            <a:schemeClr val="bg1"/>
          </a:solidFill>
        </p:spPr>
        <p:txBody>
          <a:bodyPr wrap="none">
            <a:spAutoFit/>
          </a:bodyPr>
          <a:lstStyle/>
          <a:p>
            <a:pPr algn="ctr">
              <a:lnSpc>
                <a:spcPct val="150000"/>
              </a:lnSpc>
              <a:spcAft>
                <a:spcPts val="600"/>
              </a:spcAft>
            </a:pPr>
            <a:r>
              <a:rPr lang="en-US" sz="1100" dirty="0">
                <a:solidFill>
                  <a:srgbClr val="20477E"/>
                </a:solidFill>
                <a:latin typeface="David" panose="020E0502060401010101" pitchFamily="34" charset="-79"/>
                <a:cs typeface="David" panose="020E0502060401010101" pitchFamily="34" charset="-79"/>
              </a:rPr>
              <a:t>Israel</a:t>
            </a:r>
          </a:p>
        </p:txBody>
      </p:sp>
    </p:spTree>
    <p:extLst>
      <p:ext uri="{BB962C8B-B14F-4D97-AF65-F5344CB8AC3E}">
        <p14:creationId xmlns:p14="http://schemas.microsoft.com/office/powerpoint/2010/main" val="173235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3932" y="2953965"/>
            <a:ext cx="3853313" cy="2031325"/>
          </a:xfrm>
          <a:prstGeom prst="rect">
            <a:avLst/>
          </a:prstGeom>
        </p:spPr>
        <p:txBody>
          <a:bodyPr wrap="square">
            <a:spAutoFit/>
          </a:bodyPr>
          <a:lstStyle/>
          <a:p>
            <a:pPr algn="l"/>
            <a:r>
              <a:rPr lang="en-US" i="1" dirty="0">
                <a:latin typeface="Open Sans"/>
              </a:rPr>
              <a:t>“</a:t>
            </a:r>
            <a:r>
              <a:rPr lang="en-US" i="1" dirty="0">
                <a:latin typeface="inherit"/>
              </a:rPr>
              <a:t>Productivity</a:t>
            </a:r>
            <a:r>
              <a:rPr lang="en-US" i="1" dirty="0">
                <a:latin typeface="Open Sans"/>
              </a:rPr>
              <a:t> isn't everything, but, in the long run, it is </a:t>
            </a:r>
            <a:r>
              <a:rPr lang="en-US" i="1" dirty="0">
                <a:latin typeface="inherit"/>
              </a:rPr>
              <a:t>almost everything</a:t>
            </a:r>
            <a:r>
              <a:rPr lang="en-US" i="1" dirty="0">
                <a:latin typeface="Open Sans"/>
              </a:rPr>
              <a:t>. A country’s ability to </a:t>
            </a:r>
            <a:r>
              <a:rPr lang="en-US" i="1" dirty="0">
                <a:latin typeface="inherit"/>
              </a:rPr>
              <a:t>improve its standard of living over time</a:t>
            </a:r>
            <a:r>
              <a:rPr lang="en-US" i="1" dirty="0">
                <a:latin typeface="Open Sans"/>
              </a:rPr>
              <a:t> depends almost entirely on its ability to raise its output per worker.” (Paul Krugman)</a:t>
            </a:r>
            <a:endParaRPr lang="he-IL" dirty="0"/>
          </a:p>
        </p:txBody>
      </p:sp>
      <p:graphicFrame>
        <p:nvGraphicFramePr>
          <p:cNvPr id="6" name="Chart 5"/>
          <p:cNvGraphicFramePr/>
          <p:nvPr>
            <p:extLst>
              <p:ext uri="{D42A27DB-BD31-4B8C-83A1-F6EECF244321}">
                <p14:modId xmlns:p14="http://schemas.microsoft.com/office/powerpoint/2010/main" val="1398811287"/>
              </p:ext>
            </p:extLst>
          </p:nvPr>
        </p:nvGraphicFramePr>
        <p:xfrm>
          <a:off x="4966635" y="1819175"/>
          <a:ext cx="6387165" cy="4475747"/>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מחבר ישר 4"/>
          <p:cNvCxnSpPr/>
          <p:nvPr/>
        </p:nvCxnSpPr>
        <p:spPr>
          <a:xfrm>
            <a:off x="593889" y="1093509"/>
            <a:ext cx="11151909" cy="18855"/>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C243F14-7A9C-4D0D-845C-FBA3E612F6CB}"/>
              </a:ext>
            </a:extLst>
          </p:cNvPr>
          <p:cNvSpPr txBox="1"/>
          <p:nvPr/>
        </p:nvSpPr>
        <p:spPr>
          <a:xfrm>
            <a:off x="520045" y="386698"/>
            <a:ext cx="11151909" cy="523220"/>
          </a:xfrm>
          <a:prstGeom prst="rect">
            <a:avLst/>
          </a:prstGeom>
          <a:noFill/>
        </p:spPr>
        <p:txBody>
          <a:bodyPr wrap="square" rtlCol="1">
            <a:spAutoFit/>
          </a:bodyPr>
          <a:lstStyle/>
          <a:p>
            <a:r>
              <a:rPr lang="en-US" sz="2800" dirty="0">
                <a:solidFill>
                  <a:prstClr val="black"/>
                </a:solidFill>
                <a:latin typeface="David" panose="020E0502060401010101" pitchFamily="34" charset="-79"/>
                <a:cs typeface="David" panose="020E0502060401010101" pitchFamily="34" charset="-79"/>
              </a:rPr>
              <a:t>Quality of life in Israel is relatively low, mainly due to low productivity</a:t>
            </a:r>
            <a:endParaRPr lang="he-IL" sz="2800" dirty="0">
              <a:solidFill>
                <a:prstClr val="black"/>
              </a:solidFill>
              <a:latin typeface="David" panose="020E0502060401010101" pitchFamily="34" charset="-79"/>
              <a:cs typeface="David" panose="020E0502060401010101" pitchFamily="34" charset="-79"/>
            </a:endParaRPr>
          </a:p>
        </p:txBody>
      </p:sp>
      <p:sp>
        <p:nvSpPr>
          <p:cNvPr id="9" name="Rectangle 6">
            <a:extLst>
              <a:ext uri="{FF2B5EF4-FFF2-40B4-BE49-F238E27FC236}">
                <a16:creationId xmlns:a16="http://schemas.microsoft.com/office/drawing/2014/main" id="{31845913-C229-4309-B3E8-9FA17521AFD6}"/>
              </a:ext>
            </a:extLst>
          </p:cNvPr>
          <p:cNvSpPr/>
          <p:nvPr/>
        </p:nvSpPr>
        <p:spPr>
          <a:xfrm>
            <a:off x="5575300" y="1819175"/>
            <a:ext cx="5499733" cy="600164"/>
          </a:xfrm>
          <a:prstGeom prst="rect">
            <a:avLst/>
          </a:prstGeom>
          <a:solidFill>
            <a:schemeClr val="bg1"/>
          </a:solidFill>
        </p:spPr>
        <p:txBody>
          <a:bodyPr wrap="square">
            <a:spAutoFit/>
          </a:bodyPr>
          <a:lstStyle/>
          <a:p>
            <a:pPr>
              <a:spcAft>
                <a:spcPts val="600"/>
              </a:spcAft>
            </a:pPr>
            <a:r>
              <a:rPr lang="en-US" sz="1400" dirty="0">
                <a:latin typeface="David" panose="020E0502060401010101" pitchFamily="34" charset="-79"/>
                <a:cs typeface="David" panose="020E0502060401010101" pitchFamily="34" charset="-79"/>
              </a:rPr>
              <a:t>Ratio between Israel and the US and the OECD average of GDP</a:t>
            </a:r>
          </a:p>
          <a:p>
            <a:pPr algn="ctr">
              <a:spcAft>
                <a:spcPts val="600"/>
              </a:spcAft>
            </a:pPr>
            <a:r>
              <a:rPr lang="en-US" sz="1400" dirty="0">
                <a:latin typeface="David" panose="020E0502060401010101" pitchFamily="34" charset="-79"/>
                <a:cs typeface="David" panose="020E0502060401010101" pitchFamily="34" charset="-79"/>
              </a:rPr>
              <a:t> levels and productivity exhaustion, 2014</a:t>
            </a:r>
          </a:p>
        </p:txBody>
      </p:sp>
    </p:spTree>
    <p:extLst>
      <p:ext uri="{BB962C8B-B14F-4D97-AF65-F5344CB8AC3E}">
        <p14:creationId xmlns:p14="http://schemas.microsoft.com/office/powerpoint/2010/main" val="125895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nvGraphicFramePr>
        <p:xfrm>
          <a:off x="1344571" y="1463040"/>
          <a:ext cx="5002620" cy="461453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344571" y="6050947"/>
            <a:ext cx="4934714" cy="430887"/>
          </a:xfrm>
          <a:prstGeom prst="rect">
            <a:avLst/>
          </a:prstGeom>
        </p:spPr>
        <p:txBody>
          <a:bodyPr wrap="square">
            <a:spAutoFit/>
          </a:bodyPr>
          <a:lstStyle/>
          <a:p>
            <a:pPr rtl="1">
              <a:lnSpc>
                <a:spcPct val="150000"/>
              </a:lnSpc>
              <a:spcAft>
                <a:spcPts val="600"/>
              </a:spcAft>
            </a:pPr>
            <a:r>
              <a:rPr lang="en-GB" sz="1600" dirty="0">
                <a:latin typeface="David" panose="020E0502060401010101" pitchFamily="34" charset="-79"/>
                <a:cs typeface="David" panose="020E0502060401010101" pitchFamily="34" charset="-79"/>
              </a:rPr>
              <a:t>Source: OECD</a:t>
            </a:r>
            <a:endParaRPr lang="en-US" sz="1600" dirty="0">
              <a:latin typeface="David" panose="020E0502060401010101" pitchFamily="34" charset="-79"/>
              <a:cs typeface="David" panose="020E0502060401010101" pitchFamily="34" charset="-79"/>
            </a:endParaRPr>
          </a:p>
        </p:txBody>
      </p:sp>
      <p:graphicFrame>
        <p:nvGraphicFramePr>
          <p:cNvPr id="8" name="Chart 5"/>
          <p:cNvGraphicFramePr>
            <a:graphicFrameLocks/>
          </p:cNvGraphicFramePr>
          <p:nvPr>
            <p:extLst>
              <p:ext uri="{D42A27DB-BD31-4B8C-83A1-F6EECF244321}">
                <p14:modId xmlns:p14="http://schemas.microsoft.com/office/powerpoint/2010/main" val="1848823573"/>
              </p:ext>
            </p:extLst>
          </p:nvPr>
        </p:nvGraphicFramePr>
        <p:xfrm>
          <a:off x="6540208" y="1532238"/>
          <a:ext cx="4964421" cy="4584006"/>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מחבר ישר 9"/>
          <p:cNvCxnSpPr/>
          <p:nvPr/>
        </p:nvCxnSpPr>
        <p:spPr>
          <a:xfrm>
            <a:off x="593889" y="1093509"/>
            <a:ext cx="11151909" cy="18855"/>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0737F73-EF06-4170-807B-18EB25A095E0}"/>
              </a:ext>
            </a:extLst>
          </p:cNvPr>
          <p:cNvSpPr txBox="1"/>
          <p:nvPr/>
        </p:nvSpPr>
        <p:spPr>
          <a:xfrm>
            <a:off x="616278" y="469582"/>
            <a:ext cx="11151909" cy="523220"/>
          </a:xfrm>
          <a:prstGeom prst="rect">
            <a:avLst/>
          </a:prstGeom>
          <a:noFill/>
        </p:spPr>
        <p:txBody>
          <a:bodyPr wrap="square" rtlCol="1">
            <a:spAutoFit/>
          </a:bodyPr>
          <a:lstStyle/>
          <a:p>
            <a:r>
              <a:rPr lang="en-US" sz="2800" dirty="0">
                <a:solidFill>
                  <a:prstClr val="black"/>
                </a:solidFill>
                <a:latin typeface="David" panose="020E0502060401010101" pitchFamily="34" charset="-79"/>
                <a:cs typeface="David" panose="020E0502060401010101" pitchFamily="34" charset="-79"/>
              </a:rPr>
              <a:t>Population is relatively educated yet many lack appropriate skills</a:t>
            </a:r>
            <a:endParaRPr lang="he-IL" sz="2800" dirty="0">
              <a:solidFill>
                <a:prstClr val="black"/>
              </a:solidFill>
              <a:latin typeface="David" panose="020E0502060401010101" pitchFamily="34" charset="-79"/>
              <a:cs typeface="David" panose="020E0502060401010101" pitchFamily="34" charset="-79"/>
            </a:endParaRPr>
          </a:p>
        </p:txBody>
      </p:sp>
      <p:sp>
        <p:nvSpPr>
          <p:cNvPr id="13" name="Rectangle 12">
            <a:extLst>
              <a:ext uri="{FF2B5EF4-FFF2-40B4-BE49-F238E27FC236}">
                <a16:creationId xmlns:a16="http://schemas.microsoft.com/office/drawing/2014/main" id="{88F8D2F2-AD73-4AC6-BA5F-40AB4F09499C}"/>
              </a:ext>
            </a:extLst>
          </p:cNvPr>
          <p:cNvSpPr/>
          <p:nvPr/>
        </p:nvSpPr>
        <p:spPr>
          <a:xfrm>
            <a:off x="6805571" y="6043252"/>
            <a:ext cx="5386429" cy="661720"/>
          </a:xfrm>
          <a:prstGeom prst="rect">
            <a:avLst/>
          </a:prstGeom>
        </p:spPr>
        <p:txBody>
          <a:bodyPr wrap="square">
            <a:spAutoFit/>
          </a:bodyPr>
          <a:lstStyle/>
          <a:p>
            <a:pPr rtl="1">
              <a:spcAft>
                <a:spcPts val="600"/>
              </a:spcAft>
            </a:pPr>
            <a:r>
              <a:rPr lang="en-GB" sz="1600" dirty="0">
                <a:latin typeface="David" panose="020E0502060401010101" pitchFamily="34" charset="-79"/>
                <a:cs typeface="David" panose="020E0502060401010101" pitchFamily="34" charset="-79"/>
              </a:rPr>
              <a:t>Source: Dan Ben David (</a:t>
            </a:r>
            <a:r>
              <a:rPr lang="en-GB" sz="1600" dirty="0" err="1">
                <a:latin typeface="David" panose="020E0502060401010101" pitchFamily="34" charset="-79"/>
                <a:cs typeface="David" panose="020E0502060401010101" pitchFamily="34" charset="-79"/>
              </a:rPr>
              <a:t>Shoresh</a:t>
            </a:r>
            <a:r>
              <a:rPr lang="en-GB" sz="1600" dirty="0">
                <a:latin typeface="David" panose="020E0502060401010101" pitchFamily="34" charset="-79"/>
                <a:cs typeface="David" panose="020E0502060401010101" pitchFamily="34" charset="-79"/>
              </a:rPr>
              <a:t> Institute), </a:t>
            </a:r>
          </a:p>
          <a:p>
            <a:pPr rtl="1">
              <a:spcAft>
                <a:spcPts val="600"/>
              </a:spcAft>
            </a:pPr>
            <a:r>
              <a:rPr lang="en-GB" sz="1600" dirty="0">
                <a:latin typeface="David" panose="020E0502060401010101" pitchFamily="34" charset="-79"/>
                <a:cs typeface="David" panose="020E0502060401010101" pitchFamily="34" charset="-79"/>
              </a:rPr>
              <a:t>based on Barro and Lee data</a:t>
            </a:r>
            <a:endParaRPr lang="en-US" sz="1600" dirty="0">
              <a:latin typeface="David" panose="020E0502060401010101" pitchFamily="34" charset="-79"/>
              <a:cs typeface="David" panose="020E0502060401010101" pitchFamily="34" charset="-79"/>
            </a:endParaRPr>
          </a:p>
        </p:txBody>
      </p:sp>
      <p:sp>
        <p:nvSpPr>
          <p:cNvPr id="5" name="TextBox 4">
            <a:extLst>
              <a:ext uri="{FF2B5EF4-FFF2-40B4-BE49-F238E27FC236}">
                <a16:creationId xmlns:a16="http://schemas.microsoft.com/office/drawing/2014/main" id="{6F52C182-861F-424A-9D6B-C0601CA00F1B}"/>
              </a:ext>
            </a:extLst>
          </p:cNvPr>
          <p:cNvSpPr txBox="1"/>
          <p:nvPr/>
        </p:nvSpPr>
        <p:spPr>
          <a:xfrm>
            <a:off x="6607249" y="1952026"/>
            <a:ext cx="635000" cy="4185761"/>
          </a:xfrm>
          <a:prstGeom prst="rect">
            <a:avLst/>
          </a:prstGeom>
          <a:noFill/>
        </p:spPr>
        <p:txBody>
          <a:bodyPr wrap="square" rtlCol="0">
            <a:spAutoFit/>
          </a:bodyPr>
          <a:lstStyle/>
          <a:p>
            <a:pPr algn="r"/>
            <a:r>
              <a:rPr lang="en-US" sz="700" dirty="0"/>
              <a:t>USA</a:t>
            </a:r>
          </a:p>
          <a:p>
            <a:pPr algn="r"/>
            <a:r>
              <a:rPr lang="en-US" sz="700" dirty="0"/>
              <a:t>Switzerland</a:t>
            </a:r>
          </a:p>
          <a:p>
            <a:pPr algn="r"/>
            <a:r>
              <a:rPr lang="en-US" sz="700" dirty="0"/>
              <a:t>Israel</a:t>
            </a:r>
          </a:p>
          <a:p>
            <a:pPr algn="r"/>
            <a:r>
              <a:rPr lang="en-US" sz="700" dirty="0"/>
              <a:t>Czech Republic</a:t>
            </a:r>
          </a:p>
          <a:p>
            <a:pPr algn="r"/>
            <a:r>
              <a:rPr lang="en-US" sz="700" dirty="0"/>
              <a:t>Slovakia</a:t>
            </a:r>
          </a:p>
          <a:p>
            <a:pPr algn="r"/>
            <a:r>
              <a:rPr lang="en-US" sz="700" dirty="0"/>
              <a:t>Germany</a:t>
            </a:r>
          </a:p>
          <a:p>
            <a:pPr algn="r"/>
            <a:r>
              <a:rPr lang="en-US" sz="700" dirty="0"/>
              <a:t>Ireland</a:t>
            </a:r>
          </a:p>
          <a:p>
            <a:pPr algn="r"/>
            <a:r>
              <a:rPr lang="en-US" sz="700" dirty="0"/>
              <a:t>Canada</a:t>
            </a:r>
          </a:p>
          <a:p>
            <a:pPr algn="r"/>
            <a:r>
              <a:rPr lang="en-US" sz="700" dirty="0"/>
              <a:t>Korea</a:t>
            </a:r>
          </a:p>
          <a:p>
            <a:pPr algn="r"/>
            <a:r>
              <a:rPr lang="en-US" sz="700" dirty="0"/>
              <a:t>Denmark</a:t>
            </a:r>
          </a:p>
          <a:p>
            <a:pPr algn="r"/>
            <a:r>
              <a:rPr lang="en-US" sz="700" dirty="0"/>
              <a:t>Estonia</a:t>
            </a:r>
          </a:p>
          <a:p>
            <a:pPr algn="r"/>
            <a:r>
              <a:rPr lang="en-US" sz="700" dirty="0"/>
              <a:t>Japan</a:t>
            </a:r>
          </a:p>
          <a:p>
            <a:pPr algn="r"/>
            <a:r>
              <a:rPr lang="en-US" sz="700" dirty="0"/>
              <a:t>UK</a:t>
            </a:r>
          </a:p>
          <a:p>
            <a:pPr algn="r"/>
            <a:r>
              <a:rPr lang="en-US" sz="700" dirty="0"/>
              <a:t>Sweden</a:t>
            </a:r>
          </a:p>
          <a:p>
            <a:pPr algn="r"/>
            <a:r>
              <a:rPr lang="en-US" sz="700" dirty="0"/>
              <a:t>Slovenia</a:t>
            </a:r>
          </a:p>
          <a:p>
            <a:pPr algn="r"/>
            <a:r>
              <a:rPr lang="en-US" sz="700" dirty="0"/>
              <a:t>Hungary</a:t>
            </a:r>
          </a:p>
          <a:p>
            <a:pPr algn="r"/>
            <a:r>
              <a:rPr lang="en-US" sz="700" dirty="0"/>
              <a:t>Australia</a:t>
            </a:r>
          </a:p>
          <a:p>
            <a:pPr algn="r"/>
            <a:r>
              <a:rPr lang="en-US" sz="700" dirty="0"/>
              <a:t>Norway</a:t>
            </a:r>
          </a:p>
          <a:p>
            <a:pPr algn="r"/>
            <a:r>
              <a:rPr lang="en-US" sz="700" dirty="0"/>
              <a:t>New Zealand</a:t>
            </a:r>
          </a:p>
          <a:p>
            <a:pPr algn="r"/>
            <a:r>
              <a:rPr lang="en-US" sz="700" dirty="0"/>
              <a:t>The Netherlands</a:t>
            </a:r>
          </a:p>
          <a:p>
            <a:pPr algn="r"/>
            <a:r>
              <a:rPr lang="en-US" sz="700" dirty="0"/>
              <a:t>Poland</a:t>
            </a:r>
          </a:p>
          <a:p>
            <a:pPr algn="r"/>
            <a:r>
              <a:rPr lang="en-US" sz="700" dirty="0"/>
              <a:t>Belgium</a:t>
            </a:r>
          </a:p>
          <a:p>
            <a:pPr algn="r"/>
            <a:r>
              <a:rPr lang="en-US" sz="700" dirty="0"/>
              <a:t>Finland</a:t>
            </a:r>
          </a:p>
          <a:p>
            <a:pPr algn="r"/>
            <a:r>
              <a:rPr lang="en-US" sz="700" dirty="0"/>
              <a:t>Greece</a:t>
            </a:r>
          </a:p>
          <a:p>
            <a:pPr algn="r"/>
            <a:r>
              <a:rPr lang="en-US" sz="700" dirty="0"/>
              <a:t>France</a:t>
            </a:r>
          </a:p>
          <a:p>
            <a:pPr algn="r"/>
            <a:r>
              <a:rPr lang="en-US" sz="700" dirty="0"/>
              <a:t>Latvia</a:t>
            </a:r>
          </a:p>
          <a:p>
            <a:pPr algn="r"/>
            <a:r>
              <a:rPr lang="en-US" sz="700" dirty="0"/>
              <a:t>Spain</a:t>
            </a:r>
          </a:p>
          <a:p>
            <a:pPr algn="r"/>
            <a:r>
              <a:rPr lang="en-US" sz="700" dirty="0"/>
              <a:t>Italy</a:t>
            </a:r>
          </a:p>
          <a:p>
            <a:pPr algn="r"/>
            <a:r>
              <a:rPr lang="en-US" sz="700" dirty="0"/>
              <a:t>Iceland</a:t>
            </a:r>
          </a:p>
          <a:p>
            <a:pPr algn="r"/>
            <a:r>
              <a:rPr lang="en-US" sz="700" dirty="0"/>
              <a:t>Austria</a:t>
            </a:r>
          </a:p>
          <a:p>
            <a:pPr algn="r"/>
            <a:r>
              <a:rPr lang="en-US" sz="700" dirty="0"/>
              <a:t>Chile</a:t>
            </a:r>
          </a:p>
          <a:p>
            <a:pPr algn="r"/>
            <a:r>
              <a:rPr lang="en-US" sz="700" dirty="0"/>
              <a:t>Mexico</a:t>
            </a:r>
          </a:p>
          <a:p>
            <a:pPr algn="r"/>
            <a:r>
              <a:rPr lang="en-US" sz="700" dirty="0"/>
              <a:t>Portugal</a:t>
            </a:r>
          </a:p>
          <a:p>
            <a:pPr algn="r"/>
            <a:r>
              <a:rPr lang="en-US" sz="700" dirty="0"/>
              <a:t>Turkey</a:t>
            </a:r>
          </a:p>
          <a:p>
            <a:pPr algn="r"/>
            <a:endParaRPr lang="en-US" sz="700" dirty="0"/>
          </a:p>
        </p:txBody>
      </p:sp>
      <p:sp>
        <p:nvSpPr>
          <p:cNvPr id="18" name="Rectangle 17">
            <a:extLst>
              <a:ext uri="{FF2B5EF4-FFF2-40B4-BE49-F238E27FC236}">
                <a16:creationId xmlns:a16="http://schemas.microsoft.com/office/drawing/2014/main" id="{F993E93A-C87F-4DF1-82FE-6FCEF4F81674}"/>
              </a:ext>
            </a:extLst>
          </p:cNvPr>
          <p:cNvSpPr/>
          <p:nvPr/>
        </p:nvSpPr>
        <p:spPr>
          <a:xfrm>
            <a:off x="7031428" y="1412591"/>
            <a:ext cx="4586265" cy="430887"/>
          </a:xfrm>
          <a:prstGeom prst="rect">
            <a:avLst/>
          </a:prstGeom>
          <a:solidFill>
            <a:schemeClr val="bg1"/>
          </a:solidFill>
        </p:spPr>
        <p:txBody>
          <a:bodyPr wrap="square">
            <a:spAutoFit/>
          </a:bodyPr>
          <a:lstStyle/>
          <a:p>
            <a:pPr rtl="1">
              <a:lnSpc>
                <a:spcPct val="150000"/>
              </a:lnSpc>
              <a:spcAft>
                <a:spcPts val="600"/>
              </a:spcAft>
            </a:pPr>
            <a:r>
              <a:rPr lang="en-GB" sz="1600" dirty="0">
                <a:latin typeface="David" panose="020E0502060401010101" pitchFamily="34" charset="-79"/>
                <a:cs typeface="David" panose="020E0502060401010101" pitchFamily="34" charset="-79"/>
              </a:rPr>
              <a:t>Average Education Years, Ages 35-54, 2010</a:t>
            </a:r>
            <a:endParaRPr lang="en-US" sz="1600" dirty="0">
              <a:latin typeface="David" panose="020E0502060401010101" pitchFamily="34" charset="-79"/>
              <a:cs typeface="David" panose="020E0502060401010101" pitchFamily="34" charset="-79"/>
            </a:endParaRPr>
          </a:p>
        </p:txBody>
      </p:sp>
      <p:sp>
        <p:nvSpPr>
          <p:cNvPr id="19" name="Rectangle 18">
            <a:extLst>
              <a:ext uri="{FF2B5EF4-FFF2-40B4-BE49-F238E27FC236}">
                <a16:creationId xmlns:a16="http://schemas.microsoft.com/office/drawing/2014/main" id="{77815CEC-56FA-475C-AA5D-9AF040040A5F}"/>
              </a:ext>
            </a:extLst>
          </p:cNvPr>
          <p:cNvSpPr/>
          <p:nvPr/>
        </p:nvSpPr>
        <p:spPr>
          <a:xfrm>
            <a:off x="1383676" y="1343478"/>
            <a:ext cx="4586265" cy="800219"/>
          </a:xfrm>
          <a:prstGeom prst="rect">
            <a:avLst/>
          </a:prstGeom>
          <a:solidFill>
            <a:schemeClr val="bg1"/>
          </a:solidFill>
        </p:spPr>
        <p:txBody>
          <a:bodyPr wrap="square">
            <a:spAutoFit/>
          </a:bodyPr>
          <a:lstStyle/>
          <a:p>
            <a:pPr algn="ctr" rtl="1">
              <a:lnSpc>
                <a:spcPct val="150000"/>
              </a:lnSpc>
              <a:spcAft>
                <a:spcPts val="600"/>
              </a:spcAft>
            </a:pPr>
            <a:r>
              <a:rPr lang="en-GB" sz="1600" dirty="0">
                <a:latin typeface="David" panose="020E0502060401010101" pitchFamily="34" charset="-79"/>
                <a:cs typeface="David" panose="020E0502060401010101" pitchFamily="34" charset="-79"/>
              </a:rPr>
              <a:t>PEAK (Math) Result Distribution – Israel and OECD Average, 2016</a:t>
            </a:r>
            <a:endParaRPr lang="en-US" sz="16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795913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3968772" y="5776651"/>
            <a:ext cx="6615354" cy="230832"/>
          </a:xfrm>
          <a:prstGeom prst="rect">
            <a:avLst/>
          </a:prstGeom>
        </p:spPr>
        <p:txBody>
          <a:bodyPr wrap="square">
            <a:spAutoFit/>
          </a:bodyPr>
          <a:lstStyle/>
          <a:p>
            <a:pPr algn="r" defTabSz="514350" rtl="1">
              <a:defRPr/>
            </a:pPr>
            <a:r>
              <a:rPr lang="he-IL" sz="900" dirty="0">
                <a:solidFill>
                  <a:prstClr val="white"/>
                </a:solidFill>
                <a:latin typeface=" david"/>
                <a:ea typeface="Calibri"/>
                <a:cs typeface="David" panose="020E0502060401010101" pitchFamily="34" charset="-79"/>
              </a:rPr>
              <a:t>מקור הנתונים: </a:t>
            </a:r>
            <a:r>
              <a:rPr lang="en-US" sz="900" dirty="0">
                <a:solidFill>
                  <a:prstClr val="white"/>
                </a:solidFill>
                <a:latin typeface="Times New Roman" panose="02020603050405020304" pitchFamily="18" charset="0"/>
                <a:ea typeface="Calibri"/>
                <a:cs typeface="Times New Roman" panose="02020603050405020304" pitchFamily="18" charset="0"/>
              </a:rPr>
              <a:t>SWIID</a:t>
            </a:r>
            <a:r>
              <a:rPr lang="he-IL" sz="900" dirty="0">
                <a:solidFill>
                  <a:prstClr val="white"/>
                </a:solidFill>
                <a:latin typeface="Times New Roman" panose="02020603050405020304" pitchFamily="18" charset="0"/>
                <a:ea typeface="Calibri"/>
                <a:cs typeface="Times New Roman" panose="02020603050405020304" pitchFamily="18" charset="0"/>
              </a:rPr>
              <a:t>,</a:t>
            </a:r>
            <a:r>
              <a:rPr lang="he-IL" sz="900" dirty="0">
                <a:solidFill>
                  <a:prstClr val="white"/>
                </a:solidFill>
                <a:latin typeface=" david"/>
                <a:ea typeface="Calibri"/>
                <a:cs typeface="David" panose="020E0502060401010101" pitchFamily="34" charset="-79"/>
              </a:rPr>
              <a:t> המוסד לביטוח לאומי</a:t>
            </a:r>
            <a:r>
              <a:rPr lang="en-US" sz="900" dirty="0">
                <a:solidFill>
                  <a:prstClr val="white"/>
                </a:solidFill>
                <a:latin typeface=" david"/>
                <a:ea typeface="Calibri"/>
                <a:cs typeface="David" panose="020E0502060401010101" pitchFamily="34" charset="-79"/>
              </a:rPr>
              <a:t>;</a:t>
            </a:r>
            <a:r>
              <a:rPr lang="he-IL" sz="900" dirty="0">
                <a:solidFill>
                  <a:prstClr val="white"/>
                </a:solidFill>
                <a:latin typeface=" david"/>
                <a:ea typeface="Calibri"/>
                <a:cs typeface="David" panose="020E0502060401010101" pitchFamily="34" charset="-79"/>
              </a:rPr>
              <a:t> עיבודי אגף הכלכלן הראשי</a:t>
            </a:r>
            <a:endParaRPr lang="he-IL" sz="900" dirty="0">
              <a:solidFill>
                <a:prstClr val="white"/>
              </a:solidFill>
              <a:latin typeface=" david"/>
              <a:cs typeface="David" panose="020E0502060401010101" pitchFamily="34" charset="-79"/>
            </a:endParaRPr>
          </a:p>
        </p:txBody>
      </p:sp>
      <p:sp>
        <p:nvSpPr>
          <p:cNvPr id="8" name="TextBox 7"/>
          <p:cNvSpPr txBox="1"/>
          <p:nvPr/>
        </p:nvSpPr>
        <p:spPr>
          <a:xfrm>
            <a:off x="7896201" y="1620887"/>
            <a:ext cx="1717829" cy="265457"/>
          </a:xfrm>
          <a:prstGeom prst="rect">
            <a:avLst/>
          </a:prstGeom>
          <a:noFill/>
        </p:spPr>
        <p:txBody>
          <a:bodyPr wrap="square" rtlCol="1">
            <a:spAutoFit/>
          </a:bodyPr>
          <a:lstStyle/>
          <a:p>
            <a:pPr algn="ctr" defTabSz="514350" rtl="1">
              <a:defRPr/>
            </a:pPr>
            <a:r>
              <a:rPr lang="en-US" sz="1125" dirty="0">
                <a:solidFill>
                  <a:prstClr val="black"/>
                </a:solidFill>
                <a:latin typeface="Calibri" panose="020F0502020204030204" pitchFamily="34" charset="0"/>
                <a:cs typeface="Calibri" panose="020F0502020204030204" pitchFamily="34" charset="0"/>
              </a:rPr>
              <a:t>Inequality - Gross</a:t>
            </a:r>
            <a:endParaRPr lang="he-IL" sz="1125" dirty="0">
              <a:solidFill>
                <a:prstClr val="black"/>
              </a:solidFill>
              <a:latin typeface="Calibri" panose="020F0502020204030204" pitchFamily="34" charset="0"/>
              <a:cs typeface="Calibri" panose="020F0502020204030204" pitchFamily="34" charset="0"/>
            </a:endParaRPr>
          </a:p>
        </p:txBody>
      </p:sp>
      <p:sp>
        <p:nvSpPr>
          <p:cNvPr id="9" name="TextBox 8"/>
          <p:cNvSpPr txBox="1"/>
          <p:nvPr/>
        </p:nvSpPr>
        <p:spPr>
          <a:xfrm>
            <a:off x="2831538" y="1556727"/>
            <a:ext cx="1717829" cy="265457"/>
          </a:xfrm>
          <a:prstGeom prst="rect">
            <a:avLst/>
          </a:prstGeom>
          <a:noFill/>
        </p:spPr>
        <p:txBody>
          <a:bodyPr wrap="square" rtlCol="1">
            <a:spAutoFit/>
          </a:bodyPr>
          <a:lstStyle/>
          <a:p>
            <a:pPr algn="ctr" defTabSz="514350" rtl="1">
              <a:defRPr/>
            </a:pPr>
            <a:r>
              <a:rPr lang="en-US" sz="1125" dirty="0">
                <a:solidFill>
                  <a:prstClr val="black"/>
                </a:solidFill>
                <a:latin typeface="Calibri" panose="020F0502020204030204" pitchFamily="34" charset="0"/>
                <a:cs typeface="Calibri" panose="020F0502020204030204" pitchFamily="34" charset="0"/>
              </a:rPr>
              <a:t>Inequality - Net</a:t>
            </a:r>
            <a:endParaRPr lang="he-IL" sz="1125" dirty="0">
              <a:solidFill>
                <a:prstClr val="black"/>
              </a:solidFill>
              <a:latin typeface="Calibri" panose="020F0502020204030204" pitchFamily="34" charset="0"/>
              <a:cs typeface="Calibri" panose="020F0502020204030204" pitchFamily="34" charset="0"/>
            </a:endParaRPr>
          </a:p>
        </p:txBody>
      </p:sp>
      <p:grpSp>
        <p:nvGrpSpPr>
          <p:cNvPr id="2" name="קבוצה 1"/>
          <p:cNvGrpSpPr/>
          <p:nvPr/>
        </p:nvGrpSpPr>
        <p:grpSpPr>
          <a:xfrm>
            <a:off x="1856866" y="2472867"/>
            <a:ext cx="8727261" cy="3534617"/>
            <a:chOff x="653810" y="2419430"/>
            <a:chExt cx="11304363" cy="3491801"/>
          </a:xfrm>
        </p:grpSpPr>
        <p:graphicFrame>
          <p:nvGraphicFramePr>
            <p:cNvPr id="12" name="תרשים 11"/>
            <p:cNvGraphicFramePr/>
            <p:nvPr/>
          </p:nvGraphicFramePr>
          <p:xfrm>
            <a:off x="653810" y="2419430"/>
            <a:ext cx="4843101" cy="34918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תרשים 14"/>
            <p:cNvGraphicFramePr/>
            <p:nvPr/>
          </p:nvGraphicFramePr>
          <p:xfrm>
            <a:off x="7115072" y="2419430"/>
            <a:ext cx="4843101" cy="3491801"/>
          </p:xfrm>
          <a:graphic>
            <a:graphicData uri="http://schemas.openxmlformats.org/drawingml/2006/chart">
              <c:chart xmlns:c="http://schemas.openxmlformats.org/drawingml/2006/chart" xmlns:r="http://schemas.openxmlformats.org/officeDocument/2006/relationships" r:id="rId4"/>
            </a:graphicData>
          </a:graphic>
        </p:graphicFrame>
      </p:grpSp>
      <p:pic>
        <p:nvPicPr>
          <p:cNvPr id="5" name="תמונה 4"/>
          <p:cNvPicPr>
            <a:picLocks noChangeAspect="1"/>
          </p:cNvPicPr>
          <p:nvPr/>
        </p:nvPicPr>
        <p:blipFill>
          <a:blip r:embed="rId5"/>
          <a:stretch>
            <a:fillRect/>
          </a:stretch>
        </p:blipFill>
        <p:spPr>
          <a:xfrm>
            <a:off x="5087889" y="6423248"/>
            <a:ext cx="2314575" cy="357188"/>
          </a:xfrm>
          <a:prstGeom prst="rect">
            <a:avLst/>
          </a:prstGeom>
        </p:spPr>
      </p:pic>
      <p:sp>
        <p:nvSpPr>
          <p:cNvPr id="11" name="Rectangle 7"/>
          <p:cNvSpPr/>
          <p:nvPr/>
        </p:nvSpPr>
        <p:spPr>
          <a:xfrm>
            <a:off x="1524001" y="6227382"/>
            <a:ext cx="9060126" cy="307777"/>
          </a:xfrm>
          <a:prstGeom prst="rect">
            <a:avLst/>
          </a:prstGeom>
        </p:spPr>
        <p:txBody>
          <a:bodyPr wrap="square">
            <a:spAutoFit/>
          </a:bodyPr>
          <a:lstStyle/>
          <a:p>
            <a:pPr algn="r" rtl="1" eaLnBrk="0" fontAlgn="base" hangingPunct="0">
              <a:spcBef>
                <a:spcPct val="0"/>
              </a:spcBef>
              <a:spcAft>
                <a:spcPct val="0"/>
              </a:spcAft>
              <a:defRPr/>
            </a:pPr>
            <a:r>
              <a:rPr lang="en-US" altLang="he-IL" sz="1400" dirty="0">
                <a:solidFill>
                  <a:prstClr val="black"/>
                </a:solidFill>
                <a:latin typeface="Arial" panose="020B0604020202020204" pitchFamily="34" charset="0"/>
                <a:ea typeface="Calibri" panose="020F0502020204030204" pitchFamily="34" charset="0"/>
                <a:cs typeface="Arial" panose="020B0604020202020204" pitchFamily="34" charset="0"/>
              </a:rPr>
              <a:t>Source: CBS &amp; OECD</a:t>
            </a:r>
          </a:p>
        </p:txBody>
      </p:sp>
      <p:sp>
        <p:nvSpPr>
          <p:cNvPr id="13" name="Title 3">
            <a:extLst>
              <a:ext uri="{FF2B5EF4-FFF2-40B4-BE49-F238E27FC236}">
                <a16:creationId xmlns:a16="http://schemas.microsoft.com/office/drawing/2014/main" id="{17BDDD18-4DE6-41CB-9A09-DEB9E46CEFBE}"/>
              </a:ext>
            </a:extLst>
          </p:cNvPr>
          <p:cNvSpPr txBox="1">
            <a:spLocks/>
          </p:cNvSpPr>
          <p:nvPr/>
        </p:nvSpPr>
        <p:spPr>
          <a:xfrm>
            <a:off x="855611" y="459008"/>
            <a:ext cx="7859016" cy="5576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100" dirty="0">
                <a:latin typeface="David" panose="020E0502060401010101" pitchFamily="34" charset="-79"/>
              </a:rPr>
              <a:t>Inequality levels in Israel are high yet on the decline – as opposed to most developed countries </a:t>
            </a:r>
            <a:endParaRPr lang="he-IL" sz="2100" dirty="0"/>
          </a:p>
        </p:txBody>
      </p:sp>
      <p:sp>
        <p:nvSpPr>
          <p:cNvPr id="14" name="Rectangle 7">
            <a:extLst>
              <a:ext uri="{FF2B5EF4-FFF2-40B4-BE49-F238E27FC236}">
                <a16:creationId xmlns:a16="http://schemas.microsoft.com/office/drawing/2014/main" id="{2F74237D-920F-402F-B40F-0EDC6D94BCF4}"/>
              </a:ext>
            </a:extLst>
          </p:cNvPr>
          <p:cNvSpPr/>
          <p:nvPr/>
        </p:nvSpPr>
        <p:spPr>
          <a:xfrm>
            <a:off x="6904963" y="6451074"/>
            <a:ext cx="742972" cy="276999"/>
          </a:xfrm>
          <a:prstGeom prst="rect">
            <a:avLst/>
          </a:prstGeom>
          <a:solidFill>
            <a:schemeClr val="bg1"/>
          </a:solidFill>
        </p:spPr>
        <p:txBody>
          <a:bodyPr wrap="square">
            <a:spAutoFit/>
          </a:bodyPr>
          <a:lstStyle/>
          <a:p>
            <a:pPr rtl="1" eaLnBrk="0" fontAlgn="base" hangingPunct="0">
              <a:spcBef>
                <a:spcPct val="0"/>
              </a:spcBef>
              <a:spcAft>
                <a:spcPct val="0"/>
              </a:spcAft>
              <a:defRPr/>
            </a:pPr>
            <a:r>
              <a:rPr lang="en-US" altLang="he-IL" sz="1200" dirty="0">
                <a:solidFill>
                  <a:prstClr val="black"/>
                </a:solidFill>
                <a:latin typeface="Arial" panose="020B0604020202020204" pitchFamily="34" charset="0"/>
                <a:ea typeface="Calibri" panose="020F0502020204030204" pitchFamily="34" charset="0"/>
                <a:cs typeface="Arial" panose="020B0604020202020204" pitchFamily="34" charset="0"/>
              </a:rPr>
              <a:t>OECD</a:t>
            </a:r>
          </a:p>
        </p:txBody>
      </p:sp>
      <p:sp>
        <p:nvSpPr>
          <p:cNvPr id="16" name="Rectangle 7">
            <a:extLst>
              <a:ext uri="{FF2B5EF4-FFF2-40B4-BE49-F238E27FC236}">
                <a16:creationId xmlns:a16="http://schemas.microsoft.com/office/drawing/2014/main" id="{100AF944-3C23-4811-92E5-4A40414432CA}"/>
              </a:ext>
            </a:extLst>
          </p:cNvPr>
          <p:cNvSpPr/>
          <p:nvPr/>
        </p:nvSpPr>
        <p:spPr>
          <a:xfrm>
            <a:off x="6161991" y="6477256"/>
            <a:ext cx="497501" cy="276999"/>
          </a:xfrm>
          <a:prstGeom prst="rect">
            <a:avLst/>
          </a:prstGeom>
          <a:solidFill>
            <a:schemeClr val="bg1"/>
          </a:solidFill>
        </p:spPr>
        <p:txBody>
          <a:bodyPr wrap="square">
            <a:spAutoFit/>
          </a:bodyPr>
          <a:lstStyle/>
          <a:p>
            <a:pPr rtl="1" eaLnBrk="0" fontAlgn="base" hangingPunct="0">
              <a:spcBef>
                <a:spcPct val="0"/>
              </a:spcBef>
              <a:spcAft>
                <a:spcPct val="0"/>
              </a:spcAft>
              <a:defRPr/>
            </a:pPr>
            <a:r>
              <a:rPr lang="en-US" altLang="he-IL" sz="1200" dirty="0">
                <a:solidFill>
                  <a:prstClr val="black"/>
                </a:solidFill>
                <a:latin typeface="Arial" panose="020B0604020202020204" pitchFamily="34" charset="0"/>
                <a:ea typeface="Calibri" panose="020F0502020204030204" pitchFamily="34" charset="0"/>
                <a:cs typeface="Arial" panose="020B0604020202020204" pitchFamily="34" charset="0"/>
              </a:rPr>
              <a:t>USA</a:t>
            </a:r>
          </a:p>
        </p:txBody>
      </p:sp>
      <p:sp>
        <p:nvSpPr>
          <p:cNvPr id="17" name="Rectangle 7">
            <a:extLst>
              <a:ext uri="{FF2B5EF4-FFF2-40B4-BE49-F238E27FC236}">
                <a16:creationId xmlns:a16="http://schemas.microsoft.com/office/drawing/2014/main" id="{F53B19D9-74B1-4D88-8EC5-616DDF21A3BE}"/>
              </a:ext>
            </a:extLst>
          </p:cNvPr>
          <p:cNvSpPr/>
          <p:nvPr/>
        </p:nvSpPr>
        <p:spPr>
          <a:xfrm>
            <a:off x="5402483" y="6466462"/>
            <a:ext cx="528417" cy="253916"/>
          </a:xfrm>
          <a:prstGeom prst="rect">
            <a:avLst/>
          </a:prstGeom>
          <a:solidFill>
            <a:schemeClr val="bg1"/>
          </a:solidFill>
        </p:spPr>
        <p:txBody>
          <a:bodyPr wrap="square">
            <a:spAutoFit/>
          </a:bodyPr>
          <a:lstStyle/>
          <a:p>
            <a:pPr rtl="1" eaLnBrk="0" fontAlgn="base" hangingPunct="0">
              <a:spcBef>
                <a:spcPct val="0"/>
              </a:spcBef>
              <a:spcAft>
                <a:spcPct val="0"/>
              </a:spcAft>
              <a:defRPr/>
            </a:pPr>
            <a:r>
              <a:rPr lang="en-US" altLang="he-IL" sz="1050" dirty="0">
                <a:solidFill>
                  <a:prstClr val="black"/>
                </a:solidFill>
                <a:latin typeface="Arial" panose="020B0604020202020204" pitchFamily="34" charset="0"/>
                <a:ea typeface="Calibri" panose="020F0502020204030204" pitchFamily="34" charset="0"/>
                <a:cs typeface="Arial" panose="020B0604020202020204" pitchFamily="34" charset="0"/>
              </a:rPr>
              <a:t>Israel</a:t>
            </a:r>
          </a:p>
        </p:txBody>
      </p:sp>
    </p:spTree>
    <p:extLst>
      <p:ext uri="{BB962C8B-B14F-4D97-AF65-F5344CB8AC3E}">
        <p14:creationId xmlns:p14="http://schemas.microsoft.com/office/powerpoint/2010/main" val="2074637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תוצאת תמונה עבור economic glob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2" y="-154248"/>
            <a:ext cx="12192000" cy="30925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6334" y="1427018"/>
            <a:ext cx="3191884" cy="4891232"/>
          </a:xfrm>
          <a:effectLst>
            <a:glow rad="1016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t">
            <a:normAutofit/>
          </a:bodyPr>
          <a:lstStyle/>
          <a:p>
            <a:pPr algn="ctr"/>
            <a:r>
              <a:rPr lang="en-US" sz="3600" b="1" dirty="0">
                <a:cs typeface="OronMF" panose="05000000000000000000" pitchFamily="2" charset="-79"/>
              </a:rPr>
              <a:t>Military</a:t>
            </a:r>
            <a:br>
              <a:rPr lang="en-US" sz="3600" b="1" dirty="0">
                <a:cs typeface="OronMF" panose="05000000000000000000" pitchFamily="2" charset="-79"/>
              </a:rPr>
            </a:br>
            <a:r>
              <a:rPr lang="en-US" sz="3600" b="1" dirty="0">
                <a:cs typeface="OronMF" panose="05000000000000000000" pitchFamily="2" charset="-79"/>
              </a:rPr>
              <a:t> Power</a:t>
            </a:r>
          </a:p>
        </p:txBody>
      </p:sp>
      <p:pic>
        <p:nvPicPr>
          <p:cNvPr id="5" name="Picture 2" descr="תוצאת תמונה עבור ‪F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335" y="2563091"/>
            <a:ext cx="3191883" cy="37551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3582977" y="1440870"/>
            <a:ext cx="2706977" cy="4891232"/>
          </a:xfrm>
          <a:prstGeom prst="rect">
            <a:avLst/>
          </a:prstGeom>
          <a:effectLst>
            <a:glow rad="1016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600" b="1" dirty="0">
                <a:cs typeface="OronMF" panose="05000000000000000000" pitchFamily="2" charset="-79"/>
              </a:rPr>
              <a:t>Economic Power</a:t>
            </a:r>
          </a:p>
        </p:txBody>
      </p:sp>
      <p:sp>
        <p:nvSpPr>
          <p:cNvPr id="7" name="Title 1"/>
          <p:cNvSpPr txBox="1">
            <a:spLocks/>
          </p:cNvSpPr>
          <p:nvPr/>
        </p:nvSpPr>
        <p:spPr>
          <a:xfrm>
            <a:off x="6423158" y="1440870"/>
            <a:ext cx="2706977" cy="4891232"/>
          </a:xfrm>
          <a:prstGeom prst="rect">
            <a:avLst/>
          </a:prstGeom>
          <a:effectLst>
            <a:glow rad="1016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600" b="1" dirty="0">
                <a:cs typeface="OronMF" panose="05000000000000000000" pitchFamily="2" charset="-79"/>
              </a:rPr>
              <a:t>Social </a:t>
            </a:r>
          </a:p>
          <a:p>
            <a:pPr algn="ctr"/>
            <a:r>
              <a:rPr lang="en-US" sz="3600" b="1" dirty="0">
                <a:cs typeface="OronMF" panose="05000000000000000000" pitchFamily="2" charset="-79"/>
              </a:rPr>
              <a:t>Power</a:t>
            </a:r>
          </a:p>
        </p:txBody>
      </p:sp>
      <p:sp>
        <p:nvSpPr>
          <p:cNvPr id="8" name="Title 1"/>
          <p:cNvSpPr txBox="1">
            <a:spLocks/>
          </p:cNvSpPr>
          <p:nvPr/>
        </p:nvSpPr>
        <p:spPr>
          <a:xfrm>
            <a:off x="9263334" y="1440870"/>
            <a:ext cx="2706977" cy="4891232"/>
          </a:xfrm>
          <a:prstGeom prst="rect">
            <a:avLst/>
          </a:prstGeom>
          <a:effectLst>
            <a:glow rad="1016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600" b="1" dirty="0">
                <a:cs typeface="OronMF" panose="05000000000000000000" pitchFamily="2" charset="-79"/>
              </a:rPr>
              <a:t>Diplomatic Power</a:t>
            </a:r>
          </a:p>
        </p:txBody>
      </p:sp>
      <p:pic>
        <p:nvPicPr>
          <p:cNvPr id="9" name="Picture 8"/>
          <p:cNvPicPr>
            <a:picLocks noChangeAspect="1"/>
          </p:cNvPicPr>
          <p:nvPr/>
        </p:nvPicPr>
        <p:blipFill>
          <a:blip r:embed="rId4"/>
          <a:stretch>
            <a:fillRect/>
          </a:stretch>
        </p:blipFill>
        <p:spPr>
          <a:xfrm>
            <a:off x="3562199" y="2629982"/>
            <a:ext cx="2706977" cy="3621376"/>
          </a:xfrm>
          <a:prstGeom prst="rect">
            <a:avLst/>
          </a:prstGeom>
          <a:ln>
            <a:noFill/>
          </a:ln>
          <a:effectLst>
            <a:softEdge rad="112500"/>
          </a:effectLst>
        </p:spPr>
      </p:pic>
      <p:pic>
        <p:nvPicPr>
          <p:cNvPr id="10" name="Picture 9"/>
          <p:cNvPicPr>
            <a:picLocks noChangeAspect="1"/>
          </p:cNvPicPr>
          <p:nvPr/>
        </p:nvPicPr>
        <p:blipFill>
          <a:blip r:embed="rId5"/>
          <a:stretch>
            <a:fillRect/>
          </a:stretch>
        </p:blipFill>
        <p:spPr>
          <a:xfrm>
            <a:off x="9351816" y="2629982"/>
            <a:ext cx="2576929" cy="3621376"/>
          </a:xfrm>
          <a:prstGeom prst="rect">
            <a:avLst/>
          </a:prstGeom>
          <a:ln>
            <a:noFill/>
          </a:ln>
          <a:effectLst>
            <a:softEdge rad="112500"/>
          </a:effectLst>
        </p:spPr>
      </p:pic>
      <p:pic>
        <p:nvPicPr>
          <p:cNvPr id="11" name="Picture 6" descr="תוצאת תמונה עבור חוסן חברתי"/>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084114" y="3170721"/>
            <a:ext cx="3418126" cy="25907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445770" y="18910"/>
            <a:ext cx="94182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400" b="1" dirty="0">
                <a:ln w="10160">
                  <a:solidFill>
                    <a:schemeClr val="accent5"/>
                  </a:solidFill>
                  <a:prstDash val="solid"/>
                </a:ln>
                <a:solidFill>
                  <a:srgbClr val="FFFFFF"/>
                </a:solidFill>
                <a:effectLst>
                  <a:glow rad="228600">
                    <a:schemeClr val="accent5">
                      <a:satMod val="175000"/>
                      <a:alpha val="40000"/>
                    </a:schemeClr>
                  </a:glow>
                  <a:outerShdw blurRad="38100" dist="22860" dir="5400000" algn="tl" rotWithShape="0">
                    <a:srgbClr val="000000">
                      <a:alpha val="30000"/>
                    </a:srgbClr>
                  </a:outerShdw>
                </a:effectLst>
                <a:latin typeface=" david"/>
                <a:cs typeface="OronMF" panose="05000000000000000000" pitchFamily="2" charset="-79"/>
              </a:rPr>
              <a:t>Israel Power Balance </a:t>
            </a:r>
          </a:p>
        </p:txBody>
      </p:sp>
      <p:pic>
        <p:nvPicPr>
          <p:cNvPr id="14" name="Picture 13"/>
          <p:cNvPicPr>
            <a:picLocks noChangeAspect="1"/>
          </p:cNvPicPr>
          <p:nvPr/>
        </p:nvPicPr>
        <p:blipFill>
          <a:blip r:embed="rId7"/>
          <a:stretch>
            <a:fillRect/>
          </a:stretch>
        </p:blipFill>
        <p:spPr>
          <a:xfrm>
            <a:off x="10091281" y="45244"/>
            <a:ext cx="1768189" cy="1285956"/>
          </a:xfrm>
          <a:prstGeom prst="rect">
            <a:avLst/>
          </a:prstGeom>
        </p:spPr>
      </p:pic>
    </p:spTree>
    <p:extLst>
      <p:ext uri="{BB962C8B-B14F-4D97-AF65-F5344CB8AC3E}">
        <p14:creationId xmlns:p14="http://schemas.microsoft.com/office/powerpoint/2010/main" val="3222480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55070" y="4238625"/>
            <a:ext cx="10515600"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What does that have to do with Economic Power?</a:t>
            </a:r>
          </a:p>
        </p:txBody>
      </p:sp>
    </p:spTree>
    <p:extLst>
      <p:ext uri="{BB962C8B-B14F-4D97-AF65-F5344CB8AC3E}">
        <p14:creationId xmlns:p14="http://schemas.microsoft.com/office/powerpoint/2010/main" val="372247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252412" y="147638"/>
            <a:ext cx="11634788" cy="6650437"/>
          </a:xfrm>
          <a:prstGeom prst="rect">
            <a:avLst/>
          </a:prstGeom>
        </p:spPr>
      </p:pic>
      <p:pic>
        <p:nvPicPr>
          <p:cNvPr id="6" name="Picture 5"/>
          <p:cNvPicPr>
            <a:picLocks noChangeAspect="1"/>
          </p:cNvPicPr>
          <p:nvPr/>
        </p:nvPicPr>
        <p:blipFill>
          <a:blip r:embed="rId4"/>
          <a:stretch>
            <a:fillRect/>
          </a:stretch>
        </p:blipFill>
        <p:spPr>
          <a:xfrm rot="15969073">
            <a:off x="-3498952" y="6012027"/>
            <a:ext cx="15686767" cy="2704615"/>
          </a:xfrm>
          <a:prstGeom prst="rect">
            <a:avLst/>
          </a:prstGeom>
        </p:spPr>
      </p:pic>
      <p:pic>
        <p:nvPicPr>
          <p:cNvPr id="7" name="Picture 6"/>
          <p:cNvPicPr>
            <a:picLocks noChangeAspect="1"/>
          </p:cNvPicPr>
          <p:nvPr/>
        </p:nvPicPr>
        <p:blipFill>
          <a:blip r:embed="rId4"/>
          <a:stretch>
            <a:fillRect/>
          </a:stretch>
        </p:blipFill>
        <p:spPr>
          <a:xfrm rot="15969073">
            <a:off x="-533629" y="-2367139"/>
            <a:ext cx="16822679" cy="2900462"/>
          </a:xfrm>
          <a:prstGeom prst="rect">
            <a:avLst/>
          </a:prstGeom>
        </p:spPr>
      </p:pic>
      <p:sp>
        <p:nvSpPr>
          <p:cNvPr id="8" name="Rectangle 7"/>
          <p:cNvSpPr/>
          <p:nvPr/>
        </p:nvSpPr>
        <p:spPr>
          <a:xfrm rot="21333031">
            <a:off x="2889844" y="4137904"/>
            <a:ext cx="2280242" cy="2612860"/>
          </a:xfrm>
          <a:prstGeom prst="rect">
            <a:avLst/>
          </a:prstGeom>
          <a:noFill/>
          <a:ln w="762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ectangle 9"/>
          <p:cNvSpPr/>
          <p:nvPr/>
        </p:nvSpPr>
        <p:spPr>
          <a:xfrm rot="21333031">
            <a:off x="6917269" y="3958405"/>
            <a:ext cx="2280242" cy="1470731"/>
          </a:xfrm>
          <a:prstGeom prst="rect">
            <a:avLst/>
          </a:prstGeom>
          <a:noFill/>
          <a:ln w="762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0677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4205113" y="161924"/>
            <a:ext cx="7573513" cy="6315075"/>
          </a:xfrm>
          <a:prstGeom prst="rect">
            <a:avLst/>
          </a:prstGeom>
        </p:spPr>
      </p:pic>
      <p:pic>
        <p:nvPicPr>
          <p:cNvPr id="4" name="Picture 3"/>
          <p:cNvPicPr>
            <a:picLocks noChangeAspect="1"/>
          </p:cNvPicPr>
          <p:nvPr/>
        </p:nvPicPr>
        <p:blipFill>
          <a:blip r:embed="rId4"/>
          <a:stretch>
            <a:fillRect/>
          </a:stretch>
        </p:blipFill>
        <p:spPr>
          <a:xfrm rot="20361849">
            <a:off x="-442914" y="1008062"/>
            <a:ext cx="6905625" cy="1590675"/>
          </a:xfrm>
          <a:prstGeom prst="rect">
            <a:avLst/>
          </a:prstGeom>
        </p:spPr>
      </p:pic>
      <p:pic>
        <p:nvPicPr>
          <p:cNvPr id="6" name="Picture 5"/>
          <p:cNvPicPr>
            <a:picLocks noChangeAspect="1"/>
          </p:cNvPicPr>
          <p:nvPr/>
        </p:nvPicPr>
        <p:blipFill>
          <a:blip r:embed="rId5"/>
          <a:stretch>
            <a:fillRect/>
          </a:stretch>
        </p:blipFill>
        <p:spPr>
          <a:xfrm rot="20289598">
            <a:off x="183423" y="3030692"/>
            <a:ext cx="6886575" cy="1495425"/>
          </a:xfrm>
          <a:prstGeom prst="rect">
            <a:avLst/>
          </a:prstGeom>
        </p:spPr>
      </p:pic>
      <p:pic>
        <p:nvPicPr>
          <p:cNvPr id="7" name="Picture 6"/>
          <p:cNvPicPr>
            <a:picLocks noChangeAspect="1"/>
          </p:cNvPicPr>
          <p:nvPr/>
        </p:nvPicPr>
        <p:blipFill>
          <a:blip r:embed="rId6"/>
          <a:stretch>
            <a:fillRect/>
          </a:stretch>
        </p:blipFill>
        <p:spPr>
          <a:xfrm>
            <a:off x="44475" y="44682"/>
            <a:ext cx="2100263" cy="778130"/>
          </a:xfrm>
          <a:prstGeom prst="rect">
            <a:avLst/>
          </a:prstGeom>
        </p:spPr>
      </p:pic>
    </p:spTree>
    <p:extLst>
      <p:ext uri="{BB962C8B-B14F-4D97-AF65-F5344CB8AC3E}">
        <p14:creationId xmlns:p14="http://schemas.microsoft.com/office/powerpoint/2010/main" val="3174260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9029" y="0"/>
            <a:ext cx="5445826" cy="1325563"/>
          </a:xfrm>
        </p:spPr>
        <p:txBody>
          <a:bodyPr>
            <a:normAutofit/>
          </a:bodyPr>
          <a:lstStyle/>
          <a:p>
            <a:pPr algn="ctr"/>
            <a:r>
              <a:rPr lang="en-GB" sz="4000" dirty="0">
                <a:cs typeface="OronMF" panose="05000000000000000000" pitchFamily="2" charset="-79"/>
              </a:rPr>
              <a:t>Dependency Ratio</a:t>
            </a:r>
            <a:br>
              <a:rPr lang="en-GB" sz="4000" dirty="0">
                <a:cs typeface="OronMF" panose="05000000000000000000" pitchFamily="2" charset="-79"/>
              </a:rPr>
            </a:br>
            <a:r>
              <a:rPr lang="en-GB" sz="4000" dirty="0">
                <a:cs typeface="OronMF" panose="05000000000000000000" pitchFamily="2" charset="-79"/>
              </a:rPr>
              <a:t>OECD</a:t>
            </a:r>
            <a:endParaRPr lang="en-US" sz="4000" dirty="0">
              <a:cs typeface="OronMF" panose="05000000000000000000" pitchFamily="2" charset="-79"/>
            </a:endParaRPr>
          </a:p>
        </p:txBody>
      </p:sp>
      <p:pic>
        <p:nvPicPr>
          <p:cNvPr id="17410" name="Picture 2" descr="https://asset.keepeek-cache.com/medias/domain21/_pdf/media3452/530227-32kixmdk6t/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691"/>
            <a:ext cx="6525491" cy="79290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722522" y="1187017"/>
            <a:ext cx="5102333" cy="1128280"/>
          </a:xfrm>
          <a:prstGeom prst="rect">
            <a:avLst/>
          </a:prstGeom>
        </p:spPr>
      </p:pic>
      <p:pic>
        <p:nvPicPr>
          <p:cNvPr id="6" name="Picture 5"/>
          <p:cNvPicPr>
            <a:picLocks noChangeAspect="1"/>
          </p:cNvPicPr>
          <p:nvPr/>
        </p:nvPicPr>
        <p:blipFill>
          <a:blip r:embed="rId5"/>
          <a:stretch>
            <a:fillRect/>
          </a:stretch>
        </p:blipFill>
        <p:spPr>
          <a:xfrm>
            <a:off x="531493" y="2718489"/>
            <a:ext cx="11424973" cy="557996"/>
          </a:xfrm>
          <a:prstGeom prst="rect">
            <a:avLst/>
          </a:prstGeom>
          <a:effectLst>
            <a:glow rad="228600">
              <a:schemeClr val="accent5">
                <a:satMod val="175000"/>
                <a:alpha val="40000"/>
              </a:schemeClr>
            </a:glow>
          </a:effectLst>
        </p:spPr>
      </p:pic>
      <p:pic>
        <p:nvPicPr>
          <p:cNvPr id="7" name="Picture 6"/>
          <p:cNvPicPr>
            <a:picLocks noChangeAspect="1"/>
          </p:cNvPicPr>
          <p:nvPr/>
        </p:nvPicPr>
        <p:blipFill>
          <a:blip r:embed="rId6"/>
          <a:stretch>
            <a:fillRect/>
          </a:stretch>
        </p:blipFill>
        <p:spPr>
          <a:xfrm>
            <a:off x="531493" y="3333344"/>
            <a:ext cx="11424973" cy="375313"/>
          </a:xfrm>
          <a:prstGeom prst="rect">
            <a:avLst/>
          </a:prstGeom>
          <a:effectLst>
            <a:glow rad="228600">
              <a:schemeClr val="accent5">
                <a:satMod val="175000"/>
                <a:alpha val="40000"/>
              </a:schemeClr>
            </a:glow>
          </a:effectLst>
        </p:spPr>
      </p:pic>
      <p:pic>
        <p:nvPicPr>
          <p:cNvPr id="8" name="Picture 7"/>
          <p:cNvPicPr>
            <a:picLocks noChangeAspect="1"/>
          </p:cNvPicPr>
          <p:nvPr/>
        </p:nvPicPr>
        <p:blipFill>
          <a:blip r:embed="rId7"/>
          <a:stretch>
            <a:fillRect/>
          </a:stretch>
        </p:blipFill>
        <p:spPr>
          <a:xfrm>
            <a:off x="531493" y="3846769"/>
            <a:ext cx="11424973" cy="405435"/>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358088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C29387-BCC7-4EC8-A8C5-926B8669CDEF}"/>
              </a:ext>
            </a:extLst>
          </p:cNvPr>
          <p:cNvSpPr txBox="1">
            <a:spLocks/>
          </p:cNvSpPr>
          <p:nvPr/>
        </p:nvSpPr>
        <p:spPr>
          <a:xfrm>
            <a:off x="645100" y="2446628"/>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pPr>
            <a:r>
              <a:rPr lang="en-US"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How do we turn relative advantages to influential tools on a national security level?</a:t>
            </a:r>
          </a:p>
        </p:txBody>
      </p:sp>
    </p:spTree>
    <p:extLst>
      <p:ext uri="{BB962C8B-B14F-4D97-AF65-F5344CB8AC3E}">
        <p14:creationId xmlns:p14="http://schemas.microsoft.com/office/powerpoint/2010/main" val="17782572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תוצאת תמונה עבור economic glob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896" y="238303"/>
            <a:ext cx="9232465" cy="657813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17761" y="1238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World Perception</a:t>
            </a:r>
          </a:p>
        </p:txBody>
      </p:sp>
    </p:spTree>
    <p:extLst>
      <p:ext uri="{BB962C8B-B14F-4D97-AF65-F5344CB8AC3E}">
        <p14:creationId xmlns:p14="http://schemas.microsoft.com/office/powerpoint/2010/main" val="1107901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מדינאות כלכלית</a:t>
            </a:r>
            <a:endParaRPr lang="en-US" dirty="0"/>
          </a:p>
        </p:txBody>
      </p:sp>
      <p:pic>
        <p:nvPicPr>
          <p:cNvPr id="4" name="Picture 3"/>
          <p:cNvPicPr>
            <a:picLocks noChangeAspect="1"/>
          </p:cNvPicPr>
          <p:nvPr/>
        </p:nvPicPr>
        <p:blipFill>
          <a:blip r:embed="rId3"/>
          <a:stretch>
            <a:fillRect/>
          </a:stretch>
        </p:blipFill>
        <p:spPr>
          <a:xfrm>
            <a:off x="5292436" y="54871"/>
            <a:ext cx="6705591" cy="6803129"/>
          </a:xfrm>
          <a:prstGeom prst="rect">
            <a:avLst/>
          </a:prstGeom>
        </p:spPr>
      </p:pic>
      <p:sp>
        <p:nvSpPr>
          <p:cNvPr id="5" name="Rectangle 4"/>
          <p:cNvSpPr/>
          <p:nvPr/>
        </p:nvSpPr>
        <p:spPr>
          <a:xfrm>
            <a:off x="5098473" y="5671963"/>
            <a:ext cx="2045715" cy="14962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193973" y="54870"/>
            <a:ext cx="4753160" cy="6803129"/>
          </a:xfrm>
          <a:prstGeom prst="rect">
            <a:avLst/>
          </a:prstGeom>
        </p:spPr>
      </p:pic>
      <p:cxnSp>
        <p:nvCxnSpPr>
          <p:cNvPr id="6" name="Straight Connector 5"/>
          <p:cNvCxnSpPr/>
          <p:nvPr/>
        </p:nvCxnSpPr>
        <p:spPr>
          <a:xfrm>
            <a:off x="5469308" y="1059679"/>
            <a:ext cx="6238430" cy="341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442242" y="3083612"/>
            <a:ext cx="6238430" cy="341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67885" y="5134605"/>
            <a:ext cx="6238430" cy="341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48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55070" y="42386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Some Terminology…</a:t>
            </a:r>
          </a:p>
        </p:txBody>
      </p:sp>
    </p:spTree>
    <p:extLst>
      <p:ext uri="{BB962C8B-B14F-4D97-AF65-F5344CB8AC3E}">
        <p14:creationId xmlns:p14="http://schemas.microsoft.com/office/powerpoint/2010/main" val="11829933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OronMF" panose="05000000000000000000" pitchFamily="2" charset="-79"/>
              </a:rPr>
              <a:t>Economic Sanctions</a:t>
            </a:r>
          </a:p>
        </p:txBody>
      </p:sp>
      <p:sp>
        <p:nvSpPr>
          <p:cNvPr id="4" name="Content Placeholder 2">
            <a:extLst>
              <a:ext uri="{FF2B5EF4-FFF2-40B4-BE49-F238E27FC236}">
                <a16:creationId xmlns:a16="http://schemas.microsoft.com/office/drawing/2014/main" id="{0A9AFC4D-7463-43CA-9286-76A9D13B5927}"/>
              </a:ext>
            </a:extLst>
          </p:cNvPr>
          <p:cNvSpPr txBox="1">
            <a:spLocks/>
          </p:cNvSpPr>
          <p:nvPr/>
        </p:nvSpPr>
        <p:spPr>
          <a:xfrm>
            <a:off x="838200" y="1690688"/>
            <a:ext cx="10515600"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1">
              <a:lnSpc>
                <a:spcPct val="150000"/>
              </a:lnSpc>
              <a:buFont typeface="Arial" panose="020B0604020202020204" pitchFamily="34" charset="0"/>
              <a:buNone/>
            </a:pPr>
            <a:r>
              <a:rPr lang="en-GB" b="1" dirty="0">
                <a:cs typeface="OronMF" panose="05000000000000000000" pitchFamily="2" charset="-79"/>
              </a:rPr>
              <a:t>Economic Boycott</a:t>
            </a:r>
            <a:r>
              <a:rPr lang="en-GB" dirty="0">
                <a:cs typeface="OronMF" panose="05000000000000000000" pitchFamily="2" charset="-79"/>
              </a:rPr>
              <a:t> – all encompassing economic damage that could possibly even lead to humanitarian harm (Iraq 1993-4)</a:t>
            </a:r>
          </a:p>
          <a:p>
            <a:pPr marL="0" indent="0" rtl="1">
              <a:lnSpc>
                <a:spcPct val="150000"/>
              </a:lnSpc>
              <a:buFont typeface="Arial" panose="020B0604020202020204" pitchFamily="34" charset="0"/>
              <a:buNone/>
            </a:pPr>
            <a:r>
              <a:rPr lang="en-GB" b="1" dirty="0">
                <a:cs typeface="OronMF" panose="05000000000000000000" pitchFamily="2" charset="-79"/>
              </a:rPr>
              <a:t>Specific Sanctions </a:t>
            </a:r>
            <a:r>
              <a:rPr lang="en-GB" dirty="0">
                <a:cs typeface="OronMF" panose="05000000000000000000" pitchFamily="2" charset="-79"/>
              </a:rPr>
              <a:t>– sanctions against industries or specific actions; these sanctions are defined in the fields of weapons (embargo); finance, trade, </a:t>
            </a:r>
            <a:r>
              <a:rPr lang="en-US" dirty="0">
                <a:cs typeface="OronMF" panose="05000000000000000000" pitchFamily="2" charset="-79"/>
              </a:rPr>
              <a:t>staple</a:t>
            </a:r>
            <a:r>
              <a:rPr lang="en-GB" dirty="0">
                <a:cs typeface="OronMF" panose="05000000000000000000" pitchFamily="2" charset="-79"/>
              </a:rPr>
              <a:t> produce (Crude oil, diamonds, trees, gas etc); travel/flight; diplomatic action and many more  </a:t>
            </a:r>
            <a:endParaRPr lang="he-IL" dirty="0">
              <a:cs typeface="OronMF" panose="05000000000000000000" pitchFamily="2" charset="-79"/>
            </a:endParaRPr>
          </a:p>
        </p:txBody>
      </p:sp>
    </p:spTree>
    <p:extLst>
      <p:ext uri="{BB962C8B-B14F-4D97-AF65-F5344CB8AC3E}">
        <p14:creationId xmlns:p14="http://schemas.microsoft.com/office/powerpoint/2010/main" val="19838066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descr="תוצאת תמונה עבור economic sanction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242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4496233" y="4816475"/>
            <a:ext cx="6524625" cy="1495425"/>
          </a:xfrm>
          <a:prstGeom prst="rect">
            <a:avLst/>
          </a:prstGeom>
        </p:spPr>
      </p:pic>
    </p:spTree>
    <p:extLst>
      <p:ext uri="{BB962C8B-B14F-4D97-AF65-F5344CB8AC3E}">
        <p14:creationId xmlns:p14="http://schemas.microsoft.com/office/powerpoint/2010/main" val="1162474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תוצאת תמונה עבור economic glob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2" y="-154248"/>
            <a:ext cx="12192000" cy="30925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08218" y="1011382"/>
            <a:ext cx="3014940" cy="552796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216334" y="1427018"/>
            <a:ext cx="3191884" cy="4891232"/>
          </a:xfrm>
          <a:effectLst>
            <a:glow rad="1016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t">
            <a:normAutofit/>
          </a:bodyPr>
          <a:lstStyle/>
          <a:p>
            <a:pPr algn="ctr"/>
            <a:r>
              <a:rPr lang="en-US" sz="3600" b="1" dirty="0">
                <a:cs typeface="OronMF" panose="05000000000000000000" pitchFamily="2" charset="-79"/>
              </a:rPr>
              <a:t>Military Power</a:t>
            </a:r>
          </a:p>
        </p:txBody>
      </p:sp>
      <p:pic>
        <p:nvPicPr>
          <p:cNvPr id="5" name="Picture 2" descr="תוצאת תמונה עבור ‪F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335" y="2563091"/>
            <a:ext cx="3191883" cy="37551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3582977" y="1440870"/>
            <a:ext cx="2706977" cy="4891232"/>
          </a:xfrm>
          <a:prstGeom prst="rect">
            <a:avLst/>
          </a:prstGeom>
          <a:effectLst>
            <a:glow rad="1016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600" b="1" dirty="0">
                <a:cs typeface="OronMF" panose="05000000000000000000" pitchFamily="2" charset="-79"/>
              </a:rPr>
              <a:t>Economic Power</a:t>
            </a:r>
          </a:p>
        </p:txBody>
      </p:sp>
      <p:sp>
        <p:nvSpPr>
          <p:cNvPr id="7" name="Title 1"/>
          <p:cNvSpPr txBox="1">
            <a:spLocks/>
          </p:cNvSpPr>
          <p:nvPr/>
        </p:nvSpPr>
        <p:spPr>
          <a:xfrm>
            <a:off x="6423158" y="1440870"/>
            <a:ext cx="2706977" cy="4891232"/>
          </a:xfrm>
          <a:prstGeom prst="rect">
            <a:avLst/>
          </a:prstGeom>
          <a:effectLst>
            <a:glow rad="1016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600" b="1" dirty="0">
                <a:cs typeface="OronMF" panose="05000000000000000000" pitchFamily="2" charset="-79"/>
              </a:rPr>
              <a:t>Social Power</a:t>
            </a:r>
          </a:p>
        </p:txBody>
      </p:sp>
      <p:sp>
        <p:nvSpPr>
          <p:cNvPr id="8" name="Title 1"/>
          <p:cNvSpPr txBox="1">
            <a:spLocks/>
          </p:cNvSpPr>
          <p:nvPr/>
        </p:nvSpPr>
        <p:spPr>
          <a:xfrm>
            <a:off x="9263334" y="1440870"/>
            <a:ext cx="2706977" cy="4891232"/>
          </a:xfrm>
          <a:prstGeom prst="rect">
            <a:avLst/>
          </a:prstGeom>
          <a:effectLst>
            <a:glow rad="1016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600" b="1" dirty="0">
                <a:cs typeface="OronMF" panose="05000000000000000000" pitchFamily="2" charset="-79"/>
              </a:rPr>
              <a:t>Diplomatic Power</a:t>
            </a:r>
          </a:p>
        </p:txBody>
      </p:sp>
      <p:pic>
        <p:nvPicPr>
          <p:cNvPr id="9" name="Picture 8"/>
          <p:cNvPicPr>
            <a:picLocks noChangeAspect="1"/>
          </p:cNvPicPr>
          <p:nvPr/>
        </p:nvPicPr>
        <p:blipFill>
          <a:blip r:embed="rId4"/>
          <a:stretch>
            <a:fillRect/>
          </a:stretch>
        </p:blipFill>
        <p:spPr>
          <a:xfrm>
            <a:off x="3562199" y="2629982"/>
            <a:ext cx="2706977" cy="3621376"/>
          </a:xfrm>
          <a:prstGeom prst="rect">
            <a:avLst/>
          </a:prstGeom>
          <a:ln>
            <a:noFill/>
          </a:ln>
          <a:effectLst>
            <a:softEdge rad="112500"/>
          </a:effectLst>
        </p:spPr>
      </p:pic>
      <p:pic>
        <p:nvPicPr>
          <p:cNvPr id="10" name="Picture 9"/>
          <p:cNvPicPr>
            <a:picLocks noChangeAspect="1"/>
          </p:cNvPicPr>
          <p:nvPr/>
        </p:nvPicPr>
        <p:blipFill>
          <a:blip r:embed="rId5"/>
          <a:stretch>
            <a:fillRect/>
          </a:stretch>
        </p:blipFill>
        <p:spPr>
          <a:xfrm>
            <a:off x="9351816" y="2629982"/>
            <a:ext cx="2576929" cy="3621376"/>
          </a:xfrm>
          <a:prstGeom prst="rect">
            <a:avLst/>
          </a:prstGeom>
          <a:ln>
            <a:noFill/>
          </a:ln>
          <a:effectLst>
            <a:softEdge rad="112500"/>
          </a:effectLst>
        </p:spPr>
      </p:pic>
      <p:pic>
        <p:nvPicPr>
          <p:cNvPr id="11" name="Picture 6" descr="תוצאת תמונה עבור חוסן חברתי"/>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084114" y="3170721"/>
            <a:ext cx="3418126" cy="25907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216334" y="18910"/>
            <a:ext cx="96476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400" b="1" dirty="0">
                <a:ln w="10160">
                  <a:solidFill>
                    <a:schemeClr val="accent5"/>
                  </a:solidFill>
                  <a:prstDash val="solid"/>
                </a:ln>
                <a:solidFill>
                  <a:srgbClr val="FFFFFF"/>
                </a:solidFill>
                <a:effectLst>
                  <a:glow rad="228600">
                    <a:schemeClr val="accent5">
                      <a:satMod val="175000"/>
                      <a:alpha val="40000"/>
                    </a:schemeClr>
                  </a:glow>
                  <a:outerShdw blurRad="38100" dist="22860" dir="5400000" algn="tl" rotWithShape="0">
                    <a:srgbClr val="000000">
                      <a:alpha val="30000"/>
                    </a:srgbClr>
                  </a:outerShdw>
                </a:effectLst>
                <a:latin typeface=" david"/>
                <a:cs typeface="OronMF" panose="05000000000000000000" pitchFamily="2" charset="-79"/>
              </a:rPr>
              <a:t>Israel Power Balance </a:t>
            </a:r>
          </a:p>
        </p:txBody>
      </p:sp>
      <p:pic>
        <p:nvPicPr>
          <p:cNvPr id="14" name="Picture 13"/>
          <p:cNvPicPr>
            <a:picLocks noChangeAspect="1"/>
          </p:cNvPicPr>
          <p:nvPr/>
        </p:nvPicPr>
        <p:blipFill>
          <a:blip r:embed="rId7"/>
          <a:stretch>
            <a:fillRect/>
          </a:stretch>
        </p:blipFill>
        <p:spPr>
          <a:xfrm>
            <a:off x="10091281" y="45244"/>
            <a:ext cx="1768189" cy="1285956"/>
          </a:xfrm>
          <a:prstGeom prst="rect">
            <a:avLst/>
          </a:prstGeom>
        </p:spPr>
      </p:pic>
    </p:spTree>
    <p:extLst>
      <p:ext uri="{BB962C8B-B14F-4D97-AF65-F5344CB8AC3E}">
        <p14:creationId xmlns:p14="http://schemas.microsoft.com/office/powerpoint/2010/main" val="490955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763" y="212724"/>
            <a:ext cx="10515600" cy="1325563"/>
          </a:xfrm>
        </p:spPr>
        <p:txBody>
          <a:bodyPr>
            <a:normAutofit/>
          </a:bodyPr>
          <a:lstStyle/>
          <a:p>
            <a:r>
              <a:rPr lang="en-US" sz="4800" dirty="0">
                <a:cs typeface="OronMF" panose="05000000000000000000" pitchFamily="2" charset="-79"/>
              </a:rPr>
              <a:t>US Aid</a:t>
            </a:r>
          </a:p>
        </p:txBody>
      </p:sp>
      <p:pic>
        <p:nvPicPr>
          <p:cNvPr id="4" name="Picture 3"/>
          <p:cNvPicPr>
            <a:picLocks noChangeAspect="1"/>
          </p:cNvPicPr>
          <p:nvPr/>
        </p:nvPicPr>
        <p:blipFill>
          <a:blip r:embed="rId3"/>
          <a:stretch>
            <a:fillRect/>
          </a:stretch>
        </p:blipFill>
        <p:spPr>
          <a:xfrm>
            <a:off x="4599709" y="365124"/>
            <a:ext cx="7423872" cy="6146511"/>
          </a:xfrm>
          <a:prstGeom prst="rect">
            <a:avLst/>
          </a:prstGeom>
        </p:spPr>
      </p:pic>
      <p:sp>
        <p:nvSpPr>
          <p:cNvPr id="5" name="Rectangle 4"/>
          <p:cNvSpPr/>
          <p:nvPr/>
        </p:nvSpPr>
        <p:spPr>
          <a:xfrm>
            <a:off x="249382" y="1821773"/>
            <a:ext cx="4031673" cy="3647152"/>
          </a:xfrm>
          <a:prstGeom prst="rect">
            <a:avLst/>
          </a:prstGeom>
        </p:spPr>
        <p:txBody>
          <a:bodyPr wrap="square">
            <a:spAutoFit/>
          </a:bodyPr>
          <a:lstStyle/>
          <a:p>
            <a:pPr>
              <a:lnSpc>
                <a:spcPct val="150000"/>
              </a:lnSpc>
            </a:pPr>
            <a:r>
              <a:rPr lang="en-US" sz="1400" dirty="0">
                <a:solidFill>
                  <a:srgbClr val="2F3E4E"/>
                </a:solidFill>
                <a:latin typeface="lato"/>
              </a:rPr>
              <a:t>Foreign aid is defined as the voluntary transfer of resources from one </a:t>
            </a:r>
            <a:r>
              <a:rPr lang="en-US" sz="1400" b="1" dirty="0">
                <a:solidFill>
                  <a:srgbClr val="2F3E4E"/>
                </a:solidFill>
                <a:latin typeface="lato"/>
              </a:rPr>
              <a:t>country</a:t>
            </a:r>
            <a:r>
              <a:rPr lang="en-US" sz="1400" dirty="0">
                <a:solidFill>
                  <a:srgbClr val="2F3E4E"/>
                </a:solidFill>
                <a:latin typeface="lato"/>
              </a:rPr>
              <a:t> to another </a:t>
            </a:r>
            <a:r>
              <a:rPr lang="en-US" sz="1400" b="1" dirty="0">
                <a:solidFill>
                  <a:srgbClr val="2F3E4E"/>
                </a:solidFill>
                <a:latin typeface="lato"/>
              </a:rPr>
              <a:t>country. </a:t>
            </a:r>
            <a:r>
              <a:rPr lang="en-US" sz="1400" dirty="0">
                <a:solidFill>
                  <a:srgbClr val="2F3E4E"/>
                </a:solidFill>
                <a:latin typeface="lato"/>
              </a:rPr>
              <a:t>This transfer includes any flow of capital to developing countries</a:t>
            </a:r>
            <a:r>
              <a:rPr lang="he-IL" sz="1400" dirty="0">
                <a:solidFill>
                  <a:srgbClr val="2F3E4E"/>
                </a:solidFill>
                <a:latin typeface="lato"/>
              </a:rPr>
              <a:t> .</a:t>
            </a:r>
            <a:r>
              <a:rPr lang="en-US" sz="1400" dirty="0">
                <a:solidFill>
                  <a:srgbClr val="2F3E4E"/>
                </a:solidFill>
                <a:latin typeface="lato"/>
              </a:rPr>
              <a:t>Foreign aid can be in the form of a loan or a grant. It may be in either a soft or hard loan. This distinction means that if repayment of the aid require</a:t>
            </a:r>
            <a:r>
              <a:rPr lang="he-IL" sz="1400" dirty="0">
                <a:solidFill>
                  <a:srgbClr val="2F3E4E"/>
                </a:solidFill>
                <a:latin typeface="lato"/>
              </a:rPr>
              <a:t>.</a:t>
            </a:r>
            <a:r>
              <a:rPr lang="en-US" sz="1400" dirty="0">
                <a:solidFill>
                  <a:srgbClr val="2F3E4E"/>
                </a:solidFill>
                <a:latin typeface="lato"/>
              </a:rPr>
              <a:t>s a foreign currency, then it is a hard loan. If it is in the home currency, then it’s a soft loan. The World Bank lends in hard loans, while the loans of its affiliates are soft loans.</a:t>
            </a:r>
            <a:endParaRPr lang="en-US" sz="1400" b="0" i="0" dirty="0">
              <a:solidFill>
                <a:srgbClr val="2F3E4E"/>
              </a:solidFill>
              <a:effectLst/>
              <a:latin typeface="lato"/>
            </a:endParaRPr>
          </a:p>
        </p:txBody>
      </p:sp>
    </p:spTree>
    <p:extLst>
      <p:ext uri="{BB962C8B-B14F-4D97-AF65-F5344CB8AC3E}">
        <p14:creationId xmlns:p14="http://schemas.microsoft.com/office/powerpoint/2010/main" val="19308329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446693" y="4277"/>
            <a:ext cx="5745308" cy="3586413"/>
          </a:xfrm>
          <a:prstGeom prst="rect">
            <a:avLst/>
          </a:prstGeom>
        </p:spPr>
      </p:pic>
      <p:sp>
        <p:nvSpPr>
          <p:cNvPr id="2" name="Title 1"/>
          <p:cNvSpPr>
            <a:spLocks noGrp="1"/>
          </p:cNvSpPr>
          <p:nvPr>
            <p:ph type="title"/>
          </p:nvPr>
        </p:nvSpPr>
        <p:spPr/>
        <p:txBody>
          <a:bodyPr/>
          <a:lstStyle/>
          <a:p>
            <a:endParaRPr lang="en-US"/>
          </a:p>
        </p:txBody>
      </p:sp>
      <p:pic>
        <p:nvPicPr>
          <p:cNvPr id="22530" name="Picture 2" descr="תוצאת תמונה עבור תקציב הסיוע האמריקאי לישראל&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46693" cy="3547091"/>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תוצאת תמונה עבור תקציב הסיוע האמריקאי לישראל&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547091"/>
            <a:ext cx="6446694" cy="3290547"/>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תוצאת תמונה עבור תקציב הסיוע האמריקאי לישראל&quot;"/>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6446693" y="3547090"/>
            <a:ext cx="5745307" cy="3290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921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OronMF" panose="05000000000000000000" pitchFamily="2" charset="-79"/>
              </a:rPr>
              <a:t>Trade Agreements </a:t>
            </a:r>
          </a:p>
        </p:txBody>
      </p:sp>
      <p:sp>
        <p:nvSpPr>
          <p:cNvPr id="3" name="Content Placeholder 2"/>
          <p:cNvSpPr>
            <a:spLocks noGrp="1"/>
          </p:cNvSpPr>
          <p:nvPr>
            <p:ph idx="1"/>
          </p:nvPr>
        </p:nvSpPr>
        <p:spPr>
          <a:xfrm>
            <a:off x="838200" y="1690688"/>
            <a:ext cx="10515600" cy="4114800"/>
          </a:xfrm>
        </p:spPr>
        <p:txBody>
          <a:bodyPr>
            <a:normAutofit fontScale="77500" lnSpcReduction="20000"/>
          </a:bodyPr>
          <a:lstStyle/>
          <a:p>
            <a:pPr marL="0" indent="0" rtl="1">
              <a:lnSpc>
                <a:spcPct val="150000"/>
              </a:lnSpc>
              <a:buNone/>
            </a:pPr>
            <a:r>
              <a:rPr lang="en-US" b="1" dirty="0">
                <a:cs typeface="OronMF" panose="05000000000000000000" pitchFamily="2" charset="-79"/>
              </a:rPr>
              <a:t>Free Trade Zone Agreement </a:t>
            </a:r>
            <a:endParaRPr lang="he-IL" b="1" dirty="0">
              <a:cs typeface="OronMF" panose="05000000000000000000" pitchFamily="2" charset="-79"/>
            </a:endParaRPr>
          </a:p>
          <a:p>
            <a:pPr marL="0" indent="0" rtl="1">
              <a:lnSpc>
                <a:spcPct val="150000"/>
              </a:lnSpc>
              <a:buNone/>
            </a:pPr>
            <a:r>
              <a:rPr lang="en-GB" dirty="0">
                <a:cs typeface="OronMF" panose="05000000000000000000" pitchFamily="2" charset="-79"/>
              </a:rPr>
              <a:t>The purpose of the agreement was to improve mutual access to goods and services; to provide legal </a:t>
            </a:r>
            <a:r>
              <a:rPr lang="en-US" dirty="0">
                <a:cs typeface="OronMF" panose="05000000000000000000" pitchFamily="2" charset="-79"/>
              </a:rPr>
              <a:t>defense</a:t>
            </a:r>
            <a:r>
              <a:rPr lang="en-GB" dirty="0">
                <a:cs typeface="OronMF" panose="05000000000000000000" pitchFamily="2" charset="-79"/>
              </a:rPr>
              <a:t> for investments and intellectual property and other aspects by decreasing customs tariffs on goods, removing customs barriers, reducing regulation and technical obstacles for trade; expanding access to government tenders and more. </a:t>
            </a:r>
          </a:p>
          <a:p>
            <a:pPr marL="0" indent="0" rtl="1">
              <a:lnSpc>
                <a:spcPct val="150000"/>
              </a:lnSpc>
              <a:buNone/>
            </a:pPr>
            <a:r>
              <a:rPr lang="en-GB" dirty="0">
                <a:cs typeface="OronMF" panose="05000000000000000000" pitchFamily="2" charset="-79"/>
              </a:rPr>
              <a:t>The Free Trade Zone includes many chapters detailing economic and trade standards. </a:t>
            </a:r>
          </a:p>
          <a:p>
            <a:pPr marL="0" indent="0" rtl="1">
              <a:lnSpc>
                <a:spcPct val="150000"/>
              </a:lnSpc>
              <a:buNone/>
            </a:pPr>
            <a:r>
              <a:rPr lang="en-GB" dirty="0">
                <a:cs typeface="OronMF" panose="05000000000000000000" pitchFamily="2" charset="-79"/>
              </a:rPr>
              <a:t>(*Ministry of Finance website) </a:t>
            </a:r>
            <a:endParaRPr lang="he-IL" dirty="0">
              <a:cs typeface="OronMF" panose="05000000000000000000" pitchFamily="2" charset="-79"/>
            </a:endParaRPr>
          </a:p>
        </p:txBody>
      </p:sp>
      <p:sp>
        <p:nvSpPr>
          <p:cNvPr id="4" name="Content Placeholder 2">
            <a:extLst>
              <a:ext uri="{FF2B5EF4-FFF2-40B4-BE49-F238E27FC236}">
                <a16:creationId xmlns:a16="http://schemas.microsoft.com/office/drawing/2014/main" id="{DCFECFE2-1A63-4E26-B4C3-2CA10142BE84}"/>
              </a:ext>
            </a:extLst>
          </p:cNvPr>
          <p:cNvSpPr txBox="1">
            <a:spLocks/>
          </p:cNvSpPr>
          <p:nvPr/>
        </p:nvSpPr>
        <p:spPr>
          <a:xfrm>
            <a:off x="1460500" y="5438775"/>
            <a:ext cx="10515600" cy="210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1">
              <a:lnSpc>
                <a:spcPct val="150000"/>
              </a:lnSpc>
              <a:buFont typeface="Arial" panose="020B0604020202020204" pitchFamily="34" charset="0"/>
              <a:buNone/>
            </a:pPr>
            <a:endParaRPr lang="he-IL" sz="2400" dirty="0">
              <a:cs typeface="OronMF" panose="05000000000000000000" pitchFamily="2" charset="-79"/>
            </a:endParaRPr>
          </a:p>
        </p:txBody>
      </p:sp>
    </p:spTree>
    <p:extLst>
      <p:ext uri="{BB962C8B-B14F-4D97-AF65-F5344CB8AC3E}">
        <p14:creationId xmlns:p14="http://schemas.microsoft.com/office/powerpoint/2010/main" val="5095107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שיעור 3</a:t>
            </a:r>
            <a:endParaRPr lang="en-US" dirty="0"/>
          </a:p>
        </p:txBody>
      </p:sp>
      <p:sp>
        <p:nvSpPr>
          <p:cNvPr id="3" name="Content Placeholder 2"/>
          <p:cNvSpPr>
            <a:spLocks noGrp="1"/>
          </p:cNvSpPr>
          <p:nvPr>
            <p:ph idx="1"/>
          </p:nvPr>
        </p:nvSpPr>
        <p:spPr/>
        <p:txBody>
          <a:bodyPr/>
          <a:lstStyle/>
          <a:p>
            <a:endParaRPr lang="en-US"/>
          </a:p>
        </p:txBody>
      </p:sp>
      <p:pic>
        <p:nvPicPr>
          <p:cNvPr id="1026" name="Picture 2" descr="תוצאת תמונה עבור מלחמת הסחר ארה&quot;ב סין"/>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3" y="523620"/>
            <a:ext cx="12126357" cy="594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5087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747" y="444582"/>
            <a:ext cx="4861933" cy="6020924"/>
          </a:xfrm>
        </p:spPr>
        <p:style>
          <a:lnRef idx="2">
            <a:schemeClr val="accent3"/>
          </a:lnRef>
          <a:fillRef idx="1">
            <a:schemeClr val="lt1"/>
          </a:fillRef>
          <a:effectRef idx="0">
            <a:schemeClr val="accent3"/>
          </a:effectRef>
          <a:fontRef idx="minor">
            <a:schemeClr val="dk1"/>
          </a:fontRef>
        </p:style>
        <p:txBody>
          <a:bodyPr anchor="t"/>
          <a:lstStyle/>
          <a:p>
            <a:pPr algn="ctr" rtl="1"/>
            <a:r>
              <a:rPr lang="en-US" dirty="0">
                <a:cs typeface="OronMF" panose="05000000000000000000" pitchFamily="2" charset="-79"/>
              </a:rPr>
              <a:t>Soft Power</a:t>
            </a:r>
          </a:p>
        </p:txBody>
      </p:sp>
      <p:sp>
        <p:nvSpPr>
          <p:cNvPr id="13" name="Content Placeholder 2">
            <a:extLst>
              <a:ext uri="{FF2B5EF4-FFF2-40B4-BE49-F238E27FC236}">
                <a16:creationId xmlns:a16="http://schemas.microsoft.com/office/drawing/2014/main" id="{2E537F37-1C9F-477C-A78B-22537AA95A37}"/>
              </a:ext>
            </a:extLst>
          </p:cNvPr>
          <p:cNvSpPr txBox="1">
            <a:spLocks/>
          </p:cNvSpPr>
          <p:nvPr/>
        </p:nvSpPr>
        <p:spPr>
          <a:xfrm>
            <a:off x="695180" y="1373023"/>
            <a:ext cx="4406464" cy="17261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50000"/>
              </a:lnSpc>
              <a:buFont typeface="Arial" panose="020B0604020202020204" pitchFamily="34" charset="0"/>
              <a:buNone/>
            </a:pPr>
            <a:r>
              <a:rPr lang="en-US" dirty="0">
                <a:cs typeface="OronMF" panose="05000000000000000000" pitchFamily="2" charset="-79"/>
              </a:rPr>
              <a:t>Gaining influence over the target country by attraction rather than coercion</a:t>
            </a:r>
            <a:endParaRPr lang="he-IL" dirty="0">
              <a:cs typeface="OronMF" panose="05000000000000000000" pitchFamily="2" charset="-79"/>
            </a:endParaRPr>
          </a:p>
        </p:txBody>
      </p:sp>
      <p:sp>
        <p:nvSpPr>
          <p:cNvPr id="6" name="Title 1"/>
          <p:cNvSpPr txBox="1">
            <a:spLocks/>
          </p:cNvSpPr>
          <p:nvPr/>
        </p:nvSpPr>
        <p:spPr>
          <a:xfrm>
            <a:off x="7069279" y="444582"/>
            <a:ext cx="4547754" cy="602092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rtl="1"/>
            <a:r>
              <a:rPr lang="en-US" dirty="0">
                <a:solidFill>
                  <a:schemeClr val="tx1"/>
                </a:solidFill>
                <a:cs typeface="OronMF" panose="05000000000000000000" pitchFamily="2" charset="-79"/>
              </a:rPr>
              <a:t>Hard Power</a:t>
            </a:r>
          </a:p>
        </p:txBody>
      </p:sp>
      <p:sp>
        <p:nvSpPr>
          <p:cNvPr id="9" name="Content Placeholder 2">
            <a:extLst>
              <a:ext uri="{FF2B5EF4-FFF2-40B4-BE49-F238E27FC236}">
                <a16:creationId xmlns:a16="http://schemas.microsoft.com/office/drawing/2014/main" id="{51B90640-759D-4A3D-8E5B-FC3C83C7A1D7}"/>
              </a:ext>
            </a:extLst>
          </p:cNvPr>
          <p:cNvSpPr txBox="1">
            <a:spLocks/>
          </p:cNvSpPr>
          <p:nvPr/>
        </p:nvSpPr>
        <p:spPr>
          <a:xfrm>
            <a:off x="7128879" y="1373023"/>
            <a:ext cx="4406464" cy="17261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50000"/>
              </a:lnSpc>
              <a:buFont typeface="Arial" panose="020B0604020202020204" pitchFamily="34" charset="0"/>
              <a:buNone/>
            </a:pPr>
            <a:r>
              <a:rPr lang="en-US" dirty="0">
                <a:cs typeface="OronMF" panose="05000000000000000000" pitchFamily="2" charset="-79"/>
              </a:rPr>
              <a:t>Gaining influence over the target country by coercion</a:t>
            </a:r>
            <a:endParaRPr lang="he-IL" dirty="0">
              <a:cs typeface="OronMF" panose="05000000000000000000" pitchFamily="2" charset="-79"/>
            </a:endParaRPr>
          </a:p>
        </p:txBody>
      </p:sp>
      <p:pic>
        <p:nvPicPr>
          <p:cNvPr id="23554" name="Picture 2" descr="תוצאת תמונה עבור soft powe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180" y="3522281"/>
            <a:ext cx="47625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7128879" y="3399629"/>
            <a:ext cx="4437930" cy="3006197"/>
          </a:xfrm>
          <a:prstGeom prst="rect">
            <a:avLst/>
          </a:prstGeom>
        </p:spPr>
      </p:pic>
      <p:sp>
        <p:nvSpPr>
          <p:cNvPr id="7" name="Oval 6"/>
          <p:cNvSpPr/>
          <p:nvPr/>
        </p:nvSpPr>
        <p:spPr>
          <a:xfrm>
            <a:off x="3214254" y="949959"/>
            <a:ext cx="6248400" cy="4793672"/>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he-IL" sz="4400" b="1" dirty="0">
                <a:ln w="22225">
                  <a:solidFill>
                    <a:schemeClr val="accent2"/>
                  </a:solidFill>
                  <a:prstDash val="solid"/>
                </a:ln>
                <a:solidFill>
                  <a:schemeClr val="accent2">
                    <a:lumMod val="40000"/>
                    <a:lumOff val="60000"/>
                  </a:schemeClr>
                </a:solidFill>
              </a:rPr>
              <a:t>העוצמה החכמה</a:t>
            </a:r>
            <a:endParaRPr lang="en-US" sz="4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86278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תוצאת תמונה עבור economic glob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896" y="238303"/>
            <a:ext cx="9232465" cy="657813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17761" y="1238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Example</a:t>
            </a:r>
          </a:p>
        </p:txBody>
      </p:sp>
    </p:spTree>
    <p:extLst>
      <p:ext uri="{BB962C8B-B14F-4D97-AF65-F5344CB8AC3E}">
        <p14:creationId xmlns:p14="http://schemas.microsoft.com/office/powerpoint/2010/main" val="19836318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שיעור 3</a:t>
            </a:r>
            <a:endParaRPr lang="en-US" dirty="0"/>
          </a:p>
        </p:txBody>
      </p:sp>
      <p:sp>
        <p:nvSpPr>
          <p:cNvPr id="3" name="Content Placeholder 2"/>
          <p:cNvSpPr>
            <a:spLocks noGrp="1"/>
          </p:cNvSpPr>
          <p:nvPr>
            <p:ph idx="1"/>
          </p:nvPr>
        </p:nvSpPr>
        <p:spPr/>
        <p:txBody>
          <a:bodyPr/>
          <a:lstStyle/>
          <a:p>
            <a:endParaRPr lang="en-US"/>
          </a:p>
        </p:txBody>
      </p:sp>
      <p:pic>
        <p:nvPicPr>
          <p:cNvPr id="2050" name="Picture 2" descr="בניית הקו הראשון של צינור הגז הרוסי נורד סטרים, 2010 (צילום: 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81769"/>
            <a:ext cx="10515600" cy="597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6080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 david"/>
                <a:cs typeface="OronMF" panose="05000000000000000000" pitchFamily="2" charset="-79"/>
              </a:rPr>
              <a:t>Nord Stream 2</a:t>
            </a:r>
          </a:p>
        </p:txBody>
      </p:sp>
      <p:sp>
        <p:nvSpPr>
          <p:cNvPr id="4" name="Content Placeholder 2">
            <a:extLst>
              <a:ext uri="{FF2B5EF4-FFF2-40B4-BE49-F238E27FC236}">
                <a16:creationId xmlns:a16="http://schemas.microsoft.com/office/drawing/2014/main" id="{0C3B4345-154F-4A9A-8BEC-07072E045757}"/>
              </a:ext>
            </a:extLst>
          </p:cNvPr>
          <p:cNvSpPr txBox="1">
            <a:spLocks/>
          </p:cNvSpPr>
          <p:nvPr/>
        </p:nvSpPr>
        <p:spPr>
          <a:xfrm>
            <a:off x="947738" y="185816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50000"/>
              </a:lnSpc>
            </a:pPr>
            <a:r>
              <a:rPr lang="en-US" dirty="0">
                <a:latin typeface=" david"/>
                <a:cs typeface="OronMF" panose="05000000000000000000" pitchFamily="2" charset="-79"/>
              </a:rPr>
              <a:t>11 Billion USD</a:t>
            </a:r>
          </a:p>
          <a:p>
            <a:pPr algn="l">
              <a:lnSpc>
                <a:spcPct val="150000"/>
              </a:lnSpc>
            </a:pPr>
            <a:r>
              <a:rPr lang="en-US" dirty="0">
                <a:latin typeface=" david"/>
                <a:cs typeface="OronMF" panose="05000000000000000000" pitchFamily="2" charset="-79"/>
              </a:rPr>
              <a:t>Gas Pipe from Eastern Russia to Northern Germany</a:t>
            </a:r>
          </a:p>
          <a:p>
            <a:pPr algn="l">
              <a:lnSpc>
                <a:spcPct val="150000"/>
              </a:lnSpc>
            </a:pPr>
            <a:r>
              <a:rPr lang="en-US" dirty="0">
                <a:latin typeface=" david"/>
                <a:cs typeface="OronMF" panose="05000000000000000000" pitchFamily="2" charset="-79"/>
              </a:rPr>
              <a:t>1,200 km</a:t>
            </a:r>
          </a:p>
          <a:p>
            <a:pPr algn="l">
              <a:lnSpc>
                <a:spcPct val="150000"/>
              </a:lnSpc>
            </a:pPr>
            <a:r>
              <a:rPr lang="en-US" dirty="0">
                <a:latin typeface=" david"/>
                <a:cs typeface="OronMF" panose="05000000000000000000" pitchFamily="2" charset="-79"/>
              </a:rPr>
              <a:t>Expected to double Russian natural gas export (Washington Post)</a:t>
            </a:r>
          </a:p>
        </p:txBody>
      </p:sp>
    </p:spTree>
    <p:extLst>
      <p:ext uri="{BB962C8B-B14F-4D97-AF65-F5344CB8AC3E}">
        <p14:creationId xmlns:p14="http://schemas.microsoft.com/office/powerpoint/2010/main" val="19415379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5776"/>
            <a:ext cx="10515600" cy="1325563"/>
          </a:xfrm>
        </p:spPr>
        <p:txBody>
          <a:bodyPr>
            <a:normAutofit/>
          </a:bodyPr>
          <a:lstStyle/>
          <a:p>
            <a:r>
              <a:rPr lang="he-IL" sz="7200" dirty="0">
                <a:ln w="0"/>
                <a:solidFill>
                  <a:schemeClr val="accent1"/>
                </a:solidFill>
                <a:effectLst>
                  <a:outerShdw blurRad="38100" dist="25400" dir="5400000" algn="ctr" rotWithShape="0">
                    <a:srgbClr val="6E747A">
                      <a:alpha val="43000"/>
                    </a:srgbClr>
                  </a:outerShdw>
                </a:effectLst>
                <a:cs typeface="OronMF" panose="05000000000000000000" pitchFamily="2" charset="-79"/>
              </a:rPr>
              <a:t>2008</a:t>
            </a:r>
            <a:endParaRPr lang="en-US" sz="7200" dirty="0">
              <a:ln w="0"/>
              <a:solidFill>
                <a:schemeClr val="accent1"/>
              </a:solidFill>
              <a:effectLst>
                <a:outerShdw blurRad="38100" dist="25400" dir="5400000" algn="ctr" rotWithShape="0">
                  <a:srgbClr val="6E747A">
                    <a:alpha val="43000"/>
                  </a:srgbClr>
                </a:outerShdw>
              </a:effectLst>
              <a:cs typeface="OronMF" panose="05000000000000000000" pitchFamily="2" charset="-79"/>
            </a:endParaRPr>
          </a:p>
        </p:txBody>
      </p:sp>
      <p:pic>
        <p:nvPicPr>
          <p:cNvPr id="3076" name="Picture 4" descr="תחנת גז בזקרפטיה, מערב אוקראינה (צילום: AP) (צילום: 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263" y="484314"/>
            <a:ext cx="6096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7">
            <a:extLst>
              <a:ext uri="{FF2B5EF4-FFF2-40B4-BE49-F238E27FC236}">
                <a16:creationId xmlns:a16="http://schemas.microsoft.com/office/drawing/2014/main" id="{E0E621A0-5782-4618-B3BE-320B565494D3}"/>
              </a:ext>
            </a:extLst>
          </p:cNvPr>
          <p:cNvSpPr/>
          <p:nvPr/>
        </p:nvSpPr>
        <p:spPr>
          <a:xfrm>
            <a:off x="659574" y="1719516"/>
            <a:ext cx="5436426" cy="1200329"/>
          </a:xfrm>
          <a:prstGeom prst="rect">
            <a:avLst/>
          </a:prstGeom>
          <a:solidFill>
            <a:schemeClr val="bg1"/>
          </a:solidFill>
        </p:spPr>
        <p:txBody>
          <a:bodyPr wrap="square">
            <a:spAutoFit/>
          </a:bodyPr>
          <a:lstStyle/>
          <a:p>
            <a:pPr algn="ctr"/>
            <a:r>
              <a:rPr lang="en-US" sz="2400" b="1" dirty="0">
                <a:latin typeface="Segoe UI Black" panose="020B0A02040204020203" pitchFamily="34" charset="0"/>
                <a:ea typeface="Segoe UI Black" panose="020B0A02040204020203" pitchFamily="34" charset="0"/>
                <a:cs typeface="Segoe UI Light" panose="020B0502040204020203" pitchFamily="34" charset="0"/>
              </a:rPr>
              <a:t>War on Gas Between Russia and the Ukraine Threatens Supply to Europe  </a:t>
            </a:r>
          </a:p>
        </p:txBody>
      </p:sp>
      <p:sp>
        <p:nvSpPr>
          <p:cNvPr id="7" name="מלבן 7">
            <a:extLst>
              <a:ext uri="{FF2B5EF4-FFF2-40B4-BE49-F238E27FC236}">
                <a16:creationId xmlns:a16="http://schemas.microsoft.com/office/drawing/2014/main" id="{9631D9CF-9AD3-492C-82B0-5F369EDEB5E9}"/>
              </a:ext>
            </a:extLst>
          </p:cNvPr>
          <p:cNvSpPr/>
          <p:nvPr/>
        </p:nvSpPr>
        <p:spPr>
          <a:xfrm>
            <a:off x="3271837" y="3736354"/>
            <a:ext cx="5436426" cy="830997"/>
          </a:xfrm>
          <a:prstGeom prst="rect">
            <a:avLst/>
          </a:prstGeom>
          <a:solidFill>
            <a:schemeClr val="bg1"/>
          </a:solidFill>
        </p:spPr>
        <p:txBody>
          <a:bodyPr wrap="square">
            <a:spAutoFit/>
          </a:bodyPr>
          <a:lstStyle/>
          <a:p>
            <a:pPr algn="ctr"/>
            <a:r>
              <a:rPr lang="en-US" sz="2400" b="1" dirty="0">
                <a:latin typeface="Segoe UI Black" panose="020B0A02040204020203" pitchFamily="34" charset="0"/>
                <a:ea typeface="Segoe UI Black" panose="020B0A02040204020203" pitchFamily="34" charset="0"/>
                <a:cs typeface="Segoe UI Light" panose="020B0502040204020203" pitchFamily="34" charset="0"/>
              </a:rPr>
              <a:t>The Russian Invasion of the Ukraine is About Natural Gas</a:t>
            </a:r>
          </a:p>
        </p:txBody>
      </p:sp>
    </p:spTree>
    <p:extLst>
      <p:ext uri="{BB962C8B-B14F-4D97-AF65-F5344CB8AC3E}">
        <p14:creationId xmlns:p14="http://schemas.microsoft.com/office/powerpoint/2010/main" val="24972007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05A4DD4-3E99-4427-9E49-6EA286A43C59}"/>
              </a:ext>
            </a:extLst>
          </p:cNvPr>
          <p:cNvSpPr txBox="1">
            <a:spLocks/>
          </p:cNvSpPr>
          <p:nvPr/>
        </p:nvSpPr>
        <p:spPr>
          <a:xfrm>
            <a:off x="652463" y="2287300"/>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pPr>
            <a:r>
              <a:rPr lang="en-US"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Why is the pipe so important to Russia that it would justify such extreme action?!</a:t>
            </a:r>
          </a:p>
        </p:txBody>
      </p:sp>
    </p:spTree>
    <p:extLst>
      <p:ext uri="{BB962C8B-B14F-4D97-AF65-F5344CB8AC3E}">
        <p14:creationId xmlns:p14="http://schemas.microsoft.com/office/powerpoint/2010/main" val="4217506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תוצאת תמונה עבור economic glob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7030"/>
            <a:ext cx="12192000" cy="30925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731866" y="56674"/>
            <a:ext cx="822918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400" b="1" dirty="0">
                <a:ln w="10160">
                  <a:solidFill>
                    <a:schemeClr val="accent5"/>
                  </a:solidFill>
                  <a:prstDash val="solid"/>
                </a:ln>
                <a:solidFill>
                  <a:srgbClr val="FFFFFF"/>
                </a:solidFill>
                <a:effectLst>
                  <a:glow rad="228600">
                    <a:schemeClr val="accent5">
                      <a:satMod val="175000"/>
                      <a:alpha val="40000"/>
                    </a:schemeClr>
                  </a:glow>
                  <a:outerShdw blurRad="38100" dist="22860" dir="5400000" algn="tl" rotWithShape="0">
                    <a:srgbClr val="000000">
                      <a:alpha val="30000"/>
                    </a:srgbClr>
                  </a:outerShdw>
                </a:effectLst>
                <a:latin typeface=" david"/>
                <a:cs typeface="OronMF" panose="05000000000000000000" pitchFamily="2" charset="-79"/>
              </a:rPr>
              <a:t>Popular Israeli Perception</a:t>
            </a:r>
          </a:p>
        </p:txBody>
      </p:sp>
      <p:pic>
        <p:nvPicPr>
          <p:cNvPr id="3" name="Picture 2"/>
          <p:cNvPicPr>
            <a:picLocks noChangeAspect="1"/>
          </p:cNvPicPr>
          <p:nvPr/>
        </p:nvPicPr>
        <p:blipFill>
          <a:blip r:embed="rId3"/>
          <a:stretch>
            <a:fillRect/>
          </a:stretch>
        </p:blipFill>
        <p:spPr>
          <a:xfrm>
            <a:off x="10091281" y="45244"/>
            <a:ext cx="1768189" cy="1285956"/>
          </a:xfrm>
          <a:prstGeom prst="rect">
            <a:avLst/>
          </a:prstGeom>
        </p:spPr>
      </p:pic>
      <p:sp>
        <p:nvSpPr>
          <p:cNvPr id="7" name="Rectangle 6">
            <a:extLst>
              <a:ext uri="{FF2B5EF4-FFF2-40B4-BE49-F238E27FC236}">
                <a16:creationId xmlns:a16="http://schemas.microsoft.com/office/drawing/2014/main" id="{5367A33B-AAF8-4E13-AF14-56BEEC5F7C0F}"/>
              </a:ext>
            </a:extLst>
          </p:cNvPr>
          <p:cNvSpPr/>
          <p:nvPr/>
        </p:nvSpPr>
        <p:spPr>
          <a:xfrm>
            <a:off x="628650" y="2289963"/>
            <a:ext cx="8743950" cy="3270126"/>
          </a:xfrm>
          <a:prstGeom prst="rect">
            <a:avLst/>
          </a:prstGeom>
        </p:spPr>
        <p:txBody>
          <a:bodyPr wrap="square">
            <a:spAutoFit/>
          </a:bodyPr>
          <a:lstStyle/>
          <a:p>
            <a:pPr>
              <a:lnSpc>
                <a:spcPct val="150000"/>
              </a:lnSpc>
            </a:pPr>
            <a:r>
              <a:rPr lang="en-US" sz="2800" dirty="0">
                <a:latin typeface="Aharoni" panose="02010803020104030203" pitchFamily="2" charset="-79"/>
                <a:cs typeface="OronMF" panose="05000000000000000000" pitchFamily="2" charset="-79"/>
              </a:rPr>
              <a:t>“Economic Stability”</a:t>
            </a:r>
          </a:p>
          <a:p>
            <a:pPr>
              <a:lnSpc>
                <a:spcPct val="150000"/>
              </a:lnSpc>
            </a:pPr>
            <a:r>
              <a:rPr lang="en-US" sz="2800" dirty="0">
                <a:latin typeface="Aharoni" panose="02010803020104030203" pitchFamily="2" charset="-79"/>
                <a:cs typeface="OronMF" panose="05000000000000000000" pitchFamily="2" charset="-79"/>
              </a:rPr>
              <a:t>“Financial Stability”</a:t>
            </a:r>
          </a:p>
          <a:p>
            <a:pPr>
              <a:lnSpc>
                <a:spcPct val="150000"/>
              </a:lnSpc>
            </a:pPr>
            <a:r>
              <a:rPr lang="en-US" sz="2800" dirty="0">
                <a:latin typeface="Aharoni" panose="02010803020104030203" pitchFamily="2" charset="-79"/>
                <a:cs typeface="OronMF" panose="05000000000000000000" pitchFamily="2" charset="-79"/>
              </a:rPr>
              <a:t>“Diplomatic Potential (e.g. joining the OECD)”</a:t>
            </a:r>
          </a:p>
          <a:p>
            <a:pPr>
              <a:lnSpc>
                <a:spcPct val="150000"/>
              </a:lnSpc>
            </a:pPr>
            <a:r>
              <a:rPr lang="en-US" sz="2800" dirty="0">
                <a:latin typeface="Aharoni" panose="02010803020104030203" pitchFamily="2" charset="-79"/>
                <a:cs typeface="OronMF" panose="05000000000000000000" pitchFamily="2" charset="-79"/>
              </a:rPr>
              <a:t>“Financing Security Expenses”</a:t>
            </a:r>
          </a:p>
          <a:p>
            <a:pPr>
              <a:lnSpc>
                <a:spcPct val="150000"/>
              </a:lnSpc>
            </a:pPr>
            <a:r>
              <a:rPr lang="en-US" sz="2800" dirty="0">
                <a:latin typeface="Aharoni" panose="02010803020104030203" pitchFamily="2" charset="-79"/>
                <a:cs typeface="OronMF" panose="05000000000000000000" pitchFamily="2" charset="-79"/>
              </a:rPr>
              <a:t>“A source of Social Resilience” </a:t>
            </a:r>
          </a:p>
        </p:txBody>
      </p:sp>
    </p:spTree>
    <p:extLst>
      <p:ext uri="{BB962C8B-B14F-4D97-AF65-F5344CB8AC3E}">
        <p14:creationId xmlns:p14="http://schemas.microsoft.com/office/powerpoint/2010/main" val="19980925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ybrpjUK_vFU"/>
          <p:cNvPicPr>
            <a:picLocks noGrp="1" noRot="1" noChangeAspect="1"/>
          </p:cNvPicPr>
          <p:nvPr>
            <p:ph idx="1"/>
            <a:videoFile r:link="rId1"/>
          </p:nvPr>
        </p:nvPicPr>
        <p:blipFill>
          <a:blip r:embed="rId4"/>
          <a:stretch>
            <a:fillRect/>
          </a:stretch>
        </p:blipFill>
        <p:spPr>
          <a:xfrm>
            <a:off x="818866" y="351501"/>
            <a:ext cx="10781731" cy="6064724"/>
          </a:xfrm>
          <a:prstGeom prst="rect">
            <a:avLst/>
          </a:prstGeom>
        </p:spPr>
      </p:pic>
    </p:spTree>
    <p:extLst>
      <p:ext uri="{BB962C8B-B14F-4D97-AF65-F5344CB8AC3E}">
        <p14:creationId xmlns:p14="http://schemas.microsoft.com/office/powerpoint/2010/main" val="6274099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39997" y="3768348"/>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70000"/>
              </a:lnSpc>
            </a:pPr>
            <a:r>
              <a:rPr lang="en-US"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Back to Israel…</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94790" y="-732153"/>
            <a:ext cx="4643213" cy="6858000"/>
          </a:xfrm>
          <a:prstGeom prst="rect">
            <a:avLst/>
          </a:prstGeom>
        </p:spPr>
      </p:pic>
    </p:spTree>
    <p:extLst>
      <p:ext uri="{BB962C8B-B14F-4D97-AF65-F5344CB8AC3E}">
        <p14:creationId xmlns:p14="http://schemas.microsoft.com/office/powerpoint/2010/main" val="40748892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תוצאת תמונה עבור economic glob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310"/>
            <a:ext cx="12288982" cy="69733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34291" y="5242647"/>
            <a:ext cx="10515600" cy="1325563"/>
          </a:xfrm>
        </p:spPr>
        <p:txBody>
          <a:bodyPr>
            <a:noAutofit/>
          </a:bodyPr>
          <a:lstStyle/>
          <a:p>
            <a:r>
              <a:rPr lang="en-US" sz="9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David" panose="020E0502060401010101" pitchFamily="34" charset="-79"/>
                <a:cs typeface="OronMF" panose="05000000000000000000" pitchFamily="2" charset="-79"/>
              </a:rPr>
              <a:t>State Budget</a:t>
            </a:r>
          </a:p>
        </p:txBody>
      </p:sp>
    </p:spTree>
    <p:extLst>
      <p:ext uri="{BB962C8B-B14F-4D97-AF65-F5344CB8AC3E}">
        <p14:creationId xmlns:p14="http://schemas.microsoft.com/office/powerpoint/2010/main" val="26677718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rtl="1"/>
            <a:r>
              <a:rPr lang="en-US" sz="32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Economic Policy</a:t>
            </a:r>
            <a:endParaRPr lang="he-IL" sz="32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endParaRPr>
          </a:p>
        </p:txBody>
      </p:sp>
      <p:sp>
        <p:nvSpPr>
          <p:cNvPr id="15" name="כותרת משנה 14"/>
          <p:cNvSpPr>
            <a:spLocks noGrp="1"/>
          </p:cNvSpPr>
          <p:nvPr>
            <p:ph type="subTitle" idx="1"/>
          </p:nvPr>
        </p:nvSpPr>
        <p:spPr/>
        <p:txBody>
          <a:bodyPr/>
          <a:lstStyle/>
          <a:p>
            <a:endParaRPr lang="he-IL">
              <a:latin typeface="Segoe UI Light" panose="020B0502040204020203" pitchFamily="34" charset="0"/>
              <a:cs typeface="Segoe UI Light" panose="020B0502040204020203" pitchFamily="34" charset="0"/>
            </a:endParaRPr>
          </a:p>
        </p:txBody>
      </p:sp>
      <p:sp>
        <p:nvSpPr>
          <p:cNvPr id="4" name="מציין מיקום של מספר שקופית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he-IL" sz="1200" b="0" i="0" u="none" strike="noStrike" kern="1200" cap="none" spc="0" normalizeH="0" baseline="0" noProof="0" smtClean="0">
                <a:ln>
                  <a:noFill/>
                </a:ln>
                <a:solidFill>
                  <a:prstClr val="white"/>
                </a:solidFill>
                <a:effectLst/>
                <a:uLnTx/>
                <a:uFillTx/>
                <a:latin typeface="Segoe UI Light" panose="020B0502040204020203" pitchFamily="34" charset="0"/>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he-IL" sz="1200" b="0" i="0" u="none" strike="noStrike" kern="120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sp>
        <p:nvSpPr>
          <p:cNvPr id="5" name="מלבן 4"/>
          <p:cNvSpPr/>
          <p:nvPr/>
        </p:nvSpPr>
        <p:spPr>
          <a:xfrm>
            <a:off x="6542117" y="1920873"/>
            <a:ext cx="4614109" cy="881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Monetary Policy</a:t>
            </a:r>
            <a:endParaRPr kumimoji="0" lang="he-IL" sz="2800" b="0" i="0" u="none" strike="noStrike" kern="120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endParaRPr>
          </a:p>
        </p:txBody>
      </p:sp>
      <p:sp>
        <p:nvSpPr>
          <p:cNvPr id="6" name="מלבן 5"/>
          <p:cNvSpPr/>
          <p:nvPr/>
        </p:nvSpPr>
        <p:spPr>
          <a:xfrm>
            <a:off x="1341120" y="1920872"/>
            <a:ext cx="4614109" cy="8811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Fiscal Policy</a:t>
            </a:r>
            <a:endParaRPr kumimoji="0" lang="he-IL" sz="2800" b="0" i="0" u="none" strike="noStrike" kern="120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endParaRPr>
          </a:p>
        </p:txBody>
      </p:sp>
      <p:sp>
        <p:nvSpPr>
          <p:cNvPr id="8" name="מלבן 7"/>
          <p:cNvSpPr/>
          <p:nvPr/>
        </p:nvSpPr>
        <p:spPr>
          <a:xfrm>
            <a:off x="7905134" y="2967314"/>
            <a:ext cx="1888073" cy="8811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dirty="0">
                <a:solidFill>
                  <a:prstClr val="white"/>
                </a:solidFill>
                <a:latin typeface="Segoe UI Light" panose="020B0502040204020203" pitchFamily="34" charset="0"/>
                <a:cs typeface="Segoe UI Light" panose="020B0502040204020203" pitchFamily="34" charset="0"/>
              </a:rPr>
              <a:t>The Bank of </a:t>
            </a:r>
            <a:r>
              <a:rPr lang="en-US" dirty="0" err="1">
                <a:solidFill>
                  <a:prstClr val="white"/>
                </a:solidFill>
                <a:latin typeface="Segoe UI Light" panose="020B0502040204020203" pitchFamily="34" charset="0"/>
                <a:cs typeface="Segoe UI Light" panose="020B0502040204020203" pitchFamily="34" charset="0"/>
              </a:rPr>
              <a:t>Isral</a:t>
            </a:r>
            <a:endParaRPr kumimoji="0" lang="he-IL" sz="1800" b="0" i="0" u="none" strike="noStrike" kern="120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endParaRPr>
          </a:p>
        </p:txBody>
      </p:sp>
      <p:sp>
        <p:nvSpPr>
          <p:cNvPr id="14" name="מלבן 13"/>
          <p:cNvSpPr/>
          <p:nvPr/>
        </p:nvSpPr>
        <p:spPr>
          <a:xfrm>
            <a:off x="2727741" y="2967314"/>
            <a:ext cx="1840865" cy="8811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Ministry of Finance</a:t>
            </a:r>
            <a:endParaRPr kumimoji="0" lang="he-IL" sz="1800" b="0" i="0" u="none" strike="noStrike" kern="120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756" y="4013755"/>
            <a:ext cx="3359851" cy="1646327"/>
          </a:xfrm>
          <a:prstGeom prst="rect">
            <a:avLst/>
          </a:prstGeom>
        </p:spPr>
      </p:pic>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892" y="4013755"/>
            <a:ext cx="3255314" cy="1646327"/>
          </a:xfrm>
          <a:prstGeom prst="rect">
            <a:avLst/>
          </a:prstGeom>
        </p:spPr>
      </p:pic>
    </p:spTree>
    <p:extLst>
      <p:ext uri="{BB962C8B-B14F-4D97-AF65-F5344CB8AC3E}">
        <p14:creationId xmlns:p14="http://schemas.microsoft.com/office/powerpoint/2010/main" val="42822451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תמונה 16"/>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5400000">
            <a:off x="5263823" y="-1003576"/>
            <a:ext cx="2240417" cy="3888434"/>
          </a:xfrm>
          <a:prstGeom prst="rect">
            <a:avLst/>
          </a:prstGeom>
        </p:spPr>
      </p:pic>
      <p:sp>
        <p:nvSpPr>
          <p:cNvPr id="7" name="מלבן מעוגל 6"/>
          <p:cNvSpPr/>
          <p:nvPr/>
        </p:nvSpPr>
        <p:spPr>
          <a:xfrm>
            <a:off x="4727849" y="1484784"/>
            <a:ext cx="3156125" cy="648072"/>
          </a:xfrm>
          <a:prstGeom prst="round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en-US" dirty="0">
                <a:solidFill>
                  <a:prstClr val="black"/>
                </a:solidFill>
                <a:latin typeface="Segoe UI Light" panose="020B0502040204020203" pitchFamily="34" charset="0"/>
                <a:cs typeface="Segoe UI Light" panose="020B0502040204020203" pitchFamily="34" charset="0"/>
              </a:rPr>
              <a:t>State Budget</a:t>
            </a:r>
            <a:endParaRPr lang="he-IL" dirty="0">
              <a:solidFill>
                <a:prstClr val="black"/>
              </a:solidFill>
              <a:latin typeface="Segoe UI Light" panose="020B0502040204020203" pitchFamily="34" charset="0"/>
              <a:cs typeface="Segoe UI Light" panose="020B0502040204020203" pitchFamily="34" charset="0"/>
            </a:endParaRPr>
          </a:p>
        </p:txBody>
      </p:sp>
      <p:cxnSp>
        <p:nvCxnSpPr>
          <p:cNvPr id="6" name="מחבר ישר 5"/>
          <p:cNvCxnSpPr/>
          <p:nvPr/>
        </p:nvCxnSpPr>
        <p:spPr>
          <a:xfrm flipH="1">
            <a:off x="2783632" y="950471"/>
            <a:ext cx="1707074"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מחבר ישר 9"/>
          <p:cNvCxnSpPr/>
          <p:nvPr/>
        </p:nvCxnSpPr>
        <p:spPr>
          <a:xfrm flipH="1">
            <a:off x="8112224" y="980728"/>
            <a:ext cx="1707074" cy="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5" name="מחבר ישר 14"/>
          <p:cNvCxnSpPr/>
          <p:nvPr/>
        </p:nvCxnSpPr>
        <p:spPr>
          <a:xfrm flipV="1">
            <a:off x="9840416" y="980730"/>
            <a:ext cx="0" cy="4860538"/>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a:xfrm flipV="1">
            <a:off x="2783632" y="980728"/>
            <a:ext cx="0" cy="4860538"/>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מחבר ישר 16"/>
          <p:cNvCxnSpPr/>
          <p:nvPr/>
        </p:nvCxnSpPr>
        <p:spPr>
          <a:xfrm flipH="1">
            <a:off x="8112224" y="5805264"/>
            <a:ext cx="1707074" cy="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8" name="מחבר ישר 17"/>
          <p:cNvCxnSpPr/>
          <p:nvPr/>
        </p:nvCxnSpPr>
        <p:spPr>
          <a:xfrm flipH="1">
            <a:off x="2783632" y="5805264"/>
            <a:ext cx="1707074"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 name="מלבן מעוגל 3"/>
          <p:cNvSpPr/>
          <p:nvPr/>
        </p:nvSpPr>
        <p:spPr>
          <a:xfrm>
            <a:off x="3503712" y="5301208"/>
            <a:ext cx="5688632" cy="108012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2400" dirty="0">
                <a:solidFill>
                  <a:prstClr val="black"/>
                </a:solidFill>
                <a:latin typeface="Segoe UI Light" panose="020B0502040204020203" pitchFamily="34" charset="0"/>
                <a:cs typeface="Segoe UI Light" panose="020B0502040204020203" pitchFamily="34" charset="0"/>
              </a:rPr>
              <a:t>Higher and constantly increasing quality of life for the entire population</a:t>
            </a:r>
            <a:endParaRPr lang="he-IL" sz="2400" dirty="0">
              <a:solidFill>
                <a:prstClr val="black"/>
              </a:solidFill>
              <a:latin typeface="Segoe UI Light" panose="020B0502040204020203" pitchFamily="34" charset="0"/>
              <a:cs typeface="Segoe UI Light" panose="020B0502040204020203" pitchFamily="34" charset="0"/>
            </a:endParaRPr>
          </a:p>
        </p:txBody>
      </p:sp>
      <p:sp>
        <p:nvSpPr>
          <p:cNvPr id="12" name="מלבן מעוגל 11"/>
          <p:cNvSpPr/>
          <p:nvPr/>
        </p:nvSpPr>
        <p:spPr>
          <a:xfrm>
            <a:off x="9048328" y="1684690"/>
            <a:ext cx="1512168" cy="592182"/>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1400" dirty="0">
                <a:solidFill>
                  <a:prstClr val="black"/>
                </a:solidFill>
                <a:latin typeface="Segoe UI Light" panose="020B0502040204020203" pitchFamily="34" charset="0"/>
                <a:cs typeface="Segoe UI Light" panose="020B0502040204020203" pitchFamily="34" charset="0"/>
              </a:rPr>
              <a:t>Free Education Ages 3-4</a:t>
            </a:r>
            <a:endParaRPr lang="he-IL" sz="1400" dirty="0">
              <a:solidFill>
                <a:prstClr val="black"/>
              </a:solidFill>
              <a:latin typeface="Segoe UI Light" panose="020B0502040204020203" pitchFamily="34" charset="0"/>
              <a:cs typeface="Segoe UI Light" panose="020B0502040204020203" pitchFamily="34" charset="0"/>
            </a:endParaRPr>
          </a:p>
        </p:txBody>
      </p:sp>
      <p:sp>
        <p:nvSpPr>
          <p:cNvPr id="21" name="מלבן מעוגל 20"/>
          <p:cNvSpPr/>
          <p:nvPr/>
        </p:nvSpPr>
        <p:spPr>
          <a:xfrm>
            <a:off x="9048328" y="2476778"/>
            <a:ext cx="1512168" cy="592182"/>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1400" dirty="0">
                <a:solidFill>
                  <a:prstClr val="black"/>
                </a:solidFill>
                <a:latin typeface="Segoe UI Light" panose="020B0502040204020203" pitchFamily="34" charset="0"/>
                <a:cs typeface="Segoe UI Light" panose="020B0502040204020203" pitchFamily="34" charset="0"/>
              </a:rPr>
              <a:t>Subsidized Public Transportation</a:t>
            </a:r>
            <a:endParaRPr lang="he-IL" sz="1400" dirty="0">
              <a:solidFill>
                <a:prstClr val="black"/>
              </a:solidFill>
              <a:latin typeface="Segoe UI Light" panose="020B0502040204020203" pitchFamily="34" charset="0"/>
              <a:cs typeface="Segoe UI Light" panose="020B0502040204020203" pitchFamily="34" charset="0"/>
            </a:endParaRPr>
          </a:p>
        </p:txBody>
      </p:sp>
      <p:sp>
        <p:nvSpPr>
          <p:cNvPr id="22" name="מלבן מעוגל 21"/>
          <p:cNvSpPr/>
          <p:nvPr/>
        </p:nvSpPr>
        <p:spPr>
          <a:xfrm>
            <a:off x="9048328" y="3340874"/>
            <a:ext cx="1512168" cy="592182"/>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1400" dirty="0">
                <a:solidFill>
                  <a:prstClr val="black"/>
                </a:solidFill>
                <a:latin typeface="Segoe UI Light" panose="020B0502040204020203" pitchFamily="34" charset="0"/>
                <a:cs typeface="Segoe UI Light" panose="020B0502040204020203" pitchFamily="34" charset="0"/>
              </a:rPr>
              <a:t>Security</a:t>
            </a:r>
            <a:endParaRPr lang="he-IL" sz="1400" dirty="0">
              <a:solidFill>
                <a:prstClr val="black"/>
              </a:solidFill>
              <a:latin typeface="Segoe UI Light" panose="020B0502040204020203" pitchFamily="34" charset="0"/>
              <a:cs typeface="Segoe UI Light" panose="020B0502040204020203" pitchFamily="34" charset="0"/>
            </a:endParaRPr>
          </a:p>
        </p:txBody>
      </p:sp>
      <p:sp>
        <p:nvSpPr>
          <p:cNvPr id="24" name="מלבן מעוגל 23"/>
          <p:cNvSpPr/>
          <p:nvPr/>
        </p:nvSpPr>
        <p:spPr>
          <a:xfrm>
            <a:off x="9048328" y="4221088"/>
            <a:ext cx="1512168" cy="592182"/>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1400" dirty="0">
                <a:solidFill>
                  <a:prstClr val="black"/>
                </a:solidFill>
                <a:latin typeface="Segoe UI Light" panose="020B0502040204020203" pitchFamily="34" charset="0"/>
                <a:cs typeface="Segoe UI Light" panose="020B0502040204020203" pitchFamily="34" charset="0"/>
              </a:rPr>
              <a:t>Increasing Medical Basket</a:t>
            </a:r>
            <a:endParaRPr lang="he-IL" sz="1400" dirty="0">
              <a:solidFill>
                <a:prstClr val="black"/>
              </a:solidFill>
              <a:latin typeface="Segoe UI Light" panose="020B0502040204020203" pitchFamily="34" charset="0"/>
              <a:cs typeface="Segoe UI Light" panose="020B0502040204020203" pitchFamily="34" charset="0"/>
            </a:endParaRPr>
          </a:p>
        </p:txBody>
      </p:sp>
      <p:sp>
        <p:nvSpPr>
          <p:cNvPr id="25" name="מלבן מעוגל 24"/>
          <p:cNvSpPr/>
          <p:nvPr/>
        </p:nvSpPr>
        <p:spPr>
          <a:xfrm>
            <a:off x="2135560" y="2132856"/>
            <a:ext cx="1512168" cy="59218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1400" dirty="0">
                <a:solidFill>
                  <a:prstClr val="black"/>
                </a:solidFill>
                <a:latin typeface="Segoe UI Light" panose="020B0502040204020203" pitchFamily="34" charset="0"/>
                <a:cs typeface="Segoe UI Light" panose="020B0502040204020203" pitchFamily="34" charset="0"/>
              </a:rPr>
              <a:t>Income Tax</a:t>
            </a:r>
            <a:endParaRPr lang="he-IL" sz="1400" dirty="0">
              <a:solidFill>
                <a:prstClr val="black"/>
              </a:solidFill>
              <a:latin typeface="Segoe UI Light" panose="020B0502040204020203" pitchFamily="34" charset="0"/>
              <a:cs typeface="Segoe UI Light" panose="020B0502040204020203" pitchFamily="34" charset="0"/>
            </a:endParaRPr>
          </a:p>
        </p:txBody>
      </p:sp>
      <p:sp>
        <p:nvSpPr>
          <p:cNvPr id="26" name="מלבן מעוגל 25"/>
          <p:cNvSpPr/>
          <p:nvPr/>
        </p:nvSpPr>
        <p:spPr>
          <a:xfrm>
            <a:off x="2135560" y="2869054"/>
            <a:ext cx="1512168" cy="59218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1400" dirty="0">
                <a:solidFill>
                  <a:prstClr val="black"/>
                </a:solidFill>
                <a:latin typeface="Segoe UI Light" panose="020B0502040204020203" pitchFamily="34" charset="0"/>
                <a:cs typeface="Segoe UI Light" panose="020B0502040204020203" pitchFamily="34" charset="0"/>
              </a:rPr>
              <a:t>VAT</a:t>
            </a:r>
            <a:endParaRPr lang="he-IL" sz="1400" dirty="0">
              <a:solidFill>
                <a:prstClr val="black"/>
              </a:solidFill>
              <a:latin typeface="Segoe UI Light" panose="020B0502040204020203" pitchFamily="34" charset="0"/>
              <a:cs typeface="Segoe UI Light" panose="020B0502040204020203" pitchFamily="34" charset="0"/>
            </a:endParaRPr>
          </a:p>
        </p:txBody>
      </p:sp>
      <p:sp>
        <p:nvSpPr>
          <p:cNvPr id="27" name="מלבן מעוגל 26"/>
          <p:cNvSpPr/>
          <p:nvPr/>
        </p:nvSpPr>
        <p:spPr>
          <a:xfrm>
            <a:off x="2135560" y="3589134"/>
            <a:ext cx="1512168" cy="59218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1400" dirty="0">
                <a:solidFill>
                  <a:prstClr val="black"/>
                </a:solidFill>
                <a:latin typeface="Segoe UI Light" panose="020B0502040204020203" pitchFamily="34" charset="0"/>
                <a:cs typeface="Segoe UI Light" panose="020B0502040204020203" pitchFamily="34" charset="0"/>
              </a:rPr>
              <a:t>Excise Tax on Petrol</a:t>
            </a:r>
            <a:endParaRPr lang="he-IL" sz="1400" dirty="0">
              <a:solidFill>
                <a:prstClr val="black"/>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6850898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22" grpId="0" animBg="1"/>
      <p:bldP spid="24" grpId="0" animBg="1"/>
      <p:bldP spid="25" grpId="0" animBg="1"/>
      <p:bldP spid="26" grpId="0" animBg="1"/>
      <p:bldP spid="2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1981200" y="116632"/>
            <a:ext cx="8229600" cy="1143000"/>
          </a:xfrm>
        </p:spPr>
        <p:txBody>
          <a:bodyPr>
            <a:noAutofit/>
          </a:bodyPr>
          <a:lstStyle/>
          <a:p>
            <a:r>
              <a:rPr lang="en-US" sz="32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Work Method</a:t>
            </a:r>
            <a:endParaRPr lang="he-IL" sz="32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endParaRPr>
          </a:p>
        </p:txBody>
      </p:sp>
      <p:graphicFrame>
        <p:nvGraphicFramePr>
          <p:cNvPr id="8" name="דיאגרמה 7"/>
          <p:cNvGraphicFramePr/>
          <p:nvPr>
            <p:extLst>
              <p:ext uri="{D42A27DB-BD31-4B8C-83A1-F6EECF244321}">
                <p14:modId xmlns:p14="http://schemas.microsoft.com/office/powerpoint/2010/main" val="2222791747"/>
              </p:ext>
            </p:extLst>
          </p:nvPr>
        </p:nvGraphicFramePr>
        <p:xfrm>
          <a:off x="1811524" y="4437112"/>
          <a:ext cx="8568952" cy="187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575720" y="1340768"/>
            <a:ext cx="4896544" cy="523220"/>
          </a:xfrm>
          <a:prstGeom prst="rect">
            <a:avLst/>
          </a:prstGeom>
          <a:solidFill>
            <a:schemeClr val="bg1">
              <a:lumMod val="75000"/>
            </a:schemeClr>
          </a:solidFill>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en-GB" sz="2800" dirty="0">
                <a:latin typeface="Segoe UI Light" panose="020B0502040204020203" pitchFamily="34" charset="0"/>
                <a:cs typeface="Segoe UI Light" panose="020B0502040204020203" pitchFamily="34" charset="0"/>
              </a:rPr>
              <a:t>Macro-economic Situation</a:t>
            </a:r>
            <a:endParaRPr lang="he-IL" sz="2800" dirty="0">
              <a:latin typeface="Segoe UI Light" panose="020B0502040204020203" pitchFamily="34" charset="0"/>
              <a:cs typeface="Segoe UI Light" panose="020B0502040204020203" pitchFamily="34" charset="0"/>
            </a:endParaRPr>
          </a:p>
        </p:txBody>
      </p:sp>
      <p:sp>
        <p:nvSpPr>
          <p:cNvPr id="4" name="חץ למטה 3"/>
          <p:cNvSpPr/>
          <p:nvPr/>
        </p:nvSpPr>
        <p:spPr>
          <a:xfrm>
            <a:off x="5735960" y="1988840"/>
            <a:ext cx="360040" cy="792088"/>
          </a:xfrm>
          <a:prstGeom prst="downArrow">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latin typeface="Segoe UI Light" panose="020B0502040204020203" pitchFamily="34" charset="0"/>
              <a:cs typeface="Segoe UI Light" panose="020B0502040204020203" pitchFamily="34" charset="0"/>
            </a:endParaRPr>
          </a:p>
        </p:txBody>
      </p:sp>
      <p:sp>
        <p:nvSpPr>
          <p:cNvPr id="6" name="TextBox 5"/>
          <p:cNvSpPr txBox="1"/>
          <p:nvPr/>
        </p:nvSpPr>
        <p:spPr>
          <a:xfrm>
            <a:off x="3575720" y="2852936"/>
            <a:ext cx="4896544" cy="523220"/>
          </a:xfrm>
          <a:prstGeom prst="rect">
            <a:avLst/>
          </a:prstGeom>
          <a:solidFill>
            <a:schemeClr val="bg1">
              <a:lumMod val="75000"/>
            </a:schemeClr>
          </a:solidFill>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en-US" sz="2800" dirty="0">
                <a:latin typeface="Segoe UI Light" panose="020B0502040204020203" pitchFamily="34" charset="0"/>
                <a:cs typeface="Segoe UI Light" panose="020B0502040204020203" pitchFamily="34" charset="0"/>
              </a:rPr>
              <a:t>Local Economy</a:t>
            </a:r>
            <a:r>
              <a:rPr lang="en-GB" sz="2800" dirty="0">
                <a:latin typeface="Segoe UI Light" panose="020B0502040204020203" pitchFamily="34" charset="0"/>
                <a:cs typeface="Segoe UI Light" panose="020B0502040204020203" pitchFamily="34" charset="0"/>
              </a:rPr>
              <a:t> Challenges</a:t>
            </a:r>
            <a:endParaRPr lang="he-IL" sz="2800" dirty="0">
              <a:latin typeface="Segoe UI Light" panose="020B0502040204020203" pitchFamily="34" charset="0"/>
              <a:cs typeface="Segoe UI Light" panose="020B0502040204020203" pitchFamily="34" charset="0"/>
            </a:endParaRPr>
          </a:p>
        </p:txBody>
      </p:sp>
      <p:sp>
        <p:nvSpPr>
          <p:cNvPr id="7" name="חץ למטה 6"/>
          <p:cNvSpPr/>
          <p:nvPr/>
        </p:nvSpPr>
        <p:spPr>
          <a:xfrm>
            <a:off x="5735960" y="3573016"/>
            <a:ext cx="360040" cy="792088"/>
          </a:xfrm>
          <a:prstGeom prst="downArrow">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409171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1"/>
          <p:cNvSpPr txBox="1">
            <a:spLocks/>
          </p:cNvSpPr>
          <p:nvPr/>
        </p:nvSpPr>
        <p:spPr>
          <a:xfrm>
            <a:off x="1436915" y="857251"/>
            <a:ext cx="8954548" cy="994172"/>
          </a:xfrm>
          <a:prstGeom prst="rect">
            <a:avLst/>
          </a:prstGeom>
        </p:spPr>
        <p:txBody>
          <a:bodyPr vert="horz" lIns="68580" tIns="34290" rIns="68580" bIns="3429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endParaRPr lang="he-IL" sz="1350" b="1" dirty="0">
              <a:solidFill>
                <a:prstClr val="black"/>
              </a:solidFill>
              <a:latin typeface="Segoe UI Light" panose="020B0502040204020203" pitchFamily="34" charset="0"/>
              <a:cs typeface="Segoe UI Light" panose="020B0502040204020203" pitchFamily="34" charset="0"/>
            </a:endParaRPr>
          </a:p>
        </p:txBody>
      </p:sp>
      <p:sp>
        <p:nvSpPr>
          <p:cNvPr id="5" name="כותרת 4"/>
          <p:cNvSpPr>
            <a:spLocks noGrp="1"/>
          </p:cNvSpPr>
          <p:nvPr>
            <p:ph type="title"/>
          </p:nvPr>
        </p:nvSpPr>
        <p:spPr/>
        <p:txBody>
          <a:bodyPr>
            <a:normAutofit/>
          </a:bodyPr>
          <a:lstStyle/>
          <a:p>
            <a:r>
              <a:rPr lang="en-US" sz="28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Game Rules</a:t>
            </a:r>
            <a:endParaRPr lang="he-IL" sz="28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endParaRPr>
          </a:p>
        </p:txBody>
      </p:sp>
      <p:sp>
        <p:nvSpPr>
          <p:cNvPr id="2" name="כותרת משנה 1"/>
          <p:cNvSpPr>
            <a:spLocks noGrp="1"/>
          </p:cNvSpPr>
          <p:nvPr>
            <p:ph type="subTitle" idx="1"/>
          </p:nvPr>
        </p:nvSpPr>
        <p:spPr/>
        <p:txBody>
          <a:bodyPr/>
          <a:lstStyle/>
          <a:p>
            <a:endParaRPr lang="he-IL"/>
          </a:p>
        </p:txBody>
      </p:sp>
      <p:sp>
        <p:nvSpPr>
          <p:cNvPr id="13" name="Oval 19">
            <a:extLst>
              <a:ext uri="{FF2B5EF4-FFF2-40B4-BE49-F238E27FC236}">
                <a16:creationId xmlns:a16="http://schemas.microsoft.com/office/drawing/2014/main" id="{5E5C7C76-2B06-4349-B561-6E6A51E80378}"/>
              </a:ext>
            </a:extLst>
          </p:cNvPr>
          <p:cNvSpPr/>
          <p:nvPr/>
        </p:nvSpPr>
        <p:spPr>
          <a:xfrm>
            <a:off x="7297343" y="1548389"/>
            <a:ext cx="2331976" cy="2415008"/>
          </a:xfrm>
          <a:prstGeom prst="ellipse">
            <a:avLst/>
          </a:prstGeom>
          <a:solidFill>
            <a:srgbClr val="0086BB"/>
          </a:solidFill>
          <a:ln>
            <a:noFill/>
          </a:ln>
          <a:effectLst>
            <a:outerShdw blurRad="38100" sx="101000" sy="101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7">
            <a:extLst>
              <a:ext uri="{FF2B5EF4-FFF2-40B4-BE49-F238E27FC236}">
                <a16:creationId xmlns:a16="http://schemas.microsoft.com/office/drawing/2014/main" id="{B0381298-EFD2-44BA-8198-876F4364EFB7}"/>
              </a:ext>
            </a:extLst>
          </p:cNvPr>
          <p:cNvSpPr/>
          <p:nvPr/>
        </p:nvSpPr>
        <p:spPr>
          <a:xfrm>
            <a:off x="4803655" y="3963397"/>
            <a:ext cx="2347664" cy="2281755"/>
          </a:xfrm>
          <a:prstGeom prst="ellipse">
            <a:avLst/>
          </a:prstGeom>
          <a:solidFill>
            <a:srgbClr val="7DEFDF"/>
          </a:solidFill>
          <a:ln>
            <a:noFill/>
          </a:ln>
          <a:effectLst>
            <a:outerShdw blurRad="38100" sx="101000" sy="101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5">
            <a:extLst>
              <a:ext uri="{FF2B5EF4-FFF2-40B4-BE49-F238E27FC236}">
                <a16:creationId xmlns:a16="http://schemas.microsoft.com/office/drawing/2014/main" id="{DB3B0860-9337-44D7-A5B7-2048CF93824B}"/>
              </a:ext>
            </a:extLst>
          </p:cNvPr>
          <p:cNvSpPr/>
          <p:nvPr/>
        </p:nvSpPr>
        <p:spPr>
          <a:xfrm>
            <a:off x="2583309" y="1652659"/>
            <a:ext cx="2225549" cy="2257395"/>
          </a:xfrm>
          <a:prstGeom prst="ellipse">
            <a:avLst/>
          </a:prstGeom>
          <a:solidFill>
            <a:srgbClr val="FFDAA1"/>
          </a:solidFill>
          <a:ln>
            <a:noFill/>
          </a:ln>
          <a:effectLst>
            <a:outerShdw blurRad="38100" sx="101000" sy="101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60000"/>
                  <a:lumOff val="40000"/>
                </a:schemeClr>
              </a:solidFill>
            </a:endParaRPr>
          </a:p>
        </p:txBody>
      </p:sp>
      <p:sp>
        <p:nvSpPr>
          <p:cNvPr id="4" name="מלבן 3"/>
          <p:cNvSpPr/>
          <p:nvPr/>
        </p:nvSpPr>
        <p:spPr>
          <a:xfrm>
            <a:off x="4787121" y="4420279"/>
            <a:ext cx="2431773" cy="707886"/>
          </a:xfrm>
          <a:prstGeom prst="rect">
            <a:avLst/>
          </a:prstGeom>
        </p:spPr>
        <p:txBody>
          <a:bodyPr wrap="square">
            <a:spAutoFit/>
          </a:bodyPr>
          <a:lstStyle/>
          <a:p>
            <a:pPr algn="ctr"/>
            <a:r>
              <a:rPr lang="en-US" sz="2000" b="1" dirty="0">
                <a:latin typeface="Segoe UI Light" panose="020B0502040204020203" pitchFamily="34" charset="0"/>
                <a:cs typeface="Segoe UI Light" panose="020B0502040204020203" pitchFamily="34" charset="0"/>
              </a:rPr>
              <a:t>Government Spending</a:t>
            </a:r>
          </a:p>
        </p:txBody>
      </p:sp>
      <p:sp>
        <p:nvSpPr>
          <p:cNvPr id="7" name="מלבן 6"/>
          <p:cNvSpPr/>
          <p:nvPr/>
        </p:nvSpPr>
        <p:spPr>
          <a:xfrm>
            <a:off x="7333747" y="1998153"/>
            <a:ext cx="2259168" cy="461665"/>
          </a:xfrm>
          <a:prstGeom prst="rect">
            <a:avLst/>
          </a:prstGeom>
        </p:spPr>
        <p:txBody>
          <a:bodyPr wrap="square">
            <a:spAutoFit/>
          </a:bodyPr>
          <a:lstStyle/>
          <a:p>
            <a:pPr algn="ctr"/>
            <a:r>
              <a:rPr lang="en-US" sz="2400" b="1" dirty="0">
                <a:latin typeface="Segoe UI Light" panose="020B0502040204020203" pitchFamily="34" charset="0"/>
                <a:cs typeface="Segoe UI Light" panose="020B0502040204020203" pitchFamily="34" charset="0"/>
              </a:rPr>
              <a:t>Tax Policy</a:t>
            </a:r>
          </a:p>
        </p:txBody>
      </p:sp>
      <p:sp>
        <p:nvSpPr>
          <p:cNvPr id="8" name="מלבן 7"/>
          <p:cNvSpPr/>
          <p:nvPr/>
        </p:nvSpPr>
        <p:spPr>
          <a:xfrm>
            <a:off x="2783232" y="1860698"/>
            <a:ext cx="1755609" cy="369332"/>
          </a:xfrm>
          <a:prstGeom prst="rect">
            <a:avLst/>
          </a:prstGeom>
        </p:spPr>
        <p:txBody>
          <a:bodyPr wrap="none">
            <a:spAutoFit/>
          </a:bodyPr>
          <a:lstStyle/>
          <a:p>
            <a:pPr algn="ctr"/>
            <a:r>
              <a:rPr lang="en-US" b="1" dirty="0">
                <a:latin typeface="Segoe UI Light" panose="020B0502040204020203" pitchFamily="34" charset="0"/>
                <a:cs typeface="Segoe UI Light" panose="020B0502040204020203" pitchFamily="34" charset="0"/>
              </a:rPr>
              <a:t>Debt and Deficit</a:t>
            </a:r>
          </a:p>
        </p:txBody>
      </p:sp>
      <p:sp>
        <p:nvSpPr>
          <p:cNvPr id="15" name="Shape 1450"/>
          <p:cNvSpPr/>
          <p:nvPr/>
        </p:nvSpPr>
        <p:spPr>
          <a:xfrm>
            <a:off x="5663953" y="5118569"/>
            <a:ext cx="558801" cy="406401"/>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chemeClr val="bg1"/>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16" name="Shape 1811"/>
          <p:cNvSpPr/>
          <p:nvPr/>
        </p:nvSpPr>
        <p:spPr>
          <a:xfrm>
            <a:off x="8256240" y="2633724"/>
            <a:ext cx="558398" cy="508031"/>
          </a:xfrm>
          <a:custGeom>
            <a:avLst/>
            <a:gdLst/>
            <a:ahLst/>
            <a:cxnLst>
              <a:cxn ang="0">
                <a:pos x="wd2" y="hd2"/>
              </a:cxn>
              <a:cxn ang="5400000">
                <a:pos x="wd2" y="hd2"/>
              </a:cxn>
              <a:cxn ang="10800000">
                <a:pos x="wd2" y="hd2"/>
              </a:cxn>
              <a:cxn ang="16200000">
                <a:pos x="wd2" y="hd2"/>
              </a:cxn>
            </a:cxnLst>
            <a:rect l="0" t="0" r="r" b="b"/>
            <a:pathLst>
              <a:path w="21079" h="20458" extrusionOk="0">
                <a:moveTo>
                  <a:pt x="8629" y="9718"/>
                </a:moveTo>
                <a:cubicBezTo>
                  <a:pt x="8364" y="9718"/>
                  <a:pt x="8150" y="9946"/>
                  <a:pt x="8150" y="10229"/>
                </a:cubicBezTo>
                <a:cubicBezTo>
                  <a:pt x="8150" y="10512"/>
                  <a:pt x="8364" y="10740"/>
                  <a:pt x="8629" y="10740"/>
                </a:cubicBezTo>
                <a:cubicBezTo>
                  <a:pt x="8894" y="10740"/>
                  <a:pt x="9109" y="10512"/>
                  <a:pt x="9109" y="10229"/>
                </a:cubicBezTo>
                <a:cubicBezTo>
                  <a:pt x="9109" y="9946"/>
                  <a:pt x="8894" y="9718"/>
                  <a:pt x="8629" y="9718"/>
                </a:cubicBezTo>
                <a:moveTo>
                  <a:pt x="19841" y="17227"/>
                </a:moveTo>
                <a:cubicBezTo>
                  <a:pt x="18962" y="17974"/>
                  <a:pt x="18122" y="17900"/>
                  <a:pt x="18122" y="17900"/>
                </a:cubicBezTo>
                <a:cubicBezTo>
                  <a:pt x="17681" y="17900"/>
                  <a:pt x="16277" y="16919"/>
                  <a:pt x="9448" y="11852"/>
                </a:cubicBezTo>
                <a:lnTo>
                  <a:pt x="10866" y="10844"/>
                </a:lnTo>
                <a:cubicBezTo>
                  <a:pt x="10866" y="10844"/>
                  <a:pt x="19841" y="17227"/>
                  <a:pt x="19841" y="17227"/>
                </a:cubicBezTo>
                <a:close/>
                <a:moveTo>
                  <a:pt x="6661" y="12605"/>
                </a:moveTo>
                <a:cubicBezTo>
                  <a:pt x="6010" y="12349"/>
                  <a:pt x="5264" y="12239"/>
                  <a:pt x="4521" y="12267"/>
                </a:cubicBezTo>
                <a:cubicBezTo>
                  <a:pt x="15686" y="3965"/>
                  <a:pt x="17591" y="2558"/>
                  <a:pt x="18122" y="2558"/>
                </a:cubicBezTo>
                <a:cubicBezTo>
                  <a:pt x="18122" y="2558"/>
                  <a:pt x="18962" y="2484"/>
                  <a:pt x="19841" y="3231"/>
                </a:cubicBezTo>
                <a:cubicBezTo>
                  <a:pt x="19841" y="3231"/>
                  <a:pt x="6661" y="12605"/>
                  <a:pt x="6661" y="12605"/>
                </a:cubicBezTo>
                <a:close/>
                <a:moveTo>
                  <a:pt x="5586" y="19031"/>
                </a:moveTo>
                <a:cubicBezTo>
                  <a:pt x="4111" y="19863"/>
                  <a:pt x="2224" y="19369"/>
                  <a:pt x="1372" y="17927"/>
                </a:cubicBezTo>
                <a:cubicBezTo>
                  <a:pt x="520" y="16485"/>
                  <a:pt x="1026" y="14640"/>
                  <a:pt x="2501" y="13808"/>
                </a:cubicBezTo>
                <a:cubicBezTo>
                  <a:pt x="3977" y="12975"/>
                  <a:pt x="6532" y="13092"/>
                  <a:pt x="7383" y="14534"/>
                </a:cubicBezTo>
                <a:cubicBezTo>
                  <a:pt x="8235" y="15977"/>
                  <a:pt x="7062" y="18198"/>
                  <a:pt x="5586" y="19031"/>
                </a:cubicBezTo>
                <a:moveTo>
                  <a:pt x="4521" y="8191"/>
                </a:moveTo>
                <a:cubicBezTo>
                  <a:pt x="5264" y="8219"/>
                  <a:pt x="6010" y="8109"/>
                  <a:pt x="6661" y="7853"/>
                </a:cubicBezTo>
                <a:lnTo>
                  <a:pt x="7765" y="8638"/>
                </a:lnTo>
                <a:cubicBezTo>
                  <a:pt x="7345" y="8950"/>
                  <a:pt x="6901" y="9281"/>
                  <a:pt x="6443" y="9621"/>
                </a:cubicBezTo>
                <a:cubicBezTo>
                  <a:pt x="5833" y="9167"/>
                  <a:pt x="5200" y="8696"/>
                  <a:pt x="4521" y="8191"/>
                </a:cubicBezTo>
                <a:moveTo>
                  <a:pt x="2501" y="6650"/>
                </a:moveTo>
                <a:cubicBezTo>
                  <a:pt x="1026" y="5818"/>
                  <a:pt x="520" y="3973"/>
                  <a:pt x="1372" y="2531"/>
                </a:cubicBezTo>
                <a:cubicBezTo>
                  <a:pt x="2224" y="1089"/>
                  <a:pt x="4111" y="595"/>
                  <a:pt x="5586" y="1427"/>
                </a:cubicBezTo>
                <a:cubicBezTo>
                  <a:pt x="7062" y="2260"/>
                  <a:pt x="8235" y="4481"/>
                  <a:pt x="7383" y="5924"/>
                </a:cubicBezTo>
                <a:cubicBezTo>
                  <a:pt x="6532" y="7366"/>
                  <a:pt x="3977" y="7483"/>
                  <a:pt x="2501" y="6650"/>
                </a:cubicBezTo>
                <a:moveTo>
                  <a:pt x="21079" y="3580"/>
                </a:moveTo>
                <a:cubicBezTo>
                  <a:pt x="21079" y="2451"/>
                  <a:pt x="19262" y="1535"/>
                  <a:pt x="18203" y="1535"/>
                </a:cubicBezTo>
                <a:lnTo>
                  <a:pt x="18122" y="1535"/>
                </a:lnTo>
                <a:cubicBezTo>
                  <a:pt x="17404" y="1535"/>
                  <a:pt x="17139" y="1673"/>
                  <a:pt x="8610" y="8009"/>
                </a:cubicBezTo>
                <a:lnTo>
                  <a:pt x="7613" y="7300"/>
                </a:lnTo>
                <a:cubicBezTo>
                  <a:pt x="7876" y="7084"/>
                  <a:pt x="8104" y="6833"/>
                  <a:pt x="8275" y="6534"/>
                </a:cubicBezTo>
                <a:cubicBezTo>
                  <a:pt x="9372" y="4611"/>
                  <a:pt x="7861" y="1650"/>
                  <a:pt x="5960" y="539"/>
                </a:cubicBezTo>
                <a:cubicBezTo>
                  <a:pt x="4060" y="-571"/>
                  <a:pt x="1629" y="88"/>
                  <a:pt x="532" y="2011"/>
                </a:cubicBezTo>
                <a:cubicBezTo>
                  <a:pt x="-521" y="3857"/>
                  <a:pt x="41" y="6194"/>
                  <a:pt x="1769" y="7361"/>
                </a:cubicBezTo>
                <a:cubicBezTo>
                  <a:pt x="3185" y="8414"/>
                  <a:pt x="4458" y="9360"/>
                  <a:pt x="5626" y="10229"/>
                </a:cubicBezTo>
                <a:cubicBezTo>
                  <a:pt x="4461" y="11096"/>
                  <a:pt x="3178" y="12049"/>
                  <a:pt x="1769" y="13097"/>
                </a:cubicBezTo>
                <a:cubicBezTo>
                  <a:pt x="40" y="14264"/>
                  <a:pt x="-521" y="16601"/>
                  <a:pt x="532" y="18447"/>
                </a:cubicBezTo>
                <a:cubicBezTo>
                  <a:pt x="1629" y="20371"/>
                  <a:pt x="4060" y="21029"/>
                  <a:pt x="5960" y="19919"/>
                </a:cubicBezTo>
                <a:cubicBezTo>
                  <a:pt x="7861" y="18808"/>
                  <a:pt x="9372" y="15847"/>
                  <a:pt x="8275" y="13924"/>
                </a:cubicBezTo>
                <a:cubicBezTo>
                  <a:pt x="8104" y="13625"/>
                  <a:pt x="7876" y="13374"/>
                  <a:pt x="7613" y="13158"/>
                </a:cubicBezTo>
                <a:lnTo>
                  <a:pt x="8610" y="12449"/>
                </a:lnTo>
                <a:cubicBezTo>
                  <a:pt x="17134" y="18781"/>
                  <a:pt x="17404" y="18923"/>
                  <a:pt x="18122" y="18923"/>
                </a:cubicBezTo>
                <a:lnTo>
                  <a:pt x="18203" y="18923"/>
                </a:lnTo>
                <a:cubicBezTo>
                  <a:pt x="19262" y="18923"/>
                  <a:pt x="21079" y="18007"/>
                  <a:pt x="21079" y="16878"/>
                </a:cubicBezTo>
                <a:lnTo>
                  <a:pt x="11731" y="10229"/>
                </a:lnTo>
                <a:cubicBezTo>
                  <a:pt x="11731" y="10229"/>
                  <a:pt x="21079" y="3580"/>
                  <a:pt x="21079" y="3580"/>
                </a:cubicBezTo>
                <a:close/>
                <a:moveTo>
                  <a:pt x="4639" y="16789"/>
                </a:moveTo>
                <a:cubicBezTo>
                  <a:pt x="4496" y="16859"/>
                  <a:pt x="4332" y="16897"/>
                  <a:pt x="4162" y="16897"/>
                </a:cubicBezTo>
                <a:cubicBezTo>
                  <a:pt x="3846" y="16897"/>
                  <a:pt x="3544" y="16764"/>
                  <a:pt x="3411" y="16567"/>
                </a:cubicBezTo>
                <a:cubicBezTo>
                  <a:pt x="3347" y="16471"/>
                  <a:pt x="3351" y="16406"/>
                  <a:pt x="3362" y="16361"/>
                </a:cubicBezTo>
                <a:cubicBezTo>
                  <a:pt x="3392" y="16240"/>
                  <a:pt x="3511" y="16117"/>
                  <a:pt x="3682" y="16034"/>
                </a:cubicBezTo>
                <a:cubicBezTo>
                  <a:pt x="3891" y="15930"/>
                  <a:pt x="4198" y="15869"/>
                  <a:pt x="4503" y="15869"/>
                </a:cubicBezTo>
                <a:cubicBezTo>
                  <a:pt x="4935" y="15869"/>
                  <a:pt x="5194" y="15988"/>
                  <a:pt x="5273" y="16050"/>
                </a:cubicBezTo>
                <a:cubicBezTo>
                  <a:pt x="5252" y="16207"/>
                  <a:pt x="5019" y="16601"/>
                  <a:pt x="4639" y="16789"/>
                </a:cubicBezTo>
                <a:moveTo>
                  <a:pt x="4503" y="14845"/>
                </a:moveTo>
                <a:cubicBezTo>
                  <a:pt x="4065" y="14845"/>
                  <a:pt x="3621" y="14936"/>
                  <a:pt x="3279" y="15105"/>
                </a:cubicBezTo>
                <a:cubicBezTo>
                  <a:pt x="2435" y="15522"/>
                  <a:pt x="2147" y="16443"/>
                  <a:pt x="2633" y="17165"/>
                </a:cubicBezTo>
                <a:cubicBezTo>
                  <a:pt x="2960" y="17649"/>
                  <a:pt x="3553" y="17919"/>
                  <a:pt x="4162" y="17919"/>
                </a:cubicBezTo>
                <a:cubicBezTo>
                  <a:pt x="4461" y="17919"/>
                  <a:pt x="4764" y="17854"/>
                  <a:pt x="5041" y="17717"/>
                </a:cubicBezTo>
                <a:cubicBezTo>
                  <a:pt x="5885" y="17300"/>
                  <a:pt x="6555" y="16190"/>
                  <a:pt x="6069" y="15469"/>
                </a:cubicBezTo>
                <a:cubicBezTo>
                  <a:pt x="5779" y="15040"/>
                  <a:pt x="5146" y="14845"/>
                  <a:pt x="4503" y="14845"/>
                </a:cubicBezTo>
                <a:moveTo>
                  <a:pt x="4503" y="4590"/>
                </a:moveTo>
                <a:cubicBezTo>
                  <a:pt x="4198" y="4590"/>
                  <a:pt x="3891" y="4528"/>
                  <a:pt x="3682" y="4425"/>
                </a:cubicBezTo>
                <a:cubicBezTo>
                  <a:pt x="3511" y="4341"/>
                  <a:pt x="3392" y="4219"/>
                  <a:pt x="3362" y="4098"/>
                </a:cubicBezTo>
                <a:cubicBezTo>
                  <a:pt x="3351" y="4052"/>
                  <a:pt x="3347" y="3987"/>
                  <a:pt x="3411" y="3891"/>
                </a:cubicBezTo>
                <a:cubicBezTo>
                  <a:pt x="3544" y="3694"/>
                  <a:pt x="3846" y="3561"/>
                  <a:pt x="4162" y="3561"/>
                </a:cubicBezTo>
                <a:cubicBezTo>
                  <a:pt x="4332" y="3561"/>
                  <a:pt x="4496" y="3599"/>
                  <a:pt x="4639" y="3669"/>
                </a:cubicBezTo>
                <a:cubicBezTo>
                  <a:pt x="5019" y="3857"/>
                  <a:pt x="5252" y="4252"/>
                  <a:pt x="5273" y="4408"/>
                </a:cubicBezTo>
                <a:cubicBezTo>
                  <a:pt x="5194" y="4470"/>
                  <a:pt x="4935" y="4590"/>
                  <a:pt x="4503" y="4590"/>
                </a:cubicBezTo>
                <a:moveTo>
                  <a:pt x="5041" y="2741"/>
                </a:moveTo>
                <a:cubicBezTo>
                  <a:pt x="4764" y="2604"/>
                  <a:pt x="4461" y="2539"/>
                  <a:pt x="4162" y="2539"/>
                </a:cubicBezTo>
                <a:cubicBezTo>
                  <a:pt x="3553" y="2539"/>
                  <a:pt x="2960" y="2809"/>
                  <a:pt x="2633" y="3294"/>
                </a:cubicBezTo>
                <a:cubicBezTo>
                  <a:pt x="2147" y="4015"/>
                  <a:pt x="2435" y="4937"/>
                  <a:pt x="3279" y="5353"/>
                </a:cubicBezTo>
                <a:cubicBezTo>
                  <a:pt x="3621" y="5522"/>
                  <a:pt x="4065" y="5613"/>
                  <a:pt x="4503" y="5613"/>
                </a:cubicBezTo>
                <a:cubicBezTo>
                  <a:pt x="5146" y="5613"/>
                  <a:pt x="5779" y="5418"/>
                  <a:pt x="6069" y="4990"/>
                </a:cubicBezTo>
                <a:cubicBezTo>
                  <a:pt x="6555" y="4268"/>
                  <a:pt x="5885" y="3158"/>
                  <a:pt x="5041" y="2741"/>
                </a:cubicBezTo>
              </a:path>
            </a:pathLst>
          </a:custGeom>
          <a:solidFill>
            <a:schemeClr val="bg1"/>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cxnSp>
        <p:nvCxnSpPr>
          <p:cNvPr id="23" name="Straight Connector 8">
            <a:extLst>
              <a:ext uri="{FF2B5EF4-FFF2-40B4-BE49-F238E27FC236}">
                <a16:creationId xmlns:a16="http://schemas.microsoft.com/office/drawing/2014/main" id="{5013BD63-91AC-479D-A36A-0925CCED4EBB}"/>
              </a:ext>
            </a:extLst>
          </p:cNvPr>
          <p:cNvCxnSpPr/>
          <p:nvPr/>
        </p:nvCxnSpPr>
        <p:spPr>
          <a:xfrm>
            <a:off x="4258222" y="3736797"/>
            <a:ext cx="861551" cy="565112"/>
          </a:xfrm>
          <a:prstGeom prst="line">
            <a:avLst/>
          </a:prstGeom>
          <a:ln w="25400">
            <a:solidFill>
              <a:schemeClr val="tx1">
                <a:lumMod val="75000"/>
                <a:lumOff val="2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Connector 8">
            <a:extLst>
              <a:ext uri="{FF2B5EF4-FFF2-40B4-BE49-F238E27FC236}">
                <a16:creationId xmlns:a16="http://schemas.microsoft.com/office/drawing/2014/main" id="{5013BD63-91AC-479D-A36A-0925CCED4EBB}"/>
              </a:ext>
            </a:extLst>
          </p:cNvPr>
          <p:cNvCxnSpPr>
            <a:endCxn id="14" idx="7"/>
          </p:cNvCxnSpPr>
          <p:nvPr/>
        </p:nvCxnSpPr>
        <p:spPr>
          <a:xfrm flipH="1">
            <a:off x="6807512" y="3705993"/>
            <a:ext cx="872946" cy="591558"/>
          </a:xfrm>
          <a:prstGeom prst="line">
            <a:avLst/>
          </a:prstGeom>
          <a:ln w="25400">
            <a:solidFill>
              <a:schemeClr val="tx1">
                <a:lumMod val="75000"/>
                <a:lumOff val="2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Connector 8">
            <a:extLst>
              <a:ext uri="{FF2B5EF4-FFF2-40B4-BE49-F238E27FC236}">
                <a16:creationId xmlns:a16="http://schemas.microsoft.com/office/drawing/2014/main" id="{5013BD63-91AC-479D-A36A-0925CCED4EBB}"/>
              </a:ext>
            </a:extLst>
          </p:cNvPr>
          <p:cNvCxnSpPr>
            <a:stCxn id="13" idx="2"/>
          </p:cNvCxnSpPr>
          <p:nvPr/>
        </p:nvCxnSpPr>
        <p:spPr>
          <a:xfrm flipH="1">
            <a:off x="4787121" y="2755893"/>
            <a:ext cx="2510222" cy="158"/>
          </a:xfrm>
          <a:prstGeom prst="line">
            <a:avLst/>
          </a:prstGeom>
          <a:ln w="25400">
            <a:solidFill>
              <a:schemeClr val="tx1">
                <a:lumMod val="75000"/>
                <a:lumOff val="2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pic>
        <p:nvPicPr>
          <p:cNvPr id="12" name="תמונה 1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083410" y="2322145"/>
            <a:ext cx="1037489" cy="1037489"/>
          </a:xfrm>
          <a:prstGeom prst="rect">
            <a:avLst/>
          </a:prstGeom>
          <a:noFill/>
        </p:spPr>
      </p:pic>
      <p:sp>
        <p:nvSpPr>
          <p:cNvPr id="3" name="Oval 2"/>
          <p:cNvSpPr/>
          <p:nvPr/>
        </p:nvSpPr>
        <p:spPr>
          <a:xfrm>
            <a:off x="6844089" y="1235815"/>
            <a:ext cx="3250888" cy="3085787"/>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61205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כותרת 1"/>
          <p:cNvSpPr txBox="1">
            <a:spLocks/>
          </p:cNvSpPr>
          <p:nvPr/>
        </p:nvSpPr>
        <p:spPr>
          <a:xfrm>
            <a:off x="1981200" y="116632"/>
            <a:ext cx="8229600" cy="1143000"/>
          </a:xfrm>
          <a:prstGeom prst="rect">
            <a:avLst/>
          </a:prstGeom>
        </p:spPr>
        <p:txBody>
          <a:bodyPr vert="horz" lIns="91440" tIns="45720" rIns="91440" bIns="45720" rtlCol="1"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he-IL" dirty="0">
              <a:solidFill>
                <a:prstClr val="black"/>
              </a:solidFill>
            </a:endParaRPr>
          </a:p>
        </p:txBody>
      </p:sp>
      <p:graphicFrame>
        <p:nvGraphicFramePr>
          <p:cNvPr id="7" name="תרשים 6"/>
          <p:cNvGraphicFramePr/>
          <p:nvPr>
            <p:extLst>
              <p:ext uri="{D42A27DB-BD31-4B8C-83A1-F6EECF244321}">
                <p14:modId xmlns:p14="http://schemas.microsoft.com/office/powerpoint/2010/main" val="2246737766"/>
              </p:ext>
            </p:extLst>
          </p:nvPr>
        </p:nvGraphicFramePr>
        <p:xfrm>
          <a:off x="571500" y="1277888"/>
          <a:ext cx="10981591" cy="526488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400256" y="6381328"/>
            <a:ext cx="2160240" cy="230832"/>
          </a:xfrm>
          <a:prstGeom prst="rect">
            <a:avLst/>
          </a:prstGeom>
          <a:noFill/>
        </p:spPr>
        <p:txBody>
          <a:bodyPr wrap="square" rtlCol="1">
            <a:spAutoFit/>
          </a:bodyPr>
          <a:lstStyle/>
          <a:p>
            <a:r>
              <a:rPr lang="he-IL" sz="900" dirty="0">
                <a:solidFill>
                  <a:prstClr val="black"/>
                </a:solidFill>
                <a:latin typeface="Calibri" panose="020F0502020204030204" pitchFamily="34" charset="0"/>
                <a:cs typeface="Calibri" panose="020F0502020204030204" pitchFamily="34" charset="0"/>
              </a:rPr>
              <a:t>מקור: </a:t>
            </a:r>
            <a:r>
              <a:rPr lang="en-US" sz="900" dirty="0">
                <a:solidFill>
                  <a:prstClr val="black"/>
                </a:solidFill>
                <a:latin typeface="Calibri" panose="020F0502020204030204" pitchFamily="34" charset="0"/>
                <a:cs typeface="Calibri" panose="020F0502020204030204" pitchFamily="34" charset="0"/>
              </a:rPr>
              <a:t>OECD</a:t>
            </a:r>
            <a:endParaRPr lang="he-IL" sz="900" dirty="0">
              <a:solidFill>
                <a:prstClr val="black"/>
              </a:solidFill>
              <a:latin typeface="Calibri" panose="020F0502020204030204" pitchFamily="34" charset="0"/>
              <a:cs typeface="Calibri" panose="020F0502020204030204" pitchFamily="34" charset="0"/>
            </a:endParaRPr>
          </a:p>
        </p:txBody>
      </p:sp>
      <p:sp>
        <p:nvSpPr>
          <p:cNvPr id="3" name="כותרת משנה 2"/>
          <p:cNvSpPr>
            <a:spLocks noGrp="1"/>
          </p:cNvSpPr>
          <p:nvPr>
            <p:ph type="subTitle" idx="1"/>
          </p:nvPr>
        </p:nvSpPr>
        <p:spPr/>
        <p:txBody>
          <a:bodyPr/>
          <a:lstStyle/>
          <a:p>
            <a:endParaRPr lang="he-IL"/>
          </a:p>
        </p:txBody>
      </p:sp>
      <p:sp>
        <p:nvSpPr>
          <p:cNvPr id="9" name="כותרת 1">
            <a:extLst>
              <a:ext uri="{FF2B5EF4-FFF2-40B4-BE49-F238E27FC236}">
                <a16:creationId xmlns:a16="http://schemas.microsoft.com/office/drawing/2014/main" id="{75DDD7B3-3DE8-4E00-BD01-8B7E705C8A7B}"/>
              </a:ext>
            </a:extLst>
          </p:cNvPr>
          <p:cNvSpPr txBox="1">
            <a:spLocks/>
          </p:cNvSpPr>
          <p:nvPr/>
        </p:nvSpPr>
        <p:spPr>
          <a:xfrm>
            <a:off x="1110826" y="295411"/>
            <a:ext cx="10445501" cy="785442"/>
          </a:xfrm>
          <a:prstGeom prst="rect">
            <a:avLst/>
          </a:prstGeom>
        </p:spPr>
        <p:txBody>
          <a:bodyPr vert="horz" lIns="91440" tIns="45720" rIns="91440" bIns="45720" rtlCol="1" anchor="ctr">
            <a:noAutofit/>
          </a:bodyPr>
          <a:lstStyle>
            <a:lvl1pPr marL="0" indent="0" algn="ctr" defTabSz="685800" rtl="1" eaLnBrk="1" latinLnBrk="0" hangingPunct="1">
              <a:lnSpc>
                <a:spcPct val="90000"/>
              </a:lnSpc>
              <a:spcBef>
                <a:spcPct val="0"/>
              </a:spcBef>
              <a:buFont typeface="Arial" pitchFamily="34" charset="0"/>
              <a:buNone/>
              <a:defRPr lang="he-IL" sz="2700" kern="1200">
                <a:solidFill>
                  <a:schemeClr val="accent5">
                    <a:lumMod val="50000"/>
                  </a:schemeClr>
                </a:solidFill>
                <a:latin typeface="Calibri" panose="020F0502020204030204" pitchFamily="34" charset="0"/>
                <a:ea typeface="Tahoma" panose="020B0604030504040204" pitchFamily="34" charset="0"/>
                <a:cs typeface="Calibri" panose="020F0502020204030204" pitchFamily="34" charset="0"/>
              </a:defRPr>
            </a:lvl1pPr>
          </a:lstStyle>
          <a:p>
            <a:r>
              <a:rPr lang="en-US"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Tax Burden - 2002</a:t>
            </a:r>
            <a:endParaRPr lang="he-IL"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endParaRPr>
          </a:p>
        </p:txBody>
      </p:sp>
    </p:spTree>
    <p:extLst>
      <p:ext uri="{BB962C8B-B14F-4D97-AF65-F5344CB8AC3E}">
        <p14:creationId xmlns:p14="http://schemas.microsoft.com/office/powerpoint/2010/main" val="2002409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כותרת 1"/>
          <p:cNvSpPr txBox="1">
            <a:spLocks/>
          </p:cNvSpPr>
          <p:nvPr/>
        </p:nvSpPr>
        <p:spPr>
          <a:xfrm>
            <a:off x="1981200" y="116632"/>
            <a:ext cx="8229600" cy="1143000"/>
          </a:xfrm>
          <a:prstGeom prst="rect">
            <a:avLst/>
          </a:prstGeom>
        </p:spPr>
        <p:txBody>
          <a:bodyPr vert="horz" lIns="91440" tIns="45720" rIns="91440" bIns="45720" rtlCol="1"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he-IL" dirty="0">
              <a:solidFill>
                <a:prstClr val="black"/>
              </a:solidFill>
            </a:endParaRPr>
          </a:p>
        </p:txBody>
      </p:sp>
      <p:sp>
        <p:nvSpPr>
          <p:cNvPr id="5" name="TextBox 4"/>
          <p:cNvSpPr txBox="1"/>
          <p:nvPr/>
        </p:nvSpPr>
        <p:spPr>
          <a:xfrm>
            <a:off x="8400256" y="6381328"/>
            <a:ext cx="2160240" cy="230832"/>
          </a:xfrm>
          <a:prstGeom prst="rect">
            <a:avLst/>
          </a:prstGeom>
          <a:noFill/>
        </p:spPr>
        <p:txBody>
          <a:bodyPr wrap="square" rtlCol="1">
            <a:spAutoFit/>
          </a:bodyPr>
          <a:lstStyle/>
          <a:p>
            <a:r>
              <a:rPr lang="he-IL" sz="900" dirty="0">
                <a:solidFill>
                  <a:prstClr val="black"/>
                </a:solidFill>
                <a:latin typeface="Calibri" panose="020F0502020204030204" pitchFamily="34" charset="0"/>
                <a:cs typeface="Calibri" panose="020F0502020204030204" pitchFamily="34" charset="0"/>
              </a:rPr>
              <a:t>מקור: </a:t>
            </a:r>
            <a:r>
              <a:rPr lang="en-US" sz="900" dirty="0">
                <a:solidFill>
                  <a:prstClr val="black"/>
                </a:solidFill>
                <a:latin typeface="Calibri" panose="020F0502020204030204" pitchFamily="34" charset="0"/>
                <a:cs typeface="Calibri" panose="020F0502020204030204" pitchFamily="34" charset="0"/>
              </a:rPr>
              <a:t>OECD</a:t>
            </a:r>
            <a:endParaRPr lang="he-IL" sz="900" dirty="0">
              <a:solidFill>
                <a:prstClr val="black"/>
              </a:solidFill>
              <a:latin typeface="Calibri" panose="020F0502020204030204" pitchFamily="34" charset="0"/>
              <a:cs typeface="Calibri" panose="020F0502020204030204" pitchFamily="34" charset="0"/>
            </a:endParaRPr>
          </a:p>
        </p:txBody>
      </p:sp>
      <p:graphicFrame>
        <p:nvGraphicFramePr>
          <p:cNvPr id="7" name="תרשים 6"/>
          <p:cNvGraphicFramePr/>
          <p:nvPr>
            <p:extLst>
              <p:ext uri="{D42A27DB-BD31-4B8C-83A1-F6EECF244321}">
                <p14:modId xmlns:p14="http://schemas.microsoft.com/office/powerpoint/2010/main" val="2745782273"/>
              </p:ext>
            </p:extLst>
          </p:nvPr>
        </p:nvGraphicFramePr>
        <p:xfrm>
          <a:off x="580292" y="1412776"/>
          <a:ext cx="11139854" cy="513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כותרת משנה 2"/>
          <p:cNvSpPr>
            <a:spLocks noGrp="1"/>
          </p:cNvSpPr>
          <p:nvPr>
            <p:ph type="subTitle" idx="1"/>
          </p:nvPr>
        </p:nvSpPr>
        <p:spPr/>
        <p:txBody>
          <a:bodyPr/>
          <a:lstStyle/>
          <a:p>
            <a:endParaRPr lang="he-IL"/>
          </a:p>
        </p:txBody>
      </p:sp>
      <p:sp>
        <p:nvSpPr>
          <p:cNvPr id="8" name="כותרת 1">
            <a:extLst>
              <a:ext uri="{FF2B5EF4-FFF2-40B4-BE49-F238E27FC236}">
                <a16:creationId xmlns:a16="http://schemas.microsoft.com/office/drawing/2014/main" id="{CECBD960-AC73-4F46-BE87-B2DC912CF133}"/>
              </a:ext>
            </a:extLst>
          </p:cNvPr>
          <p:cNvSpPr txBox="1">
            <a:spLocks/>
          </p:cNvSpPr>
          <p:nvPr/>
        </p:nvSpPr>
        <p:spPr>
          <a:xfrm>
            <a:off x="1110826" y="295411"/>
            <a:ext cx="10445501" cy="785442"/>
          </a:xfrm>
          <a:prstGeom prst="rect">
            <a:avLst/>
          </a:prstGeom>
        </p:spPr>
        <p:txBody>
          <a:bodyPr vert="horz" lIns="91440" tIns="45720" rIns="91440" bIns="45720" rtlCol="1" anchor="ctr">
            <a:noAutofit/>
          </a:bodyPr>
          <a:lstStyle>
            <a:lvl1pPr marL="0" indent="0" algn="ctr" defTabSz="685800" rtl="1" eaLnBrk="1" latinLnBrk="0" hangingPunct="1">
              <a:lnSpc>
                <a:spcPct val="90000"/>
              </a:lnSpc>
              <a:spcBef>
                <a:spcPct val="0"/>
              </a:spcBef>
              <a:buFont typeface="Arial" pitchFamily="34" charset="0"/>
              <a:buNone/>
              <a:defRPr lang="he-IL" sz="2700" kern="1200">
                <a:solidFill>
                  <a:schemeClr val="accent5">
                    <a:lumMod val="50000"/>
                  </a:schemeClr>
                </a:solidFill>
                <a:latin typeface="Calibri" panose="020F0502020204030204" pitchFamily="34" charset="0"/>
                <a:ea typeface="Tahoma" panose="020B0604030504040204" pitchFamily="34" charset="0"/>
                <a:cs typeface="Calibri" panose="020F0502020204030204" pitchFamily="34" charset="0"/>
              </a:defRPr>
            </a:lvl1pPr>
          </a:lstStyle>
          <a:p>
            <a:r>
              <a:rPr lang="en-US"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Tax Burden as a Percentage of the GDP - 2018</a:t>
            </a:r>
            <a:endParaRPr lang="he-IL"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endParaRPr>
          </a:p>
        </p:txBody>
      </p:sp>
    </p:spTree>
    <p:extLst>
      <p:ext uri="{BB962C8B-B14F-4D97-AF65-F5344CB8AC3E}">
        <p14:creationId xmlns:p14="http://schemas.microsoft.com/office/powerpoint/2010/main" val="15498291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091798" y="1206691"/>
            <a:ext cx="3201905" cy="507831"/>
          </a:xfrm>
          <a:prstGeom prst="rect">
            <a:avLst/>
          </a:prstGeom>
          <a:noFill/>
        </p:spPr>
        <p:txBody>
          <a:bodyPr wrap="square" rtlCol="1">
            <a:spAutoFit/>
          </a:bodyPr>
          <a:lstStyle/>
          <a:p>
            <a:pPr algn="ctr"/>
            <a:r>
              <a:rPr lang="en-GB" sz="1350" b="1" dirty="0">
                <a:solidFill>
                  <a:prstClr val="black"/>
                </a:solidFill>
                <a:latin typeface="Calibri" panose="020F0502020204030204" pitchFamily="34" charset="0"/>
                <a:cs typeface="Calibri" panose="020F0502020204030204" pitchFamily="34" charset="0"/>
              </a:rPr>
              <a:t>Direct Tax Burden</a:t>
            </a:r>
            <a:endParaRPr lang="he-IL" sz="1350" b="1" dirty="0">
              <a:solidFill>
                <a:prstClr val="black"/>
              </a:solidFill>
              <a:latin typeface="Calibri" panose="020F0502020204030204" pitchFamily="34" charset="0"/>
              <a:cs typeface="Calibri" panose="020F0502020204030204" pitchFamily="34" charset="0"/>
            </a:endParaRPr>
          </a:p>
          <a:p>
            <a:pPr algn="ctr"/>
            <a:r>
              <a:rPr lang="en-GB" sz="1350" dirty="0">
                <a:solidFill>
                  <a:prstClr val="black"/>
                </a:solidFill>
                <a:latin typeface="Calibri" panose="020F0502020204030204" pitchFamily="34" charset="0"/>
                <a:cs typeface="Calibri" panose="020F0502020204030204" pitchFamily="34" charset="0"/>
              </a:rPr>
              <a:t>Data for 2016, as a percentage of the GDP</a:t>
            </a:r>
            <a:endParaRPr lang="he-IL" sz="1350" dirty="0">
              <a:solidFill>
                <a:prstClr val="black"/>
              </a:solidFill>
              <a:latin typeface="Calibri" panose="020F0502020204030204" pitchFamily="34" charset="0"/>
              <a:cs typeface="Calibri" panose="020F0502020204030204" pitchFamily="34" charset="0"/>
            </a:endParaRPr>
          </a:p>
        </p:txBody>
      </p:sp>
      <p:sp>
        <p:nvSpPr>
          <p:cNvPr id="12" name="TextBox 11"/>
          <p:cNvSpPr txBox="1"/>
          <p:nvPr/>
        </p:nvSpPr>
        <p:spPr>
          <a:xfrm>
            <a:off x="9396074" y="6627168"/>
            <a:ext cx="1620180" cy="230832"/>
          </a:xfrm>
          <a:prstGeom prst="rect">
            <a:avLst/>
          </a:prstGeom>
          <a:noFill/>
        </p:spPr>
        <p:txBody>
          <a:bodyPr wrap="square" rtlCol="1">
            <a:spAutoFit/>
          </a:bodyPr>
          <a:lstStyle/>
          <a:p>
            <a:pPr algn="r" rtl="1"/>
            <a:r>
              <a:rPr lang="he-IL" sz="900" b="1" dirty="0">
                <a:solidFill>
                  <a:schemeClr val="bg1"/>
                </a:solidFill>
                <a:latin typeface="Calibri" panose="020F0502020204030204" pitchFamily="34" charset="0"/>
                <a:cs typeface="Calibri" panose="020F0502020204030204" pitchFamily="34" charset="0"/>
              </a:rPr>
              <a:t>מקור: </a:t>
            </a:r>
            <a:r>
              <a:rPr lang="en-US" sz="900" b="1" dirty="0">
                <a:solidFill>
                  <a:schemeClr val="bg1"/>
                </a:solidFill>
                <a:latin typeface="Calibri" panose="020F0502020204030204" pitchFamily="34" charset="0"/>
                <a:cs typeface="Calibri" panose="020F0502020204030204" pitchFamily="34" charset="0"/>
              </a:rPr>
              <a:t>OECD</a:t>
            </a:r>
            <a:endParaRPr lang="he-IL" sz="900" b="1" dirty="0">
              <a:solidFill>
                <a:schemeClr val="bg1"/>
              </a:solidFill>
              <a:latin typeface="Calibri" panose="020F0502020204030204" pitchFamily="34" charset="0"/>
              <a:cs typeface="Calibri" panose="020F0502020204030204" pitchFamily="34" charset="0"/>
            </a:endParaRPr>
          </a:p>
        </p:txBody>
      </p:sp>
      <p:graphicFrame>
        <p:nvGraphicFramePr>
          <p:cNvPr id="5" name="מציין מיקום תוכן 4"/>
          <p:cNvGraphicFramePr>
            <a:graphicFrameLocks noGrp="1"/>
          </p:cNvGraphicFramePr>
          <p:nvPr>
            <p:ph idx="1"/>
            <p:extLst>
              <p:ext uri="{D42A27DB-BD31-4B8C-83A1-F6EECF244321}">
                <p14:modId xmlns:p14="http://schemas.microsoft.com/office/powerpoint/2010/main" val="4161081646"/>
              </p:ext>
            </p:extLst>
          </p:nvPr>
        </p:nvGraphicFramePr>
        <p:xfrm>
          <a:off x="1572354" y="1638677"/>
          <a:ext cx="4240794" cy="5135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מציין מיקום תוכן 4"/>
          <p:cNvGraphicFramePr>
            <a:graphicFrameLocks/>
          </p:cNvGraphicFramePr>
          <p:nvPr>
            <p:extLst>
              <p:ext uri="{D42A27DB-BD31-4B8C-83A1-F6EECF244321}">
                <p14:modId xmlns:p14="http://schemas.microsoft.com/office/powerpoint/2010/main" val="2195811384"/>
              </p:ext>
            </p:extLst>
          </p:nvPr>
        </p:nvGraphicFramePr>
        <p:xfrm>
          <a:off x="6775460" y="1575302"/>
          <a:ext cx="4240794" cy="5167645"/>
        </p:xfrm>
        <a:graphic>
          <a:graphicData uri="http://schemas.openxmlformats.org/drawingml/2006/chart">
            <c:chart xmlns:c="http://schemas.openxmlformats.org/drawingml/2006/chart" xmlns:r="http://schemas.openxmlformats.org/officeDocument/2006/relationships" r:id="rId4"/>
          </a:graphicData>
        </a:graphic>
      </p:graphicFrame>
      <p:sp>
        <p:nvSpPr>
          <p:cNvPr id="8" name="כותרת 1">
            <a:extLst>
              <a:ext uri="{FF2B5EF4-FFF2-40B4-BE49-F238E27FC236}">
                <a16:creationId xmlns:a16="http://schemas.microsoft.com/office/drawing/2014/main" id="{83B3FBA8-285E-4AAA-BF1A-C1FC80EDA78C}"/>
              </a:ext>
            </a:extLst>
          </p:cNvPr>
          <p:cNvSpPr txBox="1">
            <a:spLocks/>
          </p:cNvSpPr>
          <p:nvPr/>
        </p:nvSpPr>
        <p:spPr>
          <a:xfrm>
            <a:off x="1110826" y="306196"/>
            <a:ext cx="10445501" cy="785442"/>
          </a:xfrm>
          <a:prstGeom prst="rect">
            <a:avLst/>
          </a:prstGeom>
        </p:spPr>
        <p:txBody>
          <a:bodyPr vert="horz" lIns="91440" tIns="45720" rIns="91440" bIns="45720" rtlCol="1" anchor="ctr">
            <a:noAutofit/>
          </a:bodyPr>
          <a:lstStyle>
            <a:lvl1pPr marL="0" indent="0" algn="ctr" defTabSz="685800" rtl="1" eaLnBrk="1" latinLnBrk="0" hangingPunct="1">
              <a:lnSpc>
                <a:spcPct val="90000"/>
              </a:lnSpc>
              <a:spcBef>
                <a:spcPct val="0"/>
              </a:spcBef>
              <a:buFont typeface="Arial" pitchFamily="34" charset="0"/>
              <a:buNone/>
              <a:defRPr lang="he-IL" sz="2700" kern="1200">
                <a:solidFill>
                  <a:schemeClr val="accent5">
                    <a:lumMod val="50000"/>
                  </a:schemeClr>
                </a:solidFill>
                <a:latin typeface="Calibri" panose="020F0502020204030204" pitchFamily="34" charset="0"/>
                <a:ea typeface="Tahoma" panose="020B0604030504040204" pitchFamily="34" charset="0"/>
                <a:cs typeface="Calibri" panose="020F0502020204030204" pitchFamily="34" charset="0"/>
              </a:defRPr>
            </a:lvl1pPr>
          </a:lstStyle>
          <a:p>
            <a:r>
              <a:rPr lang="en-US"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Today, the low tax burden is designed to encourage growth and employment </a:t>
            </a:r>
            <a:endParaRPr lang="he-IL"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endParaRPr>
          </a:p>
        </p:txBody>
      </p:sp>
      <p:sp>
        <p:nvSpPr>
          <p:cNvPr id="14" name="TextBox 13">
            <a:extLst>
              <a:ext uri="{FF2B5EF4-FFF2-40B4-BE49-F238E27FC236}">
                <a16:creationId xmlns:a16="http://schemas.microsoft.com/office/drawing/2014/main" id="{31E086BB-58D9-4C05-83B9-E9964A54B139}"/>
              </a:ext>
            </a:extLst>
          </p:cNvPr>
          <p:cNvSpPr txBox="1"/>
          <p:nvPr/>
        </p:nvSpPr>
        <p:spPr>
          <a:xfrm>
            <a:off x="7532115" y="1199891"/>
            <a:ext cx="3201905" cy="507831"/>
          </a:xfrm>
          <a:prstGeom prst="rect">
            <a:avLst/>
          </a:prstGeom>
          <a:noFill/>
        </p:spPr>
        <p:txBody>
          <a:bodyPr wrap="square" rtlCol="1">
            <a:spAutoFit/>
          </a:bodyPr>
          <a:lstStyle/>
          <a:p>
            <a:pPr algn="ctr"/>
            <a:r>
              <a:rPr lang="en-GB" sz="1350" b="1" dirty="0">
                <a:solidFill>
                  <a:prstClr val="black"/>
                </a:solidFill>
                <a:latin typeface="Calibri" panose="020F0502020204030204" pitchFamily="34" charset="0"/>
                <a:cs typeface="Calibri" panose="020F0502020204030204" pitchFamily="34" charset="0"/>
              </a:rPr>
              <a:t>Indirect Tax Burden</a:t>
            </a:r>
            <a:endParaRPr lang="he-IL" sz="1350" b="1" dirty="0">
              <a:solidFill>
                <a:prstClr val="black"/>
              </a:solidFill>
              <a:latin typeface="Calibri" panose="020F0502020204030204" pitchFamily="34" charset="0"/>
              <a:cs typeface="Calibri" panose="020F0502020204030204" pitchFamily="34" charset="0"/>
            </a:endParaRPr>
          </a:p>
          <a:p>
            <a:pPr algn="ctr"/>
            <a:r>
              <a:rPr lang="en-GB" sz="1350" dirty="0">
                <a:solidFill>
                  <a:prstClr val="black"/>
                </a:solidFill>
                <a:latin typeface="Calibri" panose="020F0502020204030204" pitchFamily="34" charset="0"/>
                <a:cs typeface="Calibri" panose="020F0502020204030204" pitchFamily="34" charset="0"/>
              </a:rPr>
              <a:t>Data for 2016, as a percentage of the GDP</a:t>
            </a:r>
            <a:endParaRPr lang="he-IL" sz="135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3459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תוצאת תמונה עבור economic glob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896" y="238303"/>
            <a:ext cx="9232465" cy="657813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17761" y="1238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World Perception?</a:t>
            </a:r>
          </a:p>
        </p:txBody>
      </p:sp>
    </p:spTree>
    <p:extLst>
      <p:ext uri="{BB962C8B-B14F-4D97-AF65-F5344CB8AC3E}">
        <p14:creationId xmlns:p14="http://schemas.microsoft.com/office/powerpoint/2010/main" val="24823609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p:txBody>
          <a:bodyPr/>
          <a:lstStyle/>
          <a:p>
            <a:endParaRPr lang="he-IL"/>
          </a:p>
        </p:txBody>
      </p:sp>
      <p:sp>
        <p:nvSpPr>
          <p:cNvPr id="4" name="מציין מיקום של מספר שקופית 3"/>
          <p:cNvSpPr>
            <a:spLocks noGrp="1"/>
          </p:cNvSpPr>
          <p:nvPr>
            <p:ph type="sldNum" sz="quarter" idx="4"/>
          </p:nvPr>
        </p:nvSpPr>
        <p:spPr/>
        <p:txBody>
          <a:bodyPr/>
          <a:lstStyle/>
          <a:p>
            <a:fld id="{CA8D9AD5-F248-4919-864A-CFD76CC027D6}" type="slidenum">
              <a:rPr lang="he-IL" smtClean="0"/>
              <a:pPr/>
              <a:t>70</a:t>
            </a:fld>
            <a:endParaRPr lang="he-IL"/>
          </a:p>
        </p:txBody>
      </p:sp>
      <p:graphicFrame>
        <p:nvGraphicFramePr>
          <p:cNvPr id="13" name="תרשים 12"/>
          <p:cNvGraphicFramePr/>
          <p:nvPr>
            <p:extLst>
              <p:ext uri="{D42A27DB-BD31-4B8C-83A1-F6EECF244321}">
                <p14:modId xmlns:p14="http://schemas.microsoft.com/office/powerpoint/2010/main" val="1641128880"/>
              </p:ext>
            </p:extLst>
          </p:nvPr>
        </p:nvGraphicFramePr>
        <p:xfrm>
          <a:off x="1187939" y="1547447"/>
          <a:ext cx="5335954" cy="42831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תרשים 13"/>
          <p:cNvGraphicFramePr/>
          <p:nvPr>
            <p:extLst>
              <p:ext uri="{D42A27DB-BD31-4B8C-83A1-F6EECF244321}">
                <p14:modId xmlns:p14="http://schemas.microsoft.com/office/powerpoint/2010/main" val="4185136649"/>
              </p:ext>
            </p:extLst>
          </p:nvPr>
        </p:nvGraphicFramePr>
        <p:xfrm>
          <a:off x="6000262" y="1547447"/>
          <a:ext cx="5335954" cy="4283156"/>
        </p:xfrm>
        <a:graphic>
          <a:graphicData uri="http://schemas.openxmlformats.org/drawingml/2006/chart">
            <c:chart xmlns:c="http://schemas.openxmlformats.org/drawingml/2006/chart" xmlns:r="http://schemas.openxmlformats.org/officeDocument/2006/relationships" r:id="rId3"/>
          </a:graphicData>
        </a:graphic>
      </p:graphicFrame>
      <p:sp>
        <p:nvSpPr>
          <p:cNvPr id="15" name="מלבן 14"/>
          <p:cNvSpPr/>
          <p:nvPr/>
        </p:nvSpPr>
        <p:spPr>
          <a:xfrm>
            <a:off x="2252241" y="1027397"/>
            <a:ext cx="3207349" cy="761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sz="1350" dirty="0">
                <a:solidFill>
                  <a:schemeClr val="tx1"/>
                </a:solidFill>
                <a:latin typeface="Segoe UI Light" panose="020B0502040204020203" pitchFamily="34" charset="0"/>
                <a:cs typeface="Segoe UI Light" panose="020B0502040204020203" pitchFamily="34" charset="0"/>
              </a:rPr>
              <a:t>Number of Tax Payers by Tax Bracket</a:t>
            </a:r>
            <a:endParaRPr lang="he-IL" sz="1350" dirty="0">
              <a:solidFill>
                <a:schemeClr val="tx1"/>
              </a:solidFill>
              <a:latin typeface="Segoe UI Light" panose="020B0502040204020203" pitchFamily="34" charset="0"/>
              <a:cs typeface="Segoe UI Light" panose="020B0502040204020203" pitchFamily="34" charset="0"/>
            </a:endParaRPr>
          </a:p>
        </p:txBody>
      </p:sp>
      <p:sp>
        <p:nvSpPr>
          <p:cNvPr id="16" name="TextBox 15"/>
          <p:cNvSpPr txBox="1"/>
          <p:nvPr/>
        </p:nvSpPr>
        <p:spPr>
          <a:xfrm>
            <a:off x="7479453" y="1245006"/>
            <a:ext cx="2062833" cy="300082"/>
          </a:xfrm>
          <a:prstGeom prst="rect">
            <a:avLst/>
          </a:prstGeom>
          <a:noFill/>
        </p:spPr>
        <p:txBody>
          <a:bodyPr wrap="square" rtlCol="1">
            <a:spAutoFit/>
          </a:bodyPr>
          <a:lstStyle/>
          <a:p>
            <a:r>
              <a:rPr lang="en-GB" sz="1350" dirty="0">
                <a:latin typeface="Segoe UI Light" panose="020B0502040204020203" pitchFamily="34" charset="0"/>
                <a:cs typeface="Segoe UI Light" panose="020B0502040204020203" pitchFamily="34" charset="0"/>
              </a:rPr>
              <a:t>Revenue by Tax Bracket</a:t>
            </a:r>
            <a:endParaRPr lang="he-IL" sz="1350" dirty="0">
              <a:latin typeface="Segoe UI Light" panose="020B0502040204020203" pitchFamily="34" charset="0"/>
              <a:cs typeface="Segoe UI Light" panose="020B0502040204020203" pitchFamily="34" charset="0"/>
            </a:endParaRPr>
          </a:p>
        </p:txBody>
      </p:sp>
      <p:sp>
        <p:nvSpPr>
          <p:cNvPr id="9" name="כותרת 1">
            <a:extLst>
              <a:ext uri="{FF2B5EF4-FFF2-40B4-BE49-F238E27FC236}">
                <a16:creationId xmlns:a16="http://schemas.microsoft.com/office/drawing/2014/main" id="{5F726819-B9B5-48EE-A597-241B3CF0808F}"/>
              </a:ext>
            </a:extLst>
          </p:cNvPr>
          <p:cNvSpPr txBox="1">
            <a:spLocks/>
          </p:cNvSpPr>
          <p:nvPr/>
        </p:nvSpPr>
        <p:spPr>
          <a:xfrm>
            <a:off x="1301326" y="246884"/>
            <a:ext cx="10445501" cy="785442"/>
          </a:xfrm>
          <a:prstGeom prst="rect">
            <a:avLst/>
          </a:prstGeom>
        </p:spPr>
        <p:txBody>
          <a:bodyPr vert="horz" lIns="91440" tIns="45720" rIns="91440" bIns="45720" rtlCol="1" anchor="ctr">
            <a:noAutofit/>
          </a:bodyPr>
          <a:lstStyle>
            <a:lvl1pPr marL="0" indent="0" algn="ctr" defTabSz="685800" rtl="1" eaLnBrk="1" latinLnBrk="0" hangingPunct="1">
              <a:lnSpc>
                <a:spcPct val="90000"/>
              </a:lnSpc>
              <a:spcBef>
                <a:spcPct val="0"/>
              </a:spcBef>
              <a:buFont typeface="Arial" pitchFamily="34" charset="0"/>
              <a:buNone/>
              <a:defRPr lang="he-IL" sz="2700" kern="1200">
                <a:solidFill>
                  <a:schemeClr val="accent5">
                    <a:lumMod val="50000"/>
                  </a:schemeClr>
                </a:solidFill>
                <a:latin typeface="Calibri" panose="020F0502020204030204" pitchFamily="34" charset="0"/>
                <a:ea typeface="Tahoma" panose="020B0604030504040204" pitchFamily="34" charset="0"/>
                <a:cs typeface="Calibri" panose="020F0502020204030204" pitchFamily="34" charset="0"/>
              </a:defRPr>
            </a:lvl1pPr>
          </a:lstStyle>
          <a:p>
            <a:r>
              <a:rPr lang="en-US"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Narrow Tax Base – 13% of employed people contribute over 70% of income tax revenue</a:t>
            </a:r>
            <a:endParaRPr lang="he-IL"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endParaRPr>
          </a:p>
        </p:txBody>
      </p:sp>
    </p:spTree>
    <p:extLst>
      <p:ext uri="{BB962C8B-B14F-4D97-AF65-F5344CB8AC3E}">
        <p14:creationId xmlns:p14="http://schemas.microsoft.com/office/powerpoint/2010/main" val="35334847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p:txBody>
          <a:bodyPr/>
          <a:lstStyle/>
          <a:p>
            <a:endParaRPr lang="he-IL"/>
          </a:p>
        </p:txBody>
      </p:sp>
      <p:sp>
        <p:nvSpPr>
          <p:cNvPr id="4" name="מציין מיקום של מספר שקופית 3"/>
          <p:cNvSpPr>
            <a:spLocks noGrp="1"/>
          </p:cNvSpPr>
          <p:nvPr>
            <p:ph type="sldNum" sz="quarter" idx="4"/>
          </p:nvPr>
        </p:nvSpPr>
        <p:spPr/>
        <p:txBody>
          <a:bodyPr/>
          <a:lstStyle/>
          <a:p>
            <a:fld id="{CA8D9AD5-F248-4919-864A-CFD76CC027D6}" type="slidenum">
              <a:rPr lang="he-IL" smtClean="0"/>
              <a:pPr/>
              <a:t>71</a:t>
            </a:fld>
            <a:endParaRPr lang="he-IL"/>
          </a:p>
        </p:txBody>
      </p:sp>
      <p:graphicFrame>
        <p:nvGraphicFramePr>
          <p:cNvPr id="14" name="תרשים 13"/>
          <p:cNvGraphicFramePr/>
          <p:nvPr/>
        </p:nvGraphicFramePr>
        <p:xfrm>
          <a:off x="3608755" y="1578864"/>
          <a:ext cx="5335954" cy="4283156"/>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5087945" y="1276423"/>
            <a:ext cx="3468225" cy="300082"/>
          </a:xfrm>
          <a:prstGeom prst="rect">
            <a:avLst/>
          </a:prstGeom>
          <a:noFill/>
        </p:spPr>
        <p:txBody>
          <a:bodyPr wrap="square" rtlCol="1">
            <a:spAutoFit/>
          </a:bodyPr>
          <a:lstStyle/>
          <a:p>
            <a:r>
              <a:rPr lang="en-GB" sz="1350" dirty="0">
                <a:latin typeface="Segoe UI Light" panose="020B0502040204020203" pitchFamily="34" charset="0"/>
                <a:cs typeface="Segoe UI Light" panose="020B0502040204020203" pitchFamily="34" charset="0"/>
              </a:rPr>
              <a:t>Direct Tax Payment by Socioeconomic Decile </a:t>
            </a:r>
            <a:endParaRPr lang="he-IL" sz="1350" dirty="0">
              <a:latin typeface="Segoe UI Light" panose="020B0502040204020203" pitchFamily="34" charset="0"/>
              <a:cs typeface="Segoe UI Light" panose="020B0502040204020203" pitchFamily="34" charset="0"/>
            </a:endParaRPr>
          </a:p>
        </p:txBody>
      </p:sp>
      <p:sp>
        <p:nvSpPr>
          <p:cNvPr id="7" name="כותרת 1">
            <a:extLst>
              <a:ext uri="{FF2B5EF4-FFF2-40B4-BE49-F238E27FC236}">
                <a16:creationId xmlns:a16="http://schemas.microsoft.com/office/drawing/2014/main" id="{C3FDBFC8-2DBA-43AF-9863-F682E883AA85}"/>
              </a:ext>
            </a:extLst>
          </p:cNvPr>
          <p:cNvSpPr txBox="1">
            <a:spLocks/>
          </p:cNvSpPr>
          <p:nvPr/>
        </p:nvSpPr>
        <p:spPr>
          <a:xfrm>
            <a:off x="1279184" y="210538"/>
            <a:ext cx="9995096" cy="78544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700" kern="1200">
                <a:solidFill>
                  <a:schemeClr val="tx1"/>
                </a:solidFill>
                <a:latin typeface="Calibri" panose="020F0502020204030204" pitchFamily="34" charset="0"/>
                <a:ea typeface="+mj-ea"/>
                <a:cs typeface="Calibri" panose="020F0502020204030204" pitchFamily="34" charset="0"/>
              </a:defRPr>
            </a:lvl1pPr>
          </a:lstStyle>
          <a:p>
            <a:pPr defTabSz="514350"/>
            <a:r>
              <a:rPr lang="en-GB"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Narrow Tax Base</a:t>
            </a:r>
          </a:p>
          <a:p>
            <a:pPr defTabSz="514350"/>
            <a:r>
              <a:rPr lang="en-GB"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20% Workers Responsible for Over 80% of the Direct Tax Income</a:t>
            </a:r>
            <a:endParaRPr lang="he-IL"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endParaRPr>
          </a:p>
        </p:txBody>
      </p:sp>
    </p:spTree>
    <p:extLst>
      <p:ext uri="{BB962C8B-B14F-4D97-AF65-F5344CB8AC3E}">
        <p14:creationId xmlns:p14="http://schemas.microsoft.com/office/powerpoint/2010/main" val="2173981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1"/>
          <p:cNvSpPr txBox="1">
            <a:spLocks/>
          </p:cNvSpPr>
          <p:nvPr/>
        </p:nvSpPr>
        <p:spPr>
          <a:xfrm>
            <a:off x="1436915" y="857251"/>
            <a:ext cx="8954548" cy="994172"/>
          </a:xfrm>
          <a:prstGeom prst="rect">
            <a:avLst/>
          </a:prstGeom>
        </p:spPr>
        <p:txBody>
          <a:bodyPr vert="horz" lIns="68580" tIns="34290" rIns="68580" bIns="3429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endParaRPr lang="he-IL" sz="1350" b="1" dirty="0">
              <a:solidFill>
                <a:prstClr val="black"/>
              </a:solidFill>
              <a:latin typeface="Segoe UI Light" panose="020B0502040204020203" pitchFamily="34" charset="0"/>
              <a:cs typeface="Segoe UI Light" panose="020B0502040204020203" pitchFamily="34" charset="0"/>
            </a:endParaRPr>
          </a:p>
        </p:txBody>
      </p:sp>
      <p:sp>
        <p:nvSpPr>
          <p:cNvPr id="5" name="כותרת 4"/>
          <p:cNvSpPr>
            <a:spLocks noGrp="1"/>
          </p:cNvSpPr>
          <p:nvPr>
            <p:ph type="title"/>
          </p:nvPr>
        </p:nvSpPr>
        <p:spPr/>
        <p:txBody>
          <a:bodyPr>
            <a:normAutofit/>
          </a:bodyPr>
          <a:lstStyle/>
          <a:p>
            <a:r>
              <a:rPr lang="en-GB" sz="28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Game Rules</a:t>
            </a:r>
            <a:endParaRPr lang="he-IL" sz="28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endParaRPr>
          </a:p>
        </p:txBody>
      </p:sp>
      <p:sp>
        <p:nvSpPr>
          <p:cNvPr id="2" name="כותרת משנה 1"/>
          <p:cNvSpPr>
            <a:spLocks noGrp="1"/>
          </p:cNvSpPr>
          <p:nvPr>
            <p:ph type="subTitle" idx="1"/>
          </p:nvPr>
        </p:nvSpPr>
        <p:spPr/>
        <p:txBody>
          <a:bodyPr/>
          <a:lstStyle/>
          <a:p>
            <a:endParaRPr lang="he-IL"/>
          </a:p>
        </p:txBody>
      </p:sp>
      <p:sp>
        <p:nvSpPr>
          <p:cNvPr id="13" name="Oval 19">
            <a:extLst>
              <a:ext uri="{FF2B5EF4-FFF2-40B4-BE49-F238E27FC236}">
                <a16:creationId xmlns:a16="http://schemas.microsoft.com/office/drawing/2014/main" id="{5E5C7C76-2B06-4349-B561-6E6A51E80378}"/>
              </a:ext>
            </a:extLst>
          </p:cNvPr>
          <p:cNvSpPr/>
          <p:nvPr/>
        </p:nvSpPr>
        <p:spPr>
          <a:xfrm>
            <a:off x="7297343" y="1548389"/>
            <a:ext cx="2331976" cy="2415008"/>
          </a:xfrm>
          <a:prstGeom prst="ellipse">
            <a:avLst/>
          </a:prstGeom>
          <a:solidFill>
            <a:srgbClr val="0086BB"/>
          </a:solidFill>
          <a:ln>
            <a:noFill/>
          </a:ln>
          <a:effectLst>
            <a:outerShdw blurRad="38100" sx="101000" sy="101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7">
            <a:extLst>
              <a:ext uri="{FF2B5EF4-FFF2-40B4-BE49-F238E27FC236}">
                <a16:creationId xmlns:a16="http://schemas.microsoft.com/office/drawing/2014/main" id="{B0381298-EFD2-44BA-8198-876F4364EFB7}"/>
              </a:ext>
            </a:extLst>
          </p:cNvPr>
          <p:cNvSpPr/>
          <p:nvPr/>
        </p:nvSpPr>
        <p:spPr>
          <a:xfrm>
            <a:off x="4803655" y="3963397"/>
            <a:ext cx="2347664" cy="2281755"/>
          </a:xfrm>
          <a:prstGeom prst="ellipse">
            <a:avLst/>
          </a:prstGeom>
          <a:solidFill>
            <a:srgbClr val="7DEFDF"/>
          </a:solidFill>
          <a:ln>
            <a:noFill/>
          </a:ln>
          <a:effectLst>
            <a:outerShdw blurRad="38100" sx="101000" sy="101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5">
            <a:extLst>
              <a:ext uri="{FF2B5EF4-FFF2-40B4-BE49-F238E27FC236}">
                <a16:creationId xmlns:a16="http://schemas.microsoft.com/office/drawing/2014/main" id="{DB3B0860-9337-44D7-A5B7-2048CF93824B}"/>
              </a:ext>
            </a:extLst>
          </p:cNvPr>
          <p:cNvSpPr/>
          <p:nvPr/>
        </p:nvSpPr>
        <p:spPr>
          <a:xfrm>
            <a:off x="2583309" y="1652659"/>
            <a:ext cx="2225549" cy="2257395"/>
          </a:xfrm>
          <a:prstGeom prst="ellipse">
            <a:avLst/>
          </a:prstGeom>
          <a:solidFill>
            <a:srgbClr val="FFDAA1"/>
          </a:solidFill>
          <a:ln>
            <a:noFill/>
          </a:ln>
          <a:effectLst>
            <a:outerShdw blurRad="38100" sx="101000" sy="101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60000"/>
                  <a:lumOff val="40000"/>
                </a:schemeClr>
              </a:solidFill>
            </a:endParaRPr>
          </a:p>
        </p:txBody>
      </p:sp>
      <p:sp>
        <p:nvSpPr>
          <p:cNvPr id="4" name="מלבן 3"/>
          <p:cNvSpPr/>
          <p:nvPr/>
        </p:nvSpPr>
        <p:spPr>
          <a:xfrm>
            <a:off x="4787122" y="4547942"/>
            <a:ext cx="2431773" cy="707886"/>
          </a:xfrm>
          <a:prstGeom prst="rect">
            <a:avLst/>
          </a:prstGeom>
        </p:spPr>
        <p:txBody>
          <a:bodyPr wrap="square">
            <a:spAutoFit/>
          </a:bodyPr>
          <a:lstStyle/>
          <a:p>
            <a:pPr algn="ctr"/>
            <a:r>
              <a:rPr lang="en-GB" sz="2000" b="1" dirty="0">
                <a:latin typeface="Segoe UI Light" panose="020B0502040204020203" pitchFamily="34" charset="0"/>
                <a:cs typeface="Segoe UI Light" panose="020B0502040204020203" pitchFamily="34" charset="0"/>
              </a:rPr>
              <a:t>Government Spending</a:t>
            </a:r>
            <a:endParaRPr lang="en-US" sz="2000" b="1" dirty="0">
              <a:latin typeface="Segoe UI Light" panose="020B0502040204020203" pitchFamily="34" charset="0"/>
              <a:cs typeface="Segoe UI Light" panose="020B0502040204020203" pitchFamily="34" charset="0"/>
            </a:endParaRPr>
          </a:p>
        </p:txBody>
      </p:sp>
      <p:sp>
        <p:nvSpPr>
          <p:cNvPr id="7" name="מלבן 6"/>
          <p:cNvSpPr/>
          <p:nvPr/>
        </p:nvSpPr>
        <p:spPr>
          <a:xfrm>
            <a:off x="7333747" y="1998153"/>
            <a:ext cx="2259168" cy="461665"/>
          </a:xfrm>
          <a:prstGeom prst="rect">
            <a:avLst/>
          </a:prstGeom>
        </p:spPr>
        <p:txBody>
          <a:bodyPr wrap="square">
            <a:spAutoFit/>
          </a:bodyPr>
          <a:lstStyle/>
          <a:p>
            <a:pPr algn="ctr"/>
            <a:r>
              <a:rPr lang="en-GB" sz="2400" b="1" dirty="0">
                <a:latin typeface="Segoe UI Light" panose="020B0502040204020203" pitchFamily="34" charset="0"/>
                <a:cs typeface="Segoe UI Light" panose="020B0502040204020203" pitchFamily="34" charset="0"/>
              </a:rPr>
              <a:t>Tax Policy</a:t>
            </a:r>
            <a:endParaRPr lang="en-US" sz="2400" b="1" dirty="0">
              <a:latin typeface="Segoe UI Light" panose="020B0502040204020203" pitchFamily="34" charset="0"/>
              <a:cs typeface="Segoe UI Light" panose="020B0502040204020203" pitchFamily="34" charset="0"/>
            </a:endParaRPr>
          </a:p>
        </p:txBody>
      </p:sp>
      <p:sp>
        <p:nvSpPr>
          <p:cNvPr id="15" name="Shape 1450"/>
          <p:cNvSpPr/>
          <p:nvPr/>
        </p:nvSpPr>
        <p:spPr>
          <a:xfrm>
            <a:off x="5663953" y="5118569"/>
            <a:ext cx="558801" cy="406401"/>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chemeClr val="bg1"/>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16" name="Shape 1811"/>
          <p:cNvSpPr/>
          <p:nvPr/>
        </p:nvSpPr>
        <p:spPr>
          <a:xfrm>
            <a:off x="8256240" y="2633724"/>
            <a:ext cx="558398" cy="508031"/>
          </a:xfrm>
          <a:custGeom>
            <a:avLst/>
            <a:gdLst/>
            <a:ahLst/>
            <a:cxnLst>
              <a:cxn ang="0">
                <a:pos x="wd2" y="hd2"/>
              </a:cxn>
              <a:cxn ang="5400000">
                <a:pos x="wd2" y="hd2"/>
              </a:cxn>
              <a:cxn ang="10800000">
                <a:pos x="wd2" y="hd2"/>
              </a:cxn>
              <a:cxn ang="16200000">
                <a:pos x="wd2" y="hd2"/>
              </a:cxn>
            </a:cxnLst>
            <a:rect l="0" t="0" r="r" b="b"/>
            <a:pathLst>
              <a:path w="21079" h="20458" extrusionOk="0">
                <a:moveTo>
                  <a:pt x="8629" y="9718"/>
                </a:moveTo>
                <a:cubicBezTo>
                  <a:pt x="8364" y="9718"/>
                  <a:pt x="8150" y="9946"/>
                  <a:pt x="8150" y="10229"/>
                </a:cubicBezTo>
                <a:cubicBezTo>
                  <a:pt x="8150" y="10512"/>
                  <a:pt x="8364" y="10740"/>
                  <a:pt x="8629" y="10740"/>
                </a:cubicBezTo>
                <a:cubicBezTo>
                  <a:pt x="8894" y="10740"/>
                  <a:pt x="9109" y="10512"/>
                  <a:pt x="9109" y="10229"/>
                </a:cubicBezTo>
                <a:cubicBezTo>
                  <a:pt x="9109" y="9946"/>
                  <a:pt x="8894" y="9718"/>
                  <a:pt x="8629" y="9718"/>
                </a:cubicBezTo>
                <a:moveTo>
                  <a:pt x="19841" y="17227"/>
                </a:moveTo>
                <a:cubicBezTo>
                  <a:pt x="18962" y="17974"/>
                  <a:pt x="18122" y="17900"/>
                  <a:pt x="18122" y="17900"/>
                </a:cubicBezTo>
                <a:cubicBezTo>
                  <a:pt x="17681" y="17900"/>
                  <a:pt x="16277" y="16919"/>
                  <a:pt x="9448" y="11852"/>
                </a:cubicBezTo>
                <a:lnTo>
                  <a:pt x="10866" y="10844"/>
                </a:lnTo>
                <a:cubicBezTo>
                  <a:pt x="10866" y="10844"/>
                  <a:pt x="19841" y="17227"/>
                  <a:pt x="19841" y="17227"/>
                </a:cubicBezTo>
                <a:close/>
                <a:moveTo>
                  <a:pt x="6661" y="12605"/>
                </a:moveTo>
                <a:cubicBezTo>
                  <a:pt x="6010" y="12349"/>
                  <a:pt x="5264" y="12239"/>
                  <a:pt x="4521" y="12267"/>
                </a:cubicBezTo>
                <a:cubicBezTo>
                  <a:pt x="15686" y="3965"/>
                  <a:pt x="17591" y="2558"/>
                  <a:pt x="18122" y="2558"/>
                </a:cubicBezTo>
                <a:cubicBezTo>
                  <a:pt x="18122" y="2558"/>
                  <a:pt x="18962" y="2484"/>
                  <a:pt x="19841" y="3231"/>
                </a:cubicBezTo>
                <a:cubicBezTo>
                  <a:pt x="19841" y="3231"/>
                  <a:pt x="6661" y="12605"/>
                  <a:pt x="6661" y="12605"/>
                </a:cubicBezTo>
                <a:close/>
                <a:moveTo>
                  <a:pt x="5586" y="19031"/>
                </a:moveTo>
                <a:cubicBezTo>
                  <a:pt x="4111" y="19863"/>
                  <a:pt x="2224" y="19369"/>
                  <a:pt x="1372" y="17927"/>
                </a:cubicBezTo>
                <a:cubicBezTo>
                  <a:pt x="520" y="16485"/>
                  <a:pt x="1026" y="14640"/>
                  <a:pt x="2501" y="13808"/>
                </a:cubicBezTo>
                <a:cubicBezTo>
                  <a:pt x="3977" y="12975"/>
                  <a:pt x="6532" y="13092"/>
                  <a:pt x="7383" y="14534"/>
                </a:cubicBezTo>
                <a:cubicBezTo>
                  <a:pt x="8235" y="15977"/>
                  <a:pt x="7062" y="18198"/>
                  <a:pt x="5586" y="19031"/>
                </a:cubicBezTo>
                <a:moveTo>
                  <a:pt x="4521" y="8191"/>
                </a:moveTo>
                <a:cubicBezTo>
                  <a:pt x="5264" y="8219"/>
                  <a:pt x="6010" y="8109"/>
                  <a:pt x="6661" y="7853"/>
                </a:cubicBezTo>
                <a:lnTo>
                  <a:pt x="7765" y="8638"/>
                </a:lnTo>
                <a:cubicBezTo>
                  <a:pt x="7345" y="8950"/>
                  <a:pt x="6901" y="9281"/>
                  <a:pt x="6443" y="9621"/>
                </a:cubicBezTo>
                <a:cubicBezTo>
                  <a:pt x="5833" y="9167"/>
                  <a:pt x="5200" y="8696"/>
                  <a:pt x="4521" y="8191"/>
                </a:cubicBezTo>
                <a:moveTo>
                  <a:pt x="2501" y="6650"/>
                </a:moveTo>
                <a:cubicBezTo>
                  <a:pt x="1026" y="5818"/>
                  <a:pt x="520" y="3973"/>
                  <a:pt x="1372" y="2531"/>
                </a:cubicBezTo>
                <a:cubicBezTo>
                  <a:pt x="2224" y="1089"/>
                  <a:pt x="4111" y="595"/>
                  <a:pt x="5586" y="1427"/>
                </a:cubicBezTo>
                <a:cubicBezTo>
                  <a:pt x="7062" y="2260"/>
                  <a:pt x="8235" y="4481"/>
                  <a:pt x="7383" y="5924"/>
                </a:cubicBezTo>
                <a:cubicBezTo>
                  <a:pt x="6532" y="7366"/>
                  <a:pt x="3977" y="7483"/>
                  <a:pt x="2501" y="6650"/>
                </a:cubicBezTo>
                <a:moveTo>
                  <a:pt x="21079" y="3580"/>
                </a:moveTo>
                <a:cubicBezTo>
                  <a:pt x="21079" y="2451"/>
                  <a:pt x="19262" y="1535"/>
                  <a:pt x="18203" y="1535"/>
                </a:cubicBezTo>
                <a:lnTo>
                  <a:pt x="18122" y="1535"/>
                </a:lnTo>
                <a:cubicBezTo>
                  <a:pt x="17404" y="1535"/>
                  <a:pt x="17139" y="1673"/>
                  <a:pt x="8610" y="8009"/>
                </a:cubicBezTo>
                <a:lnTo>
                  <a:pt x="7613" y="7300"/>
                </a:lnTo>
                <a:cubicBezTo>
                  <a:pt x="7876" y="7084"/>
                  <a:pt x="8104" y="6833"/>
                  <a:pt x="8275" y="6534"/>
                </a:cubicBezTo>
                <a:cubicBezTo>
                  <a:pt x="9372" y="4611"/>
                  <a:pt x="7861" y="1650"/>
                  <a:pt x="5960" y="539"/>
                </a:cubicBezTo>
                <a:cubicBezTo>
                  <a:pt x="4060" y="-571"/>
                  <a:pt x="1629" y="88"/>
                  <a:pt x="532" y="2011"/>
                </a:cubicBezTo>
                <a:cubicBezTo>
                  <a:pt x="-521" y="3857"/>
                  <a:pt x="41" y="6194"/>
                  <a:pt x="1769" y="7361"/>
                </a:cubicBezTo>
                <a:cubicBezTo>
                  <a:pt x="3185" y="8414"/>
                  <a:pt x="4458" y="9360"/>
                  <a:pt x="5626" y="10229"/>
                </a:cubicBezTo>
                <a:cubicBezTo>
                  <a:pt x="4461" y="11096"/>
                  <a:pt x="3178" y="12049"/>
                  <a:pt x="1769" y="13097"/>
                </a:cubicBezTo>
                <a:cubicBezTo>
                  <a:pt x="40" y="14264"/>
                  <a:pt x="-521" y="16601"/>
                  <a:pt x="532" y="18447"/>
                </a:cubicBezTo>
                <a:cubicBezTo>
                  <a:pt x="1629" y="20371"/>
                  <a:pt x="4060" y="21029"/>
                  <a:pt x="5960" y="19919"/>
                </a:cubicBezTo>
                <a:cubicBezTo>
                  <a:pt x="7861" y="18808"/>
                  <a:pt x="9372" y="15847"/>
                  <a:pt x="8275" y="13924"/>
                </a:cubicBezTo>
                <a:cubicBezTo>
                  <a:pt x="8104" y="13625"/>
                  <a:pt x="7876" y="13374"/>
                  <a:pt x="7613" y="13158"/>
                </a:cubicBezTo>
                <a:lnTo>
                  <a:pt x="8610" y="12449"/>
                </a:lnTo>
                <a:cubicBezTo>
                  <a:pt x="17134" y="18781"/>
                  <a:pt x="17404" y="18923"/>
                  <a:pt x="18122" y="18923"/>
                </a:cubicBezTo>
                <a:lnTo>
                  <a:pt x="18203" y="18923"/>
                </a:lnTo>
                <a:cubicBezTo>
                  <a:pt x="19262" y="18923"/>
                  <a:pt x="21079" y="18007"/>
                  <a:pt x="21079" y="16878"/>
                </a:cubicBezTo>
                <a:lnTo>
                  <a:pt x="11731" y="10229"/>
                </a:lnTo>
                <a:cubicBezTo>
                  <a:pt x="11731" y="10229"/>
                  <a:pt x="21079" y="3580"/>
                  <a:pt x="21079" y="3580"/>
                </a:cubicBezTo>
                <a:close/>
                <a:moveTo>
                  <a:pt x="4639" y="16789"/>
                </a:moveTo>
                <a:cubicBezTo>
                  <a:pt x="4496" y="16859"/>
                  <a:pt x="4332" y="16897"/>
                  <a:pt x="4162" y="16897"/>
                </a:cubicBezTo>
                <a:cubicBezTo>
                  <a:pt x="3846" y="16897"/>
                  <a:pt x="3544" y="16764"/>
                  <a:pt x="3411" y="16567"/>
                </a:cubicBezTo>
                <a:cubicBezTo>
                  <a:pt x="3347" y="16471"/>
                  <a:pt x="3351" y="16406"/>
                  <a:pt x="3362" y="16361"/>
                </a:cubicBezTo>
                <a:cubicBezTo>
                  <a:pt x="3392" y="16240"/>
                  <a:pt x="3511" y="16117"/>
                  <a:pt x="3682" y="16034"/>
                </a:cubicBezTo>
                <a:cubicBezTo>
                  <a:pt x="3891" y="15930"/>
                  <a:pt x="4198" y="15869"/>
                  <a:pt x="4503" y="15869"/>
                </a:cubicBezTo>
                <a:cubicBezTo>
                  <a:pt x="4935" y="15869"/>
                  <a:pt x="5194" y="15988"/>
                  <a:pt x="5273" y="16050"/>
                </a:cubicBezTo>
                <a:cubicBezTo>
                  <a:pt x="5252" y="16207"/>
                  <a:pt x="5019" y="16601"/>
                  <a:pt x="4639" y="16789"/>
                </a:cubicBezTo>
                <a:moveTo>
                  <a:pt x="4503" y="14845"/>
                </a:moveTo>
                <a:cubicBezTo>
                  <a:pt x="4065" y="14845"/>
                  <a:pt x="3621" y="14936"/>
                  <a:pt x="3279" y="15105"/>
                </a:cubicBezTo>
                <a:cubicBezTo>
                  <a:pt x="2435" y="15522"/>
                  <a:pt x="2147" y="16443"/>
                  <a:pt x="2633" y="17165"/>
                </a:cubicBezTo>
                <a:cubicBezTo>
                  <a:pt x="2960" y="17649"/>
                  <a:pt x="3553" y="17919"/>
                  <a:pt x="4162" y="17919"/>
                </a:cubicBezTo>
                <a:cubicBezTo>
                  <a:pt x="4461" y="17919"/>
                  <a:pt x="4764" y="17854"/>
                  <a:pt x="5041" y="17717"/>
                </a:cubicBezTo>
                <a:cubicBezTo>
                  <a:pt x="5885" y="17300"/>
                  <a:pt x="6555" y="16190"/>
                  <a:pt x="6069" y="15469"/>
                </a:cubicBezTo>
                <a:cubicBezTo>
                  <a:pt x="5779" y="15040"/>
                  <a:pt x="5146" y="14845"/>
                  <a:pt x="4503" y="14845"/>
                </a:cubicBezTo>
                <a:moveTo>
                  <a:pt x="4503" y="4590"/>
                </a:moveTo>
                <a:cubicBezTo>
                  <a:pt x="4198" y="4590"/>
                  <a:pt x="3891" y="4528"/>
                  <a:pt x="3682" y="4425"/>
                </a:cubicBezTo>
                <a:cubicBezTo>
                  <a:pt x="3511" y="4341"/>
                  <a:pt x="3392" y="4219"/>
                  <a:pt x="3362" y="4098"/>
                </a:cubicBezTo>
                <a:cubicBezTo>
                  <a:pt x="3351" y="4052"/>
                  <a:pt x="3347" y="3987"/>
                  <a:pt x="3411" y="3891"/>
                </a:cubicBezTo>
                <a:cubicBezTo>
                  <a:pt x="3544" y="3694"/>
                  <a:pt x="3846" y="3561"/>
                  <a:pt x="4162" y="3561"/>
                </a:cubicBezTo>
                <a:cubicBezTo>
                  <a:pt x="4332" y="3561"/>
                  <a:pt x="4496" y="3599"/>
                  <a:pt x="4639" y="3669"/>
                </a:cubicBezTo>
                <a:cubicBezTo>
                  <a:pt x="5019" y="3857"/>
                  <a:pt x="5252" y="4252"/>
                  <a:pt x="5273" y="4408"/>
                </a:cubicBezTo>
                <a:cubicBezTo>
                  <a:pt x="5194" y="4470"/>
                  <a:pt x="4935" y="4590"/>
                  <a:pt x="4503" y="4590"/>
                </a:cubicBezTo>
                <a:moveTo>
                  <a:pt x="5041" y="2741"/>
                </a:moveTo>
                <a:cubicBezTo>
                  <a:pt x="4764" y="2604"/>
                  <a:pt x="4461" y="2539"/>
                  <a:pt x="4162" y="2539"/>
                </a:cubicBezTo>
                <a:cubicBezTo>
                  <a:pt x="3553" y="2539"/>
                  <a:pt x="2960" y="2809"/>
                  <a:pt x="2633" y="3294"/>
                </a:cubicBezTo>
                <a:cubicBezTo>
                  <a:pt x="2147" y="4015"/>
                  <a:pt x="2435" y="4937"/>
                  <a:pt x="3279" y="5353"/>
                </a:cubicBezTo>
                <a:cubicBezTo>
                  <a:pt x="3621" y="5522"/>
                  <a:pt x="4065" y="5613"/>
                  <a:pt x="4503" y="5613"/>
                </a:cubicBezTo>
                <a:cubicBezTo>
                  <a:pt x="5146" y="5613"/>
                  <a:pt x="5779" y="5418"/>
                  <a:pt x="6069" y="4990"/>
                </a:cubicBezTo>
                <a:cubicBezTo>
                  <a:pt x="6555" y="4268"/>
                  <a:pt x="5885" y="3158"/>
                  <a:pt x="5041" y="2741"/>
                </a:cubicBezTo>
              </a:path>
            </a:pathLst>
          </a:custGeom>
          <a:solidFill>
            <a:schemeClr val="bg1"/>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cxnSp>
        <p:nvCxnSpPr>
          <p:cNvPr id="23" name="Straight Connector 8">
            <a:extLst>
              <a:ext uri="{FF2B5EF4-FFF2-40B4-BE49-F238E27FC236}">
                <a16:creationId xmlns:a16="http://schemas.microsoft.com/office/drawing/2014/main" id="{5013BD63-91AC-479D-A36A-0925CCED4EBB}"/>
              </a:ext>
            </a:extLst>
          </p:cNvPr>
          <p:cNvCxnSpPr/>
          <p:nvPr/>
        </p:nvCxnSpPr>
        <p:spPr>
          <a:xfrm>
            <a:off x="4258222" y="3736797"/>
            <a:ext cx="861551" cy="565112"/>
          </a:xfrm>
          <a:prstGeom prst="line">
            <a:avLst/>
          </a:prstGeom>
          <a:ln w="25400">
            <a:solidFill>
              <a:schemeClr val="tx1">
                <a:lumMod val="75000"/>
                <a:lumOff val="2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Connector 8">
            <a:extLst>
              <a:ext uri="{FF2B5EF4-FFF2-40B4-BE49-F238E27FC236}">
                <a16:creationId xmlns:a16="http://schemas.microsoft.com/office/drawing/2014/main" id="{5013BD63-91AC-479D-A36A-0925CCED4EBB}"/>
              </a:ext>
            </a:extLst>
          </p:cNvPr>
          <p:cNvCxnSpPr>
            <a:endCxn id="14" idx="7"/>
          </p:cNvCxnSpPr>
          <p:nvPr/>
        </p:nvCxnSpPr>
        <p:spPr>
          <a:xfrm flipH="1">
            <a:off x="6807512" y="3705993"/>
            <a:ext cx="872946" cy="591558"/>
          </a:xfrm>
          <a:prstGeom prst="line">
            <a:avLst/>
          </a:prstGeom>
          <a:ln w="25400">
            <a:solidFill>
              <a:schemeClr val="tx1">
                <a:lumMod val="75000"/>
                <a:lumOff val="2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Connector 8">
            <a:extLst>
              <a:ext uri="{FF2B5EF4-FFF2-40B4-BE49-F238E27FC236}">
                <a16:creationId xmlns:a16="http://schemas.microsoft.com/office/drawing/2014/main" id="{5013BD63-91AC-479D-A36A-0925CCED4EBB}"/>
              </a:ext>
            </a:extLst>
          </p:cNvPr>
          <p:cNvCxnSpPr>
            <a:stCxn id="13" idx="2"/>
          </p:cNvCxnSpPr>
          <p:nvPr/>
        </p:nvCxnSpPr>
        <p:spPr>
          <a:xfrm flipH="1">
            <a:off x="4787121" y="2755893"/>
            <a:ext cx="2510222" cy="158"/>
          </a:xfrm>
          <a:prstGeom prst="line">
            <a:avLst/>
          </a:prstGeom>
          <a:ln w="25400">
            <a:solidFill>
              <a:schemeClr val="tx1">
                <a:lumMod val="75000"/>
                <a:lumOff val="2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pic>
        <p:nvPicPr>
          <p:cNvPr id="12" name="תמונה 1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083410" y="2322145"/>
            <a:ext cx="1037489" cy="1037489"/>
          </a:xfrm>
          <a:prstGeom prst="rect">
            <a:avLst/>
          </a:prstGeom>
          <a:noFill/>
        </p:spPr>
      </p:pic>
      <p:sp>
        <p:nvSpPr>
          <p:cNvPr id="17" name="Oval 16"/>
          <p:cNvSpPr/>
          <p:nvPr/>
        </p:nvSpPr>
        <p:spPr>
          <a:xfrm>
            <a:off x="4281666" y="3655295"/>
            <a:ext cx="3323373" cy="3001313"/>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מלבן 7">
            <a:extLst>
              <a:ext uri="{FF2B5EF4-FFF2-40B4-BE49-F238E27FC236}">
                <a16:creationId xmlns:a16="http://schemas.microsoft.com/office/drawing/2014/main" id="{D86D7562-C9D4-4620-A1F1-8E1C84281A9C}"/>
              </a:ext>
            </a:extLst>
          </p:cNvPr>
          <p:cNvSpPr/>
          <p:nvPr/>
        </p:nvSpPr>
        <p:spPr>
          <a:xfrm>
            <a:off x="2783232" y="1860698"/>
            <a:ext cx="1755609" cy="369332"/>
          </a:xfrm>
          <a:prstGeom prst="rect">
            <a:avLst/>
          </a:prstGeom>
        </p:spPr>
        <p:txBody>
          <a:bodyPr wrap="none">
            <a:spAutoFit/>
          </a:bodyPr>
          <a:lstStyle/>
          <a:p>
            <a:pPr algn="ctr"/>
            <a:r>
              <a:rPr lang="en-US" b="1" dirty="0">
                <a:latin typeface="Segoe UI Light" panose="020B0502040204020203" pitchFamily="34" charset="0"/>
                <a:cs typeface="Segoe UI Light" panose="020B0502040204020203" pitchFamily="34" charset="0"/>
              </a:rPr>
              <a:t>Debt and Deficit</a:t>
            </a:r>
          </a:p>
        </p:txBody>
      </p:sp>
    </p:spTree>
    <p:extLst>
      <p:ext uri="{BB962C8B-B14F-4D97-AF65-F5344CB8AC3E}">
        <p14:creationId xmlns:p14="http://schemas.microsoft.com/office/powerpoint/2010/main" val="7368787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תרשים 6"/>
          <p:cNvGraphicFramePr/>
          <p:nvPr>
            <p:extLst>
              <p:ext uri="{D42A27DB-BD31-4B8C-83A1-F6EECF244321}">
                <p14:modId xmlns:p14="http://schemas.microsoft.com/office/powerpoint/2010/main" val="2978694723"/>
              </p:ext>
            </p:extLst>
          </p:nvPr>
        </p:nvGraphicFramePr>
        <p:xfrm>
          <a:off x="501161" y="1187624"/>
          <a:ext cx="11306908" cy="5553744"/>
        </p:xfrm>
        <a:graphic>
          <a:graphicData uri="http://schemas.openxmlformats.org/drawingml/2006/chart">
            <c:chart xmlns:c="http://schemas.openxmlformats.org/drawingml/2006/chart" xmlns:r="http://schemas.openxmlformats.org/officeDocument/2006/relationships" r:id="rId3"/>
          </a:graphicData>
        </a:graphic>
      </p:graphicFrame>
      <p:sp>
        <p:nvSpPr>
          <p:cNvPr id="3" name="כותרת משנה 2"/>
          <p:cNvSpPr>
            <a:spLocks noGrp="1"/>
          </p:cNvSpPr>
          <p:nvPr>
            <p:ph type="subTitle" idx="1"/>
          </p:nvPr>
        </p:nvSpPr>
        <p:spPr/>
        <p:txBody>
          <a:bodyPr/>
          <a:lstStyle/>
          <a:p>
            <a:r>
              <a:rPr lang="he-IL" dirty="0"/>
              <a:t>מקור: </a:t>
            </a:r>
            <a:r>
              <a:rPr lang="en-US" dirty="0"/>
              <a:t>OECD</a:t>
            </a:r>
            <a:endParaRPr lang="he-IL" dirty="0"/>
          </a:p>
        </p:txBody>
      </p:sp>
      <p:sp>
        <p:nvSpPr>
          <p:cNvPr id="6" name="TextBox 5">
            <a:extLst>
              <a:ext uri="{FF2B5EF4-FFF2-40B4-BE49-F238E27FC236}">
                <a16:creationId xmlns:a16="http://schemas.microsoft.com/office/drawing/2014/main" id="{8729742B-CB79-41A4-8B55-79C504DC3B5F}"/>
              </a:ext>
            </a:extLst>
          </p:cNvPr>
          <p:cNvSpPr txBox="1"/>
          <p:nvPr/>
        </p:nvSpPr>
        <p:spPr>
          <a:xfrm>
            <a:off x="5199246" y="6438856"/>
            <a:ext cx="1035844" cy="230832"/>
          </a:xfrm>
          <a:prstGeom prst="rect">
            <a:avLst/>
          </a:prstGeom>
          <a:solidFill>
            <a:schemeClr val="bg1"/>
          </a:solidFill>
        </p:spPr>
        <p:txBody>
          <a:bodyPr wrap="square" rtlCol="1">
            <a:spAutoFit/>
          </a:bodyPr>
          <a:lstStyle/>
          <a:p>
            <a:r>
              <a:rPr lang="en-US" sz="900" dirty="0">
                <a:solidFill>
                  <a:prstClr val="black"/>
                </a:solidFill>
                <a:latin typeface="Calibri" panose="020F0502020204030204" pitchFamily="34" charset="0"/>
                <a:cs typeface="Calibri" panose="020F0502020204030204" pitchFamily="34" charset="0"/>
              </a:rPr>
              <a:t>Defense Expenses</a:t>
            </a:r>
            <a:endParaRPr lang="he-IL" sz="900" dirty="0">
              <a:solidFill>
                <a:prstClr val="black"/>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3EBEF71-8108-47E0-AADB-A421F2001050}"/>
              </a:ext>
            </a:extLst>
          </p:cNvPr>
          <p:cNvSpPr txBox="1"/>
          <p:nvPr/>
        </p:nvSpPr>
        <p:spPr>
          <a:xfrm>
            <a:off x="6456546" y="6408178"/>
            <a:ext cx="1035844" cy="230832"/>
          </a:xfrm>
          <a:prstGeom prst="rect">
            <a:avLst/>
          </a:prstGeom>
          <a:solidFill>
            <a:schemeClr val="bg1"/>
          </a:solidFill>
        </p:spPr>
        <p:txBody>
          <a:bodyPr wrap="square" rtlCol="1">
            <a:spAutoFit/>
          </a:bodyPr>
          <a:lstStyle/>
          <a:p>
            <a:r>
              <a:rPr lang="en-US" sz="900" dirty="0">
                <a:solidFill>
                  <a:prstClr val="black"/>
                </a:solidFill>
                <a:latin typeface="Calibri" panose="020F0502020204030204" pitchFamily="34" charset="0"/>
                <a:cs typeface="Calibri" panose="020F0502020204030204" pitchFamily="34" charset="0"/>
              </a:rPr>
              <a:t>Interest Expenses</a:t>
            </a:r>
            <a:endParaRPr lang="he-IL" sz="900" dirty="0">
              <a:solidFill>
                <a:prstClr val="black"/>
              </a:solidFill>
              <a:latin typeface="Calibri" panose="020F0502020204030204" pitchFamily="34" charset="0"/>
              <a:cs typeface="Calibri" panose="020F0502020204030204" pitchFamily="34" charset="0"/>
            </a:endParaRPr>
          </a:p>
        </p:txBody>
      </p:sp>
      <p:sp>
        <p:nvSpPr>
          <p:cNvPr id="9" name="כותרת 1">
            <a:extLst>
              <a:ext uri="{FF2B5EF4-FFF2-40B4-BE49-F238E27FC236}">
                <a16:creationId xmlns:a16="http://schemas.microsoft.com/office/drawing/2014/main" id="{58335BDE-8A0E-4A47-9A9B-18E6518576C0}"/>
              </a:ext>
            </a:extLst>
          </p:cNvPr>
          <p:cNvSpPr txBox="1">
            <a:spLocks/>
          </p:cNvSpPr>
          <p:nvPr/>
        </p:nvSpPr>
        <p:spPr>
          <a:xfrm>
            <a:off x="931864" y="257414"/>
            <a:ext cx="10445501" cy="785442"/>
          </a:xfrm>
          <a:prstGeom prst="rect">
            <a:avLst/>
          </a:prstGeom>
        </p:spPr>
        <p:txBody>
          <a:bodyPr vert="horz" lIns="91440" tIns="45720" rIns="91440" bIns="45720" rtlCol="1" anchor="ctr">
            <a:noAutofit/>
          </a:bodyPr>
          <a:lstStyle>
            <a:lvl1pPr marL="0" indent="0" algn="ctr" defTabSz="685800" rtl="1" eaLnBrk="1" latinLnBrk="0" hangingPunct="1">
              <a:lnSpc>
                <a:spcPct val="90000"/>
              </a:lnSpc>
              <a:spcBef>
                <a:spcPct val="0"/>
              </a:spcBef>
              <a:buFont typeface="Arial" pitchFamily="34" charset="0"/>
              <a:buNone/>
              <a:defRPr lang="he-IL" sz="2700" kern="1200">
                <a:solidFill>
                  <a:schemeClr val="accent5">
                    <a:lumMod val="50000"/>
                  </a:schemeClr>
                </a:solidFill>
                <a:latin typeface="Calibri" panose="020F0502020204030204" pitchFamily="34" charset="0"/>
                <a:ea typeface="Tahoma" panose="020B0604030504040204" pitchFamily="34" charset="0"/>
                <a:cs typeface="Calibri" panose="020F0502020204030204" pitchFamily="34" charset="0"/>
              </a:defRPr>
            </a:lvl1pPr>
          </a:lstStyle>
          <a:p>
            <a:r>
              <a:rPr lang="en-US"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Budget Building Start Point: </a:t>
            </a:r>
          </a:p>
          <a:p>
            <a:r>
              <a:rPr lang="en-US"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High Defense and Interest Expenses and a Relatively Low Tax Burden</a:t>
            </a:r>
            <a:endParaRPr lang="he-IL"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endParaRPr>
          </a:p>
        </p:txBody>
      </p:sp>
    </p:spTree>
    <p:extLst>
      <p:ext uri="{BB962C8B-B14F-4D97-AF65-F5344CB8AC3E}">
        <p14:creationId xmlns:p14="http://schemas.microsoft.com/office/powerpoint/2010/main" val="43978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כותרת 1"/>
          <p:cNvSpPr txBox="1">
            <a:spLocks/>
          </p:cNvSpPr>
          <p:nvPr/>
        </p:nvSpPr>
        <p:spPr>
          <a:xfrm>
            <a:off x="1981200" y="116632"/>
            <a:ext cx="8229600" cy="1143000"/>
          </a:xfrm>
          <a:prstGeom prst="rect">
            <a:avLst/>
          </a:prstGeom>
        </p:spPr>
        <p:txBody>
          <a:bodyPr vert="horz" lIns="91440" tIns="45720" rIns="91440" bIns="45720" rtlCol="1"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he-IL" dirty="0">
              <a:solidFill>
                <a:prstClr val="black"/>
              </a:solidFill>
            </a:endParaRPr>
          </a:p>
        </p:txBody>
      </p:sp>
      <p:graphicFrame>
        <p:nvGraphicFramePr>
          <p:cNvPr id="8" name="תרשים 7"/>
          <p:cNvGraphicFramePr>
            <a:graphicFrameLocks/>
          </p:cNvGraphicFramePr>
          <p:nvPr>
            <p:extLst>
              <p:ext uri="{D42A27DB-BD31-4B8C-83A1-F6EECF244321}">
                <p14:modId xmlns:p14="http://schemas.microsoft.com/office/powerpoint/2010/main" val="2602255916"/>
              </p:ext>
            </p:extLst>
          </p:nvPr>
        </p:nvGraphicFramePr>
        <p:xfrm>
          <a:off x="1271465" y="1654968"/>
          <a:ext cx="9163173" cy="465435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C545C45-3FA8-47BC-80C7-F5049A3A0D40}"/>
              </a:ext>
            </a:extLst>
          </p:cNvPr>
          <p:cNvSpPr txBox="1"/>
          <p:nvPr/>
        </p:nvSpPr>
        <p:spPr>
          <a:xfrm>
            <a:off x="7866484" y="6170821"/>
            <a:ext cx="2160240" cy="276999"/>
          </a:xfrm>
          <a:prstGeom prst="rect">
            <a:avLst/>
          </a:prstGeom>
          <a:noFill/>
        </p:spPr>
        <p:txBody>
          <a:bodyPr wrap="square" rtlCol="1">
            <a:spAutoFit/>
          </a:bodyPr>
          <a:lstStyle/>
          <a:p>
            <a:r>
              <a:rPr lang="en-US" sz="1200" b="1" dirty="0">
                <a:solidFill>
                  <a:prstClr val="black"/>
                </a:solidFill>
              </a:rPr>
              <a:t>Source: SIPRI</a:t>
            </a:r>
            <a:endParaRPr lang="he-IL" sz="1200" b="1" dirty="0">
              <a:solidFill>
                <a:prstClr val="black"/>
              </a:solidFill>
              <a:latin typeface="Times New Roman" panose="02020603050405020304" pitchFamily="18" charset="0"/>
              <a:cs typeface="Times New Roman" panose="02020603050405020304" pitchFamily="18" charset="0"/>
            </a:endParaRPr>
          </a:p>
        </p:txBody>
      </p:sp>
      <p:sp>
        <p:nvSpPr>
          <p:cNvPr id="9" name="כותרת 1">
            <a:extLst>
              <a:ext uri="{FF2B5EF4-FFF2-40B4-BE49-F238E27FC236}">
                <a16:creationId xmlns:a16="http://schemas.microsoft.com/office/drawing/2014/main" id="{4C290CC3-4550-4881-AF8C-789046C8C25D}"/>
              </a:ext>
            </a:extLst>
          </p:cNvPr>
          <p:cNvSpPr txBox="1">
            <a:spLocks/>
          </p:cNvSpPr>
          <p:nvPr/>
        </p:nvSpPr>
        <p:spPr>
          <a:xfrm>
            <a:off x="1975915" y="106264"/>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2800" dirty="0">
                <a:solidFill>
                  <a:prstClr val="black"/>
                </a:solidFill>
              </a:rPr>
              <a:t>Defense Expenses as a percentage of the GDP - 2002</a:t>
            </a:r>
            <a:endParaRPr lang="he-IL" sz="2000" dirty="0">
              <a:solidFill>
                <a:prstClr val="black"/>
              </a:solidFill>
            </a:endParaRPr>
          </a:p>
        </p:txBody>
      </p:sp>
      <p:sp>
        <p:nvSpPr>
          <p:cNvPr id="10" name="TextBox 9">
            <a:extLst>
              <a:ext uri="{FF2B5EF4-FFF2-40B4-BE49-F238E27FC236}">
                <a16:creationId xmlns:a16="http://schemas.microsoft.com/office/drawing/2014/main" id="{B6F97BA5-CA26-4459-A9B6-9F4B1D9DE0A1}"/>
              </a:ext>
            </a:extLst>
          </p:cNvPr>
          <p:cNvSpPr txBox="1"/>
          <p:nvPr/>
        </p:nvSpPr>
        <p:spPr>
          <a:xfrm rot="18831895">
            <a:off x="1063769" y="5212809"/>
            <a:ext cx="1158589" cy="276999"/>
          </a:xfrm>
          <a:prstGeom prst="rect">
            <a:avLst/>
          </a:prstGeom>
          <a:solidFill>
            <a:schemeClr val="bg1"/>
          </a:solidFill>
        </p:spPr>
        <p:txBody>
          <a:bodyPr wrap="square" rtlCol="1">
            <a:spAutoFit/>
          </a:bodyPr>
          <a:lstStyle/>
          <a:p>
            <a:pPr algn="r"/>
            <a:r>
              <a:rPr lang="en-US" sz="1200" b="1" dirty="0">
                <a:solidFill>
                  <a:prstClr val="black"/>
                </a:solidFill>
              </a:rPr>
              <a:t>Germany</a:t>
            </a:r>
            <a:endParaRPr lang="he-IL" sz="1200" b="1" dirty="0">
              <a:solidFill>
                <a:prstClr val="black"/>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0B39A7E-99F7-4F07-AA4A-4657E1F6316C}"/>
              </a:ext>
            </a:extLst>
          </p:cNvPr>
          <p:cNvSpPr txBox="1"/>
          <p:nvPr/>
        </p:nvSpPr>
        <p:spPr>
          <a:xfrm rot="18831895">
            <a:off x="1565051" y="5212808"/>
            <a:ext cx="1158589" cy="276999"/>
          </a:xfrm>
          <a:prstGeom prst="rect">
            <a:avLst/>
          </a:prstGeom>
          <a:solidFill>
            <a:schemeClr val="bg1"/>
          </a:solidFill>
        </p:spPr>
        <p:txBody>
          <a:bodyPr wrap="square" rtlCol="1">
            <a:spAutoFit/>
          </a:bodyPr>
          <a:lstStyle/>
          <a:p>
            <a:pPr algn="r"/>
            <a:r>
              <a:rPr lang="en-US" sz="1200" b="1" dirty="0">
                <a:solidFill>
                  <a:prstClr val="black"/>
                </a:solidFill>
              </a:rPr>
              <a:t>Denmark</a:t>
            </a:r>
            <a:endParaRPr lang="he-IL" sz="1200" b="1" dirty="0">
              <a:solidFill>
                <a:prstClr val="black"/>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C11C50A-9974-44E6-9B54-608E9C01A64A}"/>
              </a:ext>
            </a:extLst>
          </p:cNvPr>
          <p:cNvSpPr txBox="1"/>
          <p:nvPr/>
        </p:nvSpPr>
        <p:spPr>
          <a:xfrm rot="18831895">
            <a:off x="1897903" y="5282057"/>
            <a:ext cx="1158589" cy="276999"/>
          </a:xfrm>
          <a:prstGeom prst="rect">
            <a:avLst/>
          </a:prstGeom>
          <a:solidFill>
            <a:schemeClr val="bg1"/>
          </a:solidFill>
        </p:spPr>
        <p:txBody>
          <a:bodyPr wrap="square" rtlCol="1">
            <a:spAutoFit/>
          </a:bodyPr>
          <a:lstStyle/>
          <a:p>
            <a:pPr algn="r"/>
            <a:r>
              <a:rPr lang="en-US" sz="1200" b="1" dirty="0">
                <a:solidFill>
                  <a:prstClr val="black"/>
                </a:solidFill>
              </a:rPr>
              <a:t>Thailand</a:t>
            </a:r>
            <a:endParaRPr lang="he-IL" sz="1200" b="1" dirty="0">
              <a:solidFill>
                <a:prstClr val="black"/>
              </a:solidFill>
              <a:latin typeface="Times New Roman" panose="02020603050405020304" pitchFamily="18" charset="0"/>
              <a:cs typeface="Times New Roman" panose="02020603050405020304" pitchFamily="18" charset="0"/>
            </a:endParaRPr>
          </a:p>
        </p:txBody>
      </p:sp>
      <p:sp>
        <p:nvSpPr>
          <p:cNvPr id="13" name="TextBox 1">
            <a:extLst>
              <a:ext uri="{FF2B5EF4-FFF2-40B4-BE49-F238E27FC236}">
                <a16:creationId xmlns:a16="http://schemas.microsoft.com/office/drawing/2014/main" id="{F95A2F0F-E601-4E69-845B-C820728B32DE}"/>
              </a:ext>
            </a:extLst>
          </p:cNvPr>
          <p:cNvSpPr txBox="1"/>
          <p:nvPr/>
        </p:nvSpPr>
        <p:spPr>
          <a:xfrm rot="18831895">
            <a:off x="5293130" y="5212807"/>
            <a:ext cx="1158589" cy="276999"/>
          </a:xfrm>
          <a:prstGeom prst="rect">
            <a:avLst/>
          </a:prstGeom>
          <a:solidFill>
            <a:schemeClr val="bg1"/>
          </a:solidFill>
        </p:spPr>
        <p:txBody>
          <a:bodyPr wrap="square" rtlCol="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1" dirty="0">
                <a:solidFill>
                  <a:prstClr val="black"/>
                </a:solidFill>
              </a:rPr>
              <a:t>Portugal</a:t>
            </a:r>
            <a:endParaRPr lang="he-IL" sz="1200" b="1" dirty="0">
              <a:solidFill>
                <a:prstClr val="black"/>
              </a:solidFill>
              <a:latin typeface="Times New Roman" panose="02020603050405020304" pitchFamily="18" charset="0"/>
              <a:cs typeface="Times New Roman" panose="02020603050405020304" pitchFamily="18" charset="0"/>
            </a:endParaRPr>
          </a:p>
        </p:txBody>
      </p:sp>
      <p:sp>
        <p:nvSpPr>
          <p:cNvPr id="14" name="TextBox 1">
            <a:extLst>
              <a:ext uri="{FF2B5EF4-FFF2-40B4-BE49-F238E27FC236}">
                <a16:creationId xmlns:a16="http://schemas.microsoft.com/office/drawing/2014/main" id="{329032B3-8415-4661-9FD8-85A1BD777AE1}"/>
              </a:ext>
            </a:extLst>
          </p:cNvPr>
          <p:cNvSpPr txBox="1"/>
          <p:nvPr/>
        </p:nvSpPr>
        <p:spPr>
          <a:xfrm rot="18831895">
            <a:off x="5673051" y="5212808"/>
            <a:ext cx="1158589" cy="276999"/>
          </a:xfrm>
          <a:prstGeom prst="rect">
            <a:avLst/>
          </a:prstGeom>
          <a:solidFill>
            <a:schemeClr val="bg1"/>
          </a:solidFill>
        </p:spPr>
        <p:txBody>
          <a:bodyPr wrap="square" rtlCol="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1" dirty="0">
                <a:solidFill>
                  <a:prstClr val="black"/>
                </a:solidFill>
              </a:rPr>
              <a:t>France</a:t>
            </a:r>
            <a:endParaRPr lang="he-IL" sz="1200" b="1" dirty="0">
              <a:solidFill>
                <a:prstClr val="black"/>
              </a:solidFill>
              <a:latin typeface="Times New Roman" panose="02020603050405020304" pitchFamily="18" charset="0"/>
              <a:cs typeface="Times New Roman" panose="02020603050405020304" pitchFamily="18" charset="0"/>
            </a:endParaRPr>
          </a:p>
        </p:txBody>
      </p:sp>
      <p:sp>
        <p:nvSpPr>
          <p:cNvPr id="15" name="TextBox 1">
            <a:extLst>
              <a:ext uri="{FF2B5EF4-FFF2-40B4-BE49-F238E27FC236}">
                <a16:creationId xmlns:a16="http://schemas.microsoft.com/office/drawing/2014/main" id="{0A8C6133-01AE-43B1-A240-6B69B8688A3C}"/>
              </a:ext>
            </a:extLst>
          </p:cNvPr>
          <p:cNvSpPr txBox="1"/>
          <p:nvPr/>
        </p:nvSpPr>
        <p:spPr>
          <a:xfrm rot="18831895">
            <a:off x="6805301" y="5212805"/>
            <a:ext cx="1158589" cy="276999"/>
          </a:xfrm>
          <a:prstGeom prst="rect">
            <a:avLst/>
          </a:prstGeom>
          <a:solidFill>
            <a:schemeClr val="bg1"/>
          </a:solidFill>
        </p:spPr>
        <p:txBody>
          <a:bodyPr wrap="square" rtlCol="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1" dirty="0">
                <a:solidFill>
                  <a:prstClr val="black"/>
                </a:solidFill>
              </a:rPr>
              <a:t>Turkey</a:t>
            </a:r>
            <a:endParaRPr lang="he-IL" sz="1200" b="1" dirty="0">
              <a:solidFill>
                <a:prstClr val="black"/>
              </a:solidFill>
              <a:latin typeface="Times New Roman" panose="02020603050405020304" pitchFamily="18" charset="0"/>
              <a:cs typeface="Times New Roman" panose="02020603050405020304" pitchFamily="18" charset="0"/>
            </a:endParaRPr>
          </a:p>
        </p:txBody>
      </p:sp>
      <p:sp>
        <p:nvSpPr>
          <p:cNvPr id="18" name="TextBox 1">
            <a:extLst>
              <a:ext uri="{FF2B5EF4-FFF2-40B4-BE49-F238E27FC236}">
                <a16:creationId xmlns:a16="http://schemas.microsoft.com/office/drawing/2014/main" id="{3EF1606F-B95D-42FF-994E-F47351EA9FF3}"/>
              </a:ext>
            </a:extLst>
          </p:cNvPr>
          <p:cNvSpPr txBox="1"/>
          <p:nvPr/>
        </p:nvSpPr>
        <p:spPr>
          <a:xfrm rot="18831895">
            <a:off x="7509750" y="5212805"/>
            <a:ext cx="1158589" cy="276999"/>
          </a:xfrm>
          <a:prstGeom prst="rect">
            <a:avLst/>
          </a:prstGeom>
          <a:solidFill>
            <a:schemeClr val="bg1"/>
          </a:solidFill>
        </p:spPr>
        <p:txBody>
          <a:bodyPr wrap="square" rtlCol="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1" dirty="0">
                <a:solidFill>
                  <a:prstClr val="black"/>
                </a:solidFill>
              </a:rPr>
              <a:t>India</a:t>
            </a:r>
            <a:endParaRPr lang="he-IL" sz="1200" b="1" dirty="0">
              <a:solidFill>
                <a:prstClr val="black"/>
              </a:solidFill>
              <a:latin typeface="Times New Roman" panose="02020603050405020304" pitchFamily="18" charset="0"/>
              <a:cs typeface="Times New Roman" panose="02020603050405020304" pitchFamily="18" charset="0"/>
            </a:endParaRPr>
          </a:p>
        </p:txBody>
      </p:sp>
      <p:sp>
        <p:nvSpPr>
          <p:cNvPr id="19" name="TextBox 1">
            <a:extLst>
              <a:ext uri="{FF2B5EF4-FFF2-40B4-BE49-F238E27FC236}">
                <a16:creationId xmlns:a16="http://schemas.microsoft.com/office/drawing/2014/main" id="{95F3E6C1-78AE-4B9B-8847-649224EE9AEC}"/>
              </a:ext>
            </a:extLst>
          </p:cNvPr>
          <p:cNvSpPr txBox="1"/>
          <p:nvPr/>
        </p:nvSpPr>
        <p:spPr>
          <a:xfrm rot="18831895">
            <a:off x="7866026" y="5212804"/>
            <a:ext cx="1158589" cy="276999"/>
          </a:xfrm>
          <a:prstGeom prst="rect">
            <a:avLst/>
          </a:prstGeom>
          <a:solidFill>
            <a:schemeClr val="bg1"/>
          </a:solidFill>
        </p:spPr>
        <p:txBody>
          <a:bodyPr wrap="square" rtlCol="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1" dirty="0">
                <a:solidFill>
                  <a:prstClr val="black"/>
                </a:solidFill>
              </a:rPr>
              <a:t>Korea</a:t>
            </a:r>
            <a:endParaRPr lang="he-IL" sz="1200" b="1" dirty="0">
              <a:solidFill>
                <a:prstClr val="black"/>
              </a:solidFill>
              <a:latin typeface="Times New Roman" panose="02020603050405020304" pitchFamily="18" charset="0"/>
              <a:cs typeface="Times New Roman" panose="02020603050405020304" pitchFamily="18" charset="0"/>
            </a:endParaRPr>
          </a:p>
        </p:txBody>
      </p:sp>
      <p:sp>
        <p:nvSpPr>
          <p:cNvPr id="20" name="TextBox 1">
            <a:extLst>
              <a:ext uri="{FF2B5EF4-FFF2-40B4-BE49-F238E27FC236}">
                <a16:creationId xmlns:a16="http://schemas.microsoft.com/office/drawing/2014/main" id="{3664112D-0B40-4AAA-B85E-ABD2D20271D8}"/>
              </a:ext>
            </a:extLst>
          </p:cNvPr>
          <p:cNvSpPr txBox="1"/>
          <p:nvPr/>
        </p:nvSpPr>
        <p:spPr>
          <a:xfrm rot="18831895">
            <a:off x="8232399" y="5237521"/>
            <a:ext cx="1158589" cy="276999"/>
          </a:xfrm>
          <a:prstGeom prst="rect">
            <a:avLst/>
          </a:prstGeom>
          <a:solidFill>
            <a:schemeClr val="bg1"/>
          </a:solidFill>
        </p:spPr>
        <p:txBody>
          <a:bodyPr wrap="square" rtlCol="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1" dirty="0">
                <a:solidFill>
                  <a:prstClr val="black"/>
                </a:solidFill>
              </a:rPr>
              <a:t>USA</a:t>
            </a:r>
            <a:endParaRPr lang="he-IL" sz="1200" b="1" dirty="0">
              <a:solidFill>
                <a:prstClr val="black"/>
              </a:solidFill>
              <a:latin typeface="Times New Roman" panose="02020603050405020304" pitchFamily="18" charset="0"/>
              <a:cs typeface="Times New Roman" panose="02020603050405020304" pitchFamily="18" charset="0"/>
            </a:endParaRPr>
          </a:p>
        </p:txBody>
      </p:sp>
      <p:sp>
        <p:nvSpPr>
          <p:cNvPr id="21" name="TextBox 1">
            <a:extLst>
              <a:ext uri="{FF2B5EF4-FFF2-40B4-BE49-F238E27FC236}">
                <a16:creationId xmlns:a16="http://schemas.microsoft.com/office/drawing/2014/main" id="{410510DF-81DD-4FF1-8AC3-0745C8D5180A}"/>
              </a:ext>
            </a:extLst>
          </p:cNvPr>
          <p:cNvSpPr txBox="1"/>
          <p:nvPr/>
        </p:nvSpPr>
        <p:spPr>
          <a:xfrm rot="18831895">
            <a:off x="8550497" y="5192233"/>
            <a:ext cx="1158589" cy="276999"/>
          </a:xfrm>
          <a:prstGeom prst="rect">
            <a:avLst/>
          </a:prstGeom>
          <a:solidFill>
            <a:schemeClr val="bg1"/>
          </a:solidFill>
        </p:spPr>
        <p:txBody>
          <a:bodyPr wrap="square" rtlCol="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1" dirty="0">
                <a:solidFill>
                  <a:prstClr val="black"/>
                </a:solidFill>
              </a:rPr>
              <a:t>Russia</a:t>
            </a:r>
            <a:endParaRPr lang="he-IL" sz="1200" b="1" dirty="0">
              <a:solidFill>
                <a:prstClr val="black"/>
              </a:solidFill>
              <a:latin typeface="Times New Roman" panose="02020603050405020304" pitchFamily="18" charset="0"/>
              <a:cs typeface="Times New Roman" panose="02020603050405020304" pitchFamily="18" charset="0"/>
            </a:endParaRPr>
          </a:p>
        </p:txBody>
      </p:sp>
      <p:sp>
        <p:nvSpPr>
          <p:cNvPr id="22" name="TextBox 1">
            <a:extLst>
              <a:ext uri="{FF2B5EF4-FFF2-40B4-BE49-F238E27FC236}">
                <a16:creationId xmlns:a16="http://schemas.microsoft.com/office/drawing/2014/main" id="{96EF18D4-6B5C-4D5A-9D7E-D7FD67F9445D}"/>
              </a:ext>
            </a:extLst>
          </p:cNvPr>
          <p:cNvSpPr txBox="1"/>
          <p:nvPr/>
        </p:nvSpPr>
        <p:spPr>
          <a:xfrm rot="18831895">
            <a:off x="8906773" y="5181264"/>
            <a:ext cx="1158589" cy="276999"/>
          </a:xfrm>
          <a:prstGeom prst="rect">
            <a:avLst/>
          </a:prstGeom>
          <a:solidFill>
            <a:schemeClr val="bg1"/>
          </a:solidFill>
        </p:spPr>
        <p:txBody>
          <a:bodyPr wrap="square" rtlCol="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1" dirty="0">
                <a:solidFill>
                  <a:prstClr val="black"/>
                </a:solidFill>
              </a:rPr>
              <a:t>Israel</a:t>
            </a:r>
            <a:endParaRPr lang="he-IL" sz="1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75424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כותרת 1"/>
          <p:cNvSpPr txBox="1">
            <a:spLocks/>
          </p:cNvSpPr>
          <p:nvPr/>
        </p:nvSpPr>
        <p:spPr>
          <a:xfrm>
            <a:off x="1981200" y="116632"/>
            <a:ext cx="8229600" cy="1143000"/>
          </a:xfrm>
          <a:prstGeom prst="rect">
            <a:avLst/>
          </a:prstGeom>
        </p:spPr>
        <p:txBody>
          <a:bodyPr vert="horz" lIns="91440" tIns="45720" rIns="91440" bIns="45720" rtlCol="1"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he-IL" dirty="0">
              <a:solidFill>
                <a:prstClr val="black"/>
              </a:solidFill>
            </a:endParaRPr>
          </a:p>
        </p:txBody>
      </p:sp>
      <p:sp>
        <p:nvSpPr>
          <p:cNvPr id="7" name="TextBox 6"/>
          <p:cNvSpPr txBox="1"/>
          <p:nvPr/>
        </p:nvSpPr>
        <p:spPr>
          <a:xfrm>
            <a:off x="7866484" y="6546062"/>
            <a:ext cx="2160240" cy="276999"/>
          </a:xfrm>
          <a:prstGeom prst="rect">
            <a:avLst/>
          </a:prstGeom>
          <a:noFill/>
        </p:spPr>
        <p:txBody>
          <a:bodyPr wrap="square" rtlCol="1">
            <a:spAutoFit/>
          </a:bodyPr>
          <a:lstStyle/>
          <a:p>
            <a:r>
              <a:rPr lang="en-US" sz="1200" b="1" dirty="0">
                <a:solidFill>
                  <a:prstClr val="black"/>
                </a:solidFill>
              </a:rPr>
              <a:t>Source: SIPRI</a:t>
            </a:r>
            <a:endParaRPr lang="he-IL" sz="12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6" name="תרשים 5"/>
          <p:cNvGraphicFramePr/>
          <p:nvPr>
            <p:extLst>
              <p:ext uri="{D42A27DB-BD31-4B8C-83A1-F6EECF244321}">
                <p14:modId xmlns:p14="http://schemas.microsoft.com/office/powerpoint/2010/main" val="3015838513"/>
              </p:ext>
            </p:extLst>
          </p:nvPr>
        </p:nvGraphicFramePr>
        <p:xfrm>
          <a:off x="1836957" y="1477108"/>
          <a:ext cx="8507516" cy="4999106"/>
        </p:xfrm>
        <a:graphic>
          <a:graphicData uri="http://schemas.openxmlformats.org/drawingml/2006/chart">
            <c:chart xmlns:c="http://schemas.openxmlformats.org/drawingml/2006/chart" xmlns:r="http://schemas.openxmlformats.org/officeDocument/2006/relationships" r:id="rId3"/>
          </a:graphicData>
        </a:graphic>
      </p:graphicFrame>
      <p:sp>
        <p:nvSpPr>
          <p:cNvPr id="8" name="כותרת 1">
            <a:extLst>
              <a:ext uri="{FF2B5EF4-FFF2-40B4-BE49-F238E27FC236}">
                <a16:creationId xmlns:a16="http://schemas.microsoft.com/office/drawing/2014/main" id="{79F5F0DC-F451-496D-94FA-3F560BE04C4D}"/>
              </a:ext>
            </a:extLst>
          </p:cNvPr>
          <p:cNvSpPr txBox="1">
            <a:spLocks/>
          </p:cNvSpPr>
          <p:nvPr/>
        </p:nvSpPr>
        <p:spPr>
          <a:xfrm>
            <a:off x="1975915" y="106264"/>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2800" dirty="0">
                <a:solidFill>
                  <a:prstClr val="black"/>
                </a:solidFill>
              </a:rPr>
              <a:t>Defense Expenses as a percentage of the GDP - 2017</a:t>
            </a:r>
            <a:endParaRPr lang="he-IL" sz="2000" dirty="0">
              <a:solidFill>
                <a:prstClr val="black"/>
              </a:solidFill>
            </a:endParaRPr>
          </a:p>
        </p:txBody>
      </p:sp>
    </p:spTree>
    <p:extLst>
      <p:ext uri="{BB962C8B-B14F-4D97-AF65-F5344CB8AC3E}">
        <p14:creationId xmlns:p14="http://schemas.microsoft.com/office/powerpoint/2010/main" val="38946507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כותרת 1"/>
          <p:cNvSpPr txBox="1">
            <a:spLocks/>
          </p:cNvSpPr>
          <p:nvPr/>
        </p:nvSpPr>
        <p:spPr>
          <a:xfrm>
            <a:off x="1981200" y="116632"/>
            <a:ext cx="8229600" cy="1143000"/>
          </a:xfrm>
          <a:prstGeom prst="rect">
            <a:avLst/>
          </a:prstGeom>
        </p:spPr>
        <p:txBody>
          <a:bodyPr vert="horz" lIns="91440" tIns="45720" rIns="91440" bIns="45720" rtlCol="1"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he-IL" dirty="0">
              <a:solidFill>
                <a:prstClr val="black"/>
              </a:solidFill>
            </a:endParaRPr>
          </a:p>
        </p:txBody>
      </p:sp>
      <p:sp>
        <p:nvSpPr>
          <p:cNvPr id="5" name="TextBox 4"/>
          <p:cNvSpPr txBox="1"/>
          <p:nvPr/>
        </p:nvSpPr>
        <p:spPr>
          <a:xfrm>
            <a:off x="7752184" y="6309321"/>
            <a:ext cx="2160240" cy="276999"/>
          </a:xfrm>
          <a:prstGeom prst="rect">
            <a:avLst/>
          </a:prstGeom>
          <a:noFill/>
        </p:spPr>
        <p:txBody>
          <a:bodyPr wrap="square" rtlCol="1">
            <a:spAutoFit/>
          </a:bodyPr>
          <a:lstStyle/>
          <a:p>
            <a:r>
              <a:rPr lang="en-US" sz="1200" b="1" dirty="0">
                <a:solidFill>
                  <a:prstClr val="black"/>
                </a:solidFill>
              </a:rPr>
              <a:t>Source: OECD</a:t>
            </a:r>
            <a:endParaRPr lang="he-IL" sz="12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6" name="תרשים 5"/>
          <p:cNvGraphicFramePr/>
          <p:nvPr>
            <p:extLst>
              <p:ext uri="{D42A27DB-BD31-4B8C-83A1-F6EECF244321}">
                <p14:modId xmlns:p14="http://schemas.microsoft.com/office/powerpoint/2010/main" val="3679012946"/>
              </p:ext>
            </p:extLst>
          </p:nvPr>
        </p:nvGraphicFramePr>
        <p:xfrm>
          <a:off x="1919537" y="1628800"/>
          <a:ext cx="8352927" cy="482798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981200" y="1268761"/>
            <a:ext cx="298376" cy="276999"/>
          </a:xfrm>
          <a:prstGeom prst="rect">
            <a:avLst/>
          </a:prstGeom>
          <a:noFill/>
        </p:spPr>
        <p:txBody>
          <a:bodyPr wrap="square" rtlCol="1">
            <a:spAutoFit/>
          </a:bodyPr>
          <a:lstStyle/>
          <a:p>
            <a:r>
              <a:rPr lang="en-US" sz="1200" dirty="0"/>
              <a:t>%</a:t>
            </a:r>
            <a:endParaRPr lang="he-IL" sz="1200" dirty="0"/>
          </a:p>
        </p:txBody>
      </p:sp>
      <p:sp>
        <p:nvSpPr>
          <p:cNvPr id="7" name="כותרת 1">
            <a:extLst>
              <a:ext uri="{FF2B5EF4-FFF2-40B4-BE49-F238E27FC236}">
                <a16:creationId xmlns:a16="http://schemas.microsoft.com/office/drawing/2014/main" id="{F5F6D276-63E5-4FB1-8D06-77D965B1CC1A}"/>
              </a:ext>
            </a:extLst>
          </p:cNvPr>
          <p:cNvSpPr txBox="1">
            <a:spLocks/>
          </p:cNvSpPr>
          <p:nvPr/>
        </p:nvSpPr>
        <p:spPr>
          <a:xfrm>
            <a:off x="1919536" y="107503"/>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2800" dirty="0">
                <a:solidFill>
                  <a:prstClr val="black"/>
                </a:solidFill>
              </a:rPr>
              <a:t>Interest Payments  to GDP Ratio -  2002</a:t>
            </a:r>
            <a:endParaRPr lang="he-IL" sz="2000" dirty="0">
              <a:solidFill>
                <a:prstClr val="black"/>
              </a:solidFill>
            </a:endParaRPr>
          </a:p>
        </p:txBody>
      </p:sp>
    </p:spTree>
    <p:extLst>
      <p:ext uri="{BB962C8B-B14F-4D97-AF65-F5344CB8AC3E}">
        <p14:creationId xmlns:p14="http://schemas.microsoft.com/office/powerpoint/2010/main" val="41877105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כותרת 1"/>
          <p:cNvSpPr txBox="1">
            <a:spLocks/>
          </p:cNvSpPr>
          <p:nvPr/>
        </p:nvSpPr>
        <p:spPr>
          <a:xfrm>
            <a:off x="1981200" y="116632"/>
            <a:ext cx="8229600" cy="1143000"/>
          </a:xfrm>
          <a:prstGeom prst="rect">
            <a:avLst/>
          </a:prstGeom>
        </p:spPr>
        <p:txBody>
          <a:bodyPr vert="horz" lIns="91440" tIns="45720" rIns="91440" bIns="45720" rtlCol="1"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he-IL" dirty="0">
              <a:solidFill>
                <a:prstClr val="black"/>
              </a:solidFill>
            </a:endParaRPr>
          </a:p>
        </p:txBody>
      </p:sp>
      <p:sp>
        <p:nvSpPr>
          <p:cNvPr id="5" name="TextBox 4"/>
          <p:cNvSpPr txBox="1"/>
          <p:nvPr/>
        </p:nvSpPr>
        <p:spPr>
          <a:xfrm>
            <a:off x="8050560" y="6179785"/>
            <a:ext cx="2160240" cy="276999"/>
          </a:xfrm>
          <a:prstGeom prst="rect">
            <a:avLst/>
          </a:prstGeom>
          <a:noFill/>
        </p:spPr>
        <p:txBody>
          <a:bodyPr wrap="square" rtlCol="1">
            <a:spAutoFit/>
          </a:bodyPr>
          <a:lstStyle/>
          <a:p>
            <a:r>
              <a:rPr lang="en-US" sz="1200" b="1" dirty="0">
                <a:solidFill>
                  <a:prstClr val="black"/>
                </a:solidFill>
              </a:rPr>
              <a:t>Source: OECD</a:t>
            </a:r>
            <a:endParaRPr lang="he-IL" sz="12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6" name="תרשים 5"/>
          <p:cNvGraphicFramePr/>
          <p:nvPr>
            <p:extLst>
              <p:ext uri="{D42A27DB-BD31-4B8C-83A1-F6EECF244321}">
                <p14:modId xmlns:p14="http://schemas.microsoft.com/office/powerpoint/2010/main" val="2198724325"/>
              </p:ext>
            </p:extLst>
          </p:nvPr>
        </p:nvGraphicFramePr>
        <p:xfrm>
          <a:off x="1919536" y="1628800"/>
          <a:ext cx="8352927" cy="482798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981200" y="1268761"/>
            <a:ext cx="298376" cy="276999"/>
          </a:xfrm>
          <a:prstGeom prst="rect">
            <a:avLst/>
          </a:prstGeom>
          <a:noFill/>
        </p:spPr>
        <p:txBody>
          <a:bodyPr wrap="square" rtlCol="1">
            <a:spAutoFit/>
          </a:bodyPr>
          <a:lstStyle/>
          <a:p>
            <a:r>
              <a:rPr lang="en-US" sz="1200" dirty="0"/>
              <a:t>%</a:t>
            </a:r>
            <a:endParaRPr lang="he-IL" sz="1200" dirty="0"/>
          </a:p>
        </p:txBody>
      </p:sp>
      <p:sp>
        <p:nvSpPr>
          <p:cNvPr id="7" name="כותרת 1">
            <a:extLst>
              <a:ext uri="{FF2B5EF4-FFF2-40B4-BE49-F238E27FC236}">
                <a16:creationId xmlns:a16="http://schemas.microsoft.com/office/drawing/2014/main" id="{21A4F815-33B1-472F-8698-351B83A458AE}"/>
              </a:ext>
            </a:extLst>
          </p:cNvPr>
          <p:cNvSpPr txBox="1">
            <a:spLocks/>
          </p:cNvSpPr>
          <p:nvPr/>
        </p:nvSpPr>
        <p:spPr>
          <a:xfrm>
            <a:off x="1919536" y="107503"/>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2800" dirty="0">
                <a:solidFill>
                  <a:prstClr val="black"/>
                </a:solidFill>
              </a:rPr>
              <a:t>Interest Payments  to GDP Ratio -  2018</a:t>
            </a:r>
            <a:endParaRPr lang="he-IL" sz="2000" dirty="0">
              <a:solidFill>
                <a:prstClr val="black"/>
              </a:solidFill>
            </a:endParaRPr>
          </a:p>
        </p:txBody>
      </p:sp>
    </p:spTree>
    <p:extLst>
      <p:ext uri="{BB962C8B-B14F-4D97-AF65-F5344CB8AC3E}">
        <p14:creationId xmlns:p14="http://schemas.microsoft.com/office/powerpoint/2010/main" val="37682217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2" descr="Money bag free icon"/>
          <p:cNvSpPr>
            <a:spLocks noChangeAspect="1" noChangeArrowheads="1"/>
          </p:cNvSpPr>
          <p:nvPr/>
        </p:nvSpPr>
        <p:spPr bwMode="auto">
          <a:xfrm>
            <a:off x="10447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solidFill>
                <a:prstClr val="black"/>
              </a:solidFill>
              <a:latin typeface="David" panose="020E0502060401010101" pitchFamily="34" charset="-79"/>
              <a:cs typeface="David" panose="020E0502060401010101" pitchFamily="34" charset="-79"/>
            </a:endParaRPr>
          </a:p>
        </p:txBody>
      </p:sp>
      <p:sp>
        <p:nvSpPr>
          <p:cNvPr id="16" name="AutoShape 5" descr="Money bag free icon"/>
          <p:cNvSpPr>
            <a:spLocks noChangeAspect="1" noChangeArrowheads="1"/>
          </p:cNvSpPr>
          <p:nvPr/>
        </p:nvSpPr>
        <p:spPr bwMode="auto">
          <a:xfrm>
            <a:off x="10599738"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solidFill>
                <a:prstClr val="black"/>
              </a:solidFill>
              <a:latin typeface="David" panose="020E0502060401010101" pitchFamily="34" charset="-79"/>
              <a:cs typeface="David" panose="020E0502060401010101" pitchFamily="34" charset="-79"/>
            </a:endParaRPr>
          </a:p>
        </p:txBody>
      </p:sp>
      <p:graphicFrame>
        <p:nvGraphicFramePr>
          <p:cNvPr id="9" name="מציין מיקום תוכן 5"/>
          <p:cNvGraphicFramePr>
            <a:graphicFrameLocks/>
          </p:cNvGraphicFramePr>
          <p:nvPr/>
        </p:nvGraphicFramePr>
        <p:xfrm>
          <a:off x="230588" y="1248435"/>
          <a:ext cx="11728174" cy="5335245"/>
        </p:xfrm>
        <a:graphic>
          <a:graphicData uri="http://schemas.openxmlformats.org/drawingml/2006/chart">
            <c:chart xmlns:c="http://schemas.openxmlformats.org/drawingml/2006/chart" xmlns:r="http://schemas.openxmlformats.org/officeDocument/2006/relationships" r:id="rId3"/>
          </a:graphicData>
        </a:graphic>
      </p:graphicFrame>
      <p:sp>
        <p:nvSpPr>
          <p:cNvPr id="3" name="כותרת משנה 2"/>
          <p:cNvSpPr>
            <a:spLocks noGrp="1"/>
          </p:cNvSpPr>
          <p:nvPr>
            <p:ph type="subTitle" idx="1"/>
          </p:nvPr>
        </p:nvSpPr>
        <p:spPr/>
        <p:txBody>
          <a:bodyPr/>
          <a:lstStyle/>
          <a:p>
            <a:r>
              <a:rPr lang="he-IL" dirty="0"/>
              <a:t>מקור: </a:t>
            </a:r>
            <a:r>
              <a:rPr lang="he-IL" dirty="0" err="1"/>
              <a:t>למ"ס</a:t>
            </a:r>
            <a:endParaRPr lang="he-IL" dirty="0"/>
          </a:p>
        </p:txBody>
      </p:sp>
      <p:sp>
        <p:nvSpPr>
          <p:cNvPr id="7" name="TextBox 6">
            <a:extLst>
              <a:ext uri="{FF2B5EF4-FFF2-40B4-BE49-F238E27FC236}">
                <a16:creationId xmlns:a16="http://schemas.microsoft.com/office/drawing/2014/main" id="{2D9AB062-34B9-47D8-A9F6-E684B7CD27D3}"/>
              </a:ext>
            </a:extLst>
          </p:cNvPr>
          <p:cNvSpPr txBox="1"/>
          <p:nvPr/>
        </p:nvSpPr>
        <p:spPr>
          <a:xfrm>
            <a:off x="7485856" y="6327448"/>
            <a:ext cx="1035844" cy="230832"/>
          </a:xfrm>
          <a:prstGeom prst="rect">
            <a:avLst/>
          </a:prstGeom>
          <a:solidFill>
            <a:schemeClr val="bg1"/>
          </a:solidFill>
        </p:spPr>
        <p:txBody>
          <a:bodyPr wrap="square" rtlCol="1">
            <a:spAutoFit/>
          </a:bodyPr>
          <a:lstStyle/>
          <a:p>
            <a:r>
              <a:rPr lang="en-US" sz="900" dirty="0">
                <a:solidFill>
                  <a:prstClr val="black"/>
                </a:solidFill>
                <a:latin typeface="Calibri" panose="020F0502020204030204" pitchFamily="34" charset="0"/>
                <a:cs typeface="Calibri" panose="020F0502020204030204" pitchFamily="34" charset="0"/>
              </a:rPr>
              <a:t>Defense Expenses</a:t>
            </a:r>
            <a:endParaRPr lang="he-IL" sz="900" dirty="0">
              <a:solidFill>
                <a:prstClr val="black"/>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62C5B81-6A31-4763-899E-FDFBC4C9BE83}"/>
              </a:ext>
            </a:extLst>
          </p:cNvPr>
          <p:cNvSpPr txBox="1"/>
          <p:nvPr/>
        </p:nvSpPr>
        <p:spPr>
          <a:xfrm>
            <a:off x="6085836" y="6331980"/>
            <a:ext cx="1035844" cy="230832"/>
          </a:xfrm>
          <a:prstGeom prst="rect">
            <a:avLst/>
          </a:prstGeom>
          <a:solidFill>
            <a:schemeClr val="bg1"/>
          </a:solidFill>
        </p:spPr>
        <p:txBody>
          <a:bodyPr wrap="square" rtlCol="1">
            <a:spAutoFit/>
          </a:bodyPr>
          <a:lstStyle/>
          <a:p>
            <a:r>
              <a:rPr lang="en-US" sz="900" dirty="0">
                <a:solidFill>
                  <a:prstClr val="black"/>
                </a:solidFill>
                <a:latin typeface="Calibri" panose="020F0502020204030204" pitchFamily="34" charset="0"/>
                <a:cs typeface="Calibri" panose="020F0502020204030204" pitchFamily="34" charset="0"/>
              </a:rPr>
              <a:t>Interest Payments</a:t>
            </a:r>
            <a:endParaRPr lang="he-IL" sz="900" dirty="0">
              <a:solidFill>
                <a:prstClr val="black"/>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1ED9B9D0-82F8-4ECC-B51D-2DC93C702394}"/>
              </a:ext>
            </a:extLst>
          </p:cNvPr>
          <p:cNvSpPr txBox="1"/>
          <p:nvPr/>
        </p:nvSpPr>
        <p:spPr>
          <a:xfrm>
            <a:off x="4552156" y="6346699"/>
            <a:ext cx="1035844" cy="230832"/>
          </a:xfrm>
          <a:prstGeom prst="rect">
            <a:avLst/>
          </a:prstGeom>
          <a:solidFill>
            <a:schemeClr val="bg1"/>
          </a:solidFill>
        </p:spPr>
        <p:txBody>
          <a:bodyPr wrap="square" rtlCol="1">
            <a:spAutoFit/>
          </a:bodyPr>
          <a:lstStyle/>
          <a:p>
            <a:r>
              <a:rPr lang="en-US" sz="900" dirty="0">
                <a:solidFill>
                  <a:prstClr val="black"/>
                </a:solidFill>
                <a:latin typeface="Calibri" panose="020F0502020204030204" pitchFamily="34" charset="0"/>
                <a:cs typeface="Calibri" panose="020F0502020204030204" pitchFamily="34" charset="0"/>
              </a:rPr>
              <a:t>Public Expenses</a:t>
            </a:r>
            <a:endParaRPr lang="he-IL" sz="900" dirty="0">
              <a:solidFill>
                <a:prstClr val="black"/>
              </a:solidFill>
              <a:latin typeface="Calibri" panose="020F0502020204030204" pitchFamily="34" charset="0"/>
              <a:cs typeface="Calibri" panose="020F0502020204030204" pitchFamily="34" charset="0"/>
            </a:endParaRPr>
          </a:p>
        </p:txBody>
      </p:sp>
      <p:sp>
        <p:nvSpPr>
          <p:cNvPr id="11" name="כותרת 1">
            <a:extLst>
              <a:ext uri="{FF2B5EF4-FFF2-40B4-BE49-F238E27FC236}">
                <a16:creationId xmlns:a16="http://schemas.microsoft.com/office/drawing/2014/main" id="{D8F3AC92-115F-4729-913A-9899F1751B6D}"/>
              </a:ext>
            </a:extLst>
          </p:cNvPr>
          <p:cNvSpPr txBox="1">
            <a:spLocks/>
          </p:cNvSpPr>
          <p:nvPr/>
        </p:nvSpPr>
        <p:spPr>
          <a:xfrm>
            <a:off x="1124199" y="274320"/>
            <a:ext cx="10445501" cy="785442"/>
          </a:xfrm>
          <a:prstGeom prst="rect">
            <a:avLst/>
          </a:prstGeom>
        </p:spPr>
        <p:txBody>
          <a:bodyPr vert="horz" lIns="91440" tIns="45720" rIns="91440" bIns="45720" rtlCol="1" anchor="ctr">
            <a:noAutofit/>
          </a:bodyPr>
          <a:lstStyle>
            <a:lvl1pPr marL="0" indent="0" algn="ctr" defTabSz="685800" rtl="1" eaLnBrk="1" latinLnBrk="0" hangingPunct="1">
              <a:lnSpc>
                <a:spcPct val="90000"/>
              </a:lnSpc>
              <a:spcBef>
                <a:spcPct val="0"/>
              </a:spcBef>
              <a:buFont typeface="Arial" pitchFamily="34" charset="0"/>
              <a:buNone/>
              <a:defRPr lang="he-IL" sz="2700" kern="1200">
                <a:solidFill>
                  <a:schemeClr val="accent5">
                    <a:lumMod val="50000"/>
                  </a:schemeClr>
                </a:solidFill>
                <a:latin typeface="Calibri" panose="020F0502020204030204" pitchFamily="34" charset="0"/>
                <a:ea typeface="Tahoma" panose="020B0604030504040204" pitchFamily="34" charset="0"/>
                <a:cs typeface="Calibri" panose="020F0502020204030204" pitchFamily="34" charset="0"/>
              </a:defRPr>
            </a:lvl1pPr>
          </a:lstStyle>
          <a:p>
            <a:r>
              <a:rPr lang="en-US"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Public expenditure was reduced up to 2011 mainly due to the reduction of the defense and interest burden; public expenditure returned to its level in 2004 </a:t>
            </a:r>
            <a:endParaRPr lang="he-IL"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endParaRPr>
          </a:p>
        </p:txBody>
      </p:sp>
    </p:spTree>
    <p:extLst>
      <p:ext uri="{BB962C8B-B14F-4D97-AF65-F5344CB8AC3E}">
        <p14:creationId xmlns:p14="http://schemas.microsoft.com/office/powerpoint/2010/main" val="13374946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כותרת 1"/>
          <p:cNvSpPr txBox="1">
            <a:spLocks/>
          </p:cNvSpPr>
          <p:nvPr/>
        </p:nvSpPr>
        <p:spPr>
          <a:xfrm>
            <a:off x="1981200" y="116632"/>
            <a:ext cx="8229600" cy="1143000"/>
          </a:xfrm>
          <a:prstGeom prst="rect">
            <a:avLst/>
          </a:prstGeom>
        </p:spPr>
        <p:txBody>
          <a:bodyPr vert="horz" lIns="91440" tIns="45720" rIns="91440" bIns="45720" rtlCol="1"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he-IL" dirty="0">
              <a:solidFill>
                <a:prstClr val="black"/>
              </a:solidFill>
            </a:endParaRPr>
          </a:p>
        </p:txBody>
      </p:sp>
      <p:graphicFrame>
        <p:nvGraphicFramePr>
          <p:cNvPr id="7" name="תרשים 6"/>
          <p:cNvGraphicFramePr/>
          <p:nvPr>
            <p:extLst>
              <p:ext uri="{D42A27DB-BD31-4B8C-83A1-F6EECF244321}">
                <p14:modId xmlns:p14="http://schemas.microsoft.com/office/powerpoint/2010/main" val="2424431736"/>
              </p:ext>
            </p:extLst>
          </p:nvPr>
        </p:nvGraphicFramePr>
        <p:xfrm>
          <a:off x="800100" y="1398130"/>
          <a:ext cx="10805745" cy="513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400256" y="6381328"/>
            <a:ext cx="2160240" cy="230832"/>
          </a:xfrm>
          <a:prstGeom prst="rect">
            <a:avLst/>
          </a:prstGeom>
          <a:noFill/>
        </p:spPr>
        <p:txBody>
          <a:bodyPr wrap="square" rtlCol="1">
            <a:spAutoFit/>
          </a:bodyPr>
          <a:lstStyle/>
          <a:p>
            <a:r>
              <a:rPr lang="en-US" sz="900" dirty="0">
                <a:solidFill>
                  <a:prstClr val="black"/>
                </a:solidFill>
                <a:latin typeface="Calibri" panose="020F0502020204030204" pitchFamily="34" charset="0"/>
                <a:cs typeface="Calibri" panose="020F0502020204030204" pitchFamily="34" charset="0"/>
              </a:rPr>
              <a:t>Source: OECD</a:t>
            </a:r>
            <a:endParaRPr lang="he-IL" sz="900" dirty="0">
              <a:solidFill>
                <a:prstClr val="black"/>
              </a:solidFill>
              <a:latin typeface="Calibri" panose="020F0502020204030204" pitchFamily="34" charset="0"/>
              <a:cs typeface="Calibri" panose="020F0502020204030204" pitchFamily="34" charset="0"/>
            </a:endParaRPr>
          </a:p>
        </p:txBody>
      </p:sp>
      <p:sp>
        <p:nvSpPr>
          <p:cNvPr id="3" name="כותרת משנה 2"/>
          <p:cNvSpPr>
            <a:spLocks noGrp="1"/>
          </p:cNvSpPr>
          <p:nvPr>
            <p:ph type="subTitle" idx="1"/>
          </p:nvPr>
        </p:nvSpPr>
        <p:spPr>
          <a:xfrm>
            <a:off x="1663089" y="6606188"/>
            <a:ext cx="9144003" cy="279948"/>
          </a:xfrm>
        </p:spPr>
        <p:txBody>
          <a:bodyPr/>
          <a:lstStyle/>
          <a:p>
            <a:endParaRPr lang="he-IL" dirty="0"/>
          </a:p>
        </p:txBody>
      </p:sp>
      <p:sp>
        <p:nvSpPr>
          <p:cNvPr id="9" name="כותרת 1">
            <a:extLst>
              <a:ext uri="{FF2B5EF4-FFF2-40B4-BE49-F238E27FC236}">
                <a16:creationId xmlns:a16="http://schemas.microsoft.com/office/drawing/2014/main" id="{800588CB-5473-4EE0-9338-C47CD5D130A2}"/>
              </a:ext>
            </a:extLst>
          </p:cNvPr>
          <p:cNvSpPr txBox="1">
            <a:spLocks/>
          </p:cNvSpPr>
          <p:nvPr/>
        </p:nvSpPr>
        <p:spPr>
          <a:xfrm>
            <a:off x="637223" y="295411"/>
            <a:ext cx="9923273" cy="785442"/>
          </a:xfrm>
          <a:prstGeom prst="rect">
            <a:avLst/>
          </a:prstGeom>
        </p:spPr>
        <p:txBody>
          <a:bodyPr vert="horz" lIns="91440" tIns="45720" rIns="91440" bIns="45720" rtlCol="1" anchor="ctr">
            <a:noAutofit/>
          </a:bodyPr>
          <a:lstStyle>
            <a:lvl1pPr marL="0" indent="0" algn="ctr" defTabSz="685800" rtl="1" eaLnBrk="1" latinLnBrk="0" hangingPunct="1">
              <a:lnSpc>
                <a:spcPct val="90000"/>
              </a:lnSpc>
              <a:spcBef>
                <a:spcPct val="0"/>
              </a:spcBef>
              <a:buFont typeface="Arial" pitchFamily="34" charset="0"/>
              <a:buNone/>
              <a:defRPr lang="he-IL" sz="2700" kern="1200">
                <a:solidFill>
                  <a:schemeClr val="accent5">
                    <a:lumMod val="50000"/>
                  </a:schemeClr>
                </a:solidFill>
                <a:latin typeface="Calibri" panose="020F0502020204030204" pitchFamily="34" charset="0"/>
                <a:ea typeface="Tahoma" panose="020B0604030504040204" pitchFamily="34" charset="0"/>
                <a:cs typeface="Calibri" panose="020F0502020204030204" pitchFamily="34" charset="0"/>
              </a:defRPr>
            </a:lvl1pPr>
          </a:lstStyle>
          <a:p>
            <a:r>
              <a:rPr lang="en-US"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Public Expenditure as a percentage of the GDP - 2002</a:t>
            </a:r>
            <a:endParaRPr lang="he-IL"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endParaRPr>
          </a:p>
        </p:txBody>
      </p:sp>
    </p:spTree>
    <p:extLst>
      <p:ext uri="{BB962C8B-B14F-4D97-AF65-F5344CB8AC3E}">
        <p14:creationId xmlns:p14="http://schemas.microsoft.com/office/powerpoint/2010/main" val="3205066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55070" y="4238625"/>
            <a:ext cx="10515600"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Before we get there, a little  terminology…</a:t>
            </a:r>
          </a:p>
        </p:txBody>
      </p:sp>
    </p:spTree>
    <p:extLst>
      <p:ext uri="{BB962C8B-B14F-4D97-AF65-F5344CB8AC3E}">
        <p14:creationId xmlns:p14="http://schemas.microsoft.com/office/powerpoint/2010/main" val="30850894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תרשים 9"/>
          <p:cNvGraphicFramePr/>
          <p:nvPr>
            <p:extLst>
              <p:ext uri="{D42A27DB-BD31-4B8C-83A1-F6EECF244321}">
                <p14:modId xmlns:p14="http://schemas.microsoft.com/office/powerpoint/2010/main" val="2381871024"/>
              </p:ext>
            </p:extLst>
          </p:nvPr>
        </p:nvGraphicFramePr>
        <p:xfrm>
          <a:off x="650631" y="1397222"/>
          <a:ext cx="11131061" cy="5128122"/>
        </p:xfrm>
        <a:graphic>
          <a:graphicData uri="http://schemas.openxmlformats.org/drawingml/2006/chart">
            <c:chart xmlns:c="http://schemas.openxmlformats.org/drawingml/2006/chart" xmlns:r="http://schemas.openxmlformats.org/officeDocument/2006/relationships" r:id="rId3"/>
          </a:graphicData>
        </a:graphic>
      </p:graphicFrame>
      <p:sp>
        <p:nvSpPr>
          <p:cNvPr id="3" name="כותרת משנה 2"/>
          <p:cNvSpPr>
            <a:spLocks noGrp="1"/>
          </p:cNvSpPr>
          <p:nvPr>
            <p:ph type="subTitle" idx="1"/>
          </p:nvPr>
        </p:nvSpPr>
        <p:spPr/>
        <p:txBody>
          <a:bodyPr/>
          <a:lstStyle/>
          <a:p>
            <a:r>
              <a:rPr lang="he-IL" dirty="0"/>
              <a:t>מקור: </a:t>
            </a:r>
            <a:r>
              <a:rPr lang="en-US" dirty="0"/>
              <a:t>OECD</a:t>
            </a:r>
          </a:p>
          <a:p>
            <a:endParaRPr lang="he-IL" dirty="0"/>
          </a:p>
        </p:txBody>
      </p:sp>
      <p:sp>
        <p:nvSpPr>
          <p:cNvPr id="5" name="כותרת 1">
            <a:extLst>
              <a:ext uri="{FF2B5EF4-FFF2-40B4-BE49-F238E27FC236}">
                <a16:creationId xmlns:a16="http://schemas.microsoft.com/office/drawing/2014/main" id="{9F088EE9-E74D-40D5-ABF2-F1C1180A4F72}"/>
              </a:ext>
            </a:extLst>
          </p:cNvPr>
          <p:cNvSpPr txBox="1">
            <a:spLocks/>
          </p:cNvSpPr>
          <p:nvPr/>
        </p:nvSpPr>
        <p:spPr>
          <a:xfrm>
            <a:off x="1134363" y="178637"/>
            <a:ext cx="9923273" cy="785442"/>
          </a:xfrm>
          <a:prstGeom prst="rect">
            <a:avLst/>
          </a:prstGeom>
        </p:spPr>
        <p:txBody>
          <a:bodyPr vert="horz" lIns="91440" tIns="45720" rIns="91440" bIns="45720" rtlCol="1" anchor="ctr">
            <a:noAutofit/>
          </a:bodyPr>
          <a:lstStyle>
            <a:lvl1pPr marL="0" indent="0" algn="ctr" defTabSz="685800" rtl="1" eaLnBrk="1" latinLnBrk="0" hangingPunct="1">
              <a:lnSpc>
                <a:spcPct val="90000"/>
              </a:lnSpc>
              <a:spcBef>
                <a:spcPct val="0"/>
              </a:spcBef>
              <a:buFont typeface="Arial" pitchFamily="34" charset="0"/>
              <a:buNone/>
              <a:defRPr lang="he-IL" sz="2700" kern="1200">
                <a:solidFill>
                  <a:schemeClr val="accent5">
                    <a:lumMod val="50000"/>
                  </a:schemeClr>
                </a:solidFill>
                <a:latin typeface="Calibri" panose="020F0502020204030204" pitchFamily="34" charset="0"/>
                <a:ea typeface="Tahoma" panose="020B0604030504040204" pitchFamily="34" charset="0"/>
                <a:cs typeface="Calibri" panose="020F0502020204030204" pitchFamily="34" charset="0"/>
              </a:defRPr>
            </a:lvl1pPr>
          </a:lstStyle>
          <a:p>
            <a:r>
              <a:rPr lang="en-US"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Public Expenditure as a percentage of the GDP - 2018</a:t>
            </a:r>
            <a:endParaRPr lang="he-IL"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endParaRPr>
          </a:p>
        </p:txBody>
      </p:sp>
    </p:spTree>
    <p:extLst>
      <p:ext uri="{BB962C8B-B14F-4D97-AF65-F5344CB8AC3E}">
        <p14:creationId xmlns:p14="http://schemas.microsoft.com/office/powerpoint/2010/main" val="36072312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1"/>
          <p:cNvSpPr txBox="1">
            <a:spLocks/>
          </p:cNvSpPr>
          <p:nvPr/>
        </p:nvSpPr>
        <p:spPr>
          <a:xfrm>
            <a:off x="1436915" y="857251"/>
            <a:ext cx="8954548" cy="994172"/>
          </a:xfrm>
          <a:prstGeom prst="rect">
            <a:avLst/>
          </a:prstGeom>
        </p:spPr>
        <p:txBody>
          <a:bodyPr vert="horz" lIns="68580" tIns="34290" rIns="68580" bIns="3429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endParaRPr lang="he-IL" sz="1350" b="1" dirty="0">
              <a:solidFill>
                <a:prstClr val="black"/>
              </a:solidFill>
              <a:latin typeface="Segoe UI Light" panose="020B0502040204020203" pitchFamily="34" charset="0"/>
              <a:cs typeface="Segoe UI Light" panose="020B0502040204020203" pitchFamily="34" charset="0"/>
            </a:endParaRPr>
          </a:p>
        </p:txBody>
      </p:sp>
      <p:sp>
        <p:nvSpPr>
          <p:cNvPr id="5" name="כותרת 4"/>
          <p:cNvSpPr>
            <a:spLocks noGrp="1"/>
          </p:cNvSpPr>
          <p:nvPr>
            <p:ph type="title"/>
          </p:nvPr>
        </p:nvSpPr>
        <p:spPr/>
        <p:txBody>
          <a:bodyPr>
            <a:normAutofit/>
          </a:bodyPr>
          <a:lstStyle/>
          <a:p>
            <a:r>
              <a:rPr lang="en-GB" sz="28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Game Rules</a:t>
            </a:r>
            <a:endParaRPr lang="he-IL" sz="28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endParaRPr>
          </a:p>
        </p:txBody>
      </p:sp>
      <p:sp>
        <p:nvSpPr>
          <p:cNvPr id="2" name="כותרת משנה 1"/>
          <p:cNvSpPr>
            <a:spLocks noGrp="1"/>
          </p:cNvSpPr>
          <p:nvPr>
            <p:ph type="subTitle" idx="1"/>
          </p:nvPr>
        </p:nvSpPr>
        <p:spPr/>
        <p:txBody>
          <a:bodyPr/>
          <a:lstStyle/>
          <a:p>
            <a:endParaRPr lang="he-IL"/>
          </a:p>
        </p:txBody>
      </p:sp>
      <p:sp>
        <p:nvSpPr>
          <p:cNvPr id="13" name="Oval 19">
            <a:extLst>
              <a:ext uri="{FF2B5EF4-FFF2-40B4-BE49-F238E27FC236}">
                <a16:creationId xmlns:a16="http://schemas.microsoft.com/office/drawing/2014/main" id="{5E5C7C76-2B06-4349-B561-6E6A51E80378}"/>
              </a:ext>
            </a:extLst>
          </p:cNvPr>
          <p:cNvSpPr/>
          <p:nvPr/>
        </p:nvSpPr>
        <p:spPr>
          <a:xfrm>
            <a:off x="7297343" y="1548389"/>
            <a:ext cx="2331976" cy="2415008"/>
          </a:xfrm>
          <a:prstGeom prst="ellipse">
            <a:avLst/>
          </a:prstGeom>
          <a:solidFill>
            <a:srgbClr val="0086BB"/>
          </a:solidFill>
          <a:ln>
            <a:noFill/>
          </a:ln>
          <a:effectLst>
            <a:outerShdw blurRad="38100" sx="101000" sy="101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7">
            <a:extLst>
              <a:ext uri="{FF2B5EF4-FFF2-40B4-BE49-F238E27FC236}">
                <a16:creationId xmlns:a16="http://schemas.microsoft.com/office/drawing/2014/main" id="{B0381298-EFD2-44BA-8198-876F4364EFB7}"/>
              </a:ext>
            </a:extLst>
          </p:cNvPr>
          <p:cNvSpPr/>
          <p:nvPr/>
        </p:nvSpPr>
        <p:spPr>
          <a:xfrm>
            <a:off x="4803655" y="3963397"/>
            <a:ext cx="2347664" cy="2281755"/>
          </a:xfrm>
          <a:prstGeom prst="ellipse">
            <a:avLst/>
          </a:prstGeom>
          <a:solidFill>
            <a:srgbClr val="7DEFDF"/>
          </a:solidFill>
          <a:ln>
            <a:noFill/>
          </a:ln>
          <a:effectLst>
            <a:outerShdw blurRad="38100" sx="101000" sy="101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5">
            <a:extLst>
              <a:ext uri="{FF2B5EF4-FFF2-40B4-BE49-F238E27FC236}">
                <a16:creationId xmlns:a16="http://schemas.microsoft.com/office/drawing/2014/main" id="{DB3B0860-9337-44D7-A5B7-2048CF93824B}"/>
              </a:ext>
            </a:extLst>
          </p:cNvPr>
          <p:cNvSpPr/>
          <p:nvPr/>
        </p:nvSpPr>
        <p:spPr>
          <a:xfrm>
            <a:off x="2583309" y="1652659"/>
            <a:ext cx="2225549" cy="2257395"/>
          </a:xfrm>
          <a:prstGeom prst="ellipse">
            <a:avLst/>
          </a:prstGeom>
          <a:solidFill>
            <a:srgbClr val="FFDAA1"/>
          </a:solidFill>
          <a:ln>
            <a:noFill/>
          </a:ln>
          <a:effectLst>
            <a:outerShdw blurRad="38100" sx="101000" sy="101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60000"/>
                  <a:lumOff val="40000"/>
                </a:schemeClr>
              </a:solidFill>
            </a:endParaRPr>
          </a:p>
        </p:txBody>
      </p:sp>
      <p:sp>
        <p:nvSpPr>
          <p:cNvPr id="4" name="מלבן 3"/>
          <p:cNvSpPr/>
          <p:nvPr/>
        </p:nvSpPr>
        <p:spPr>
          <a:xfrm>
            <a:off x="4787121" y="4276701"/>
            <a:ext cx="2431773" cy="707886"/>
          </a:xfrm>
          <a:prstGeom prst="rect">
            <a:avLst/>
          </a:prstGeom>
        </p:spPr>
        <p:txBody>
          <a:bodyPr wrap="square">
            <a:spAutoFit/>
          </a:bodyPr>
          <a:lstStyle/>
          <a:p>
            <a:pPr algn="ctr"/>
            <a:r>
              <a:rPr lang="en-GB" sz="2000" b="1" dirty="0">
                <a:latin typeface="Segoe UI Light" panose="020B0502040204020203" pitchFamily="34" charset="0"/>
                <a:cs typeface="Segoe UI Light" panose="020B0502040204020203" pitchFamily="34" charset="0"/>
              </a:rPr>
              <a:t>Government Spending </a:t>
            </a:r>
            <a:endParaRPr lang="en-US" sz="2000" b="1" dirty="0">
              <a:latin typeface="Segoe UI Light" panose="020B0502040204020203" pitchFamily="34" charset="0"/>
              <a:cs typeface="Segoe UI Light" panose="020B0502040204020203" pitchFamily="34" charset="0"/>
            </a:endParaRPr>
          </a:p>
        </p:txBody>
      </p:sp>
      <p:sp>
        <p:nvSpPr>
          <p:cNvPr id="7" name="מלבן 6"/>
          <p:cNvSpPr/>
          <p:nvPr/>
        </p:nvSpPr>
        <p:spPr>
          <a:xfrm>
            <a:off x="7333747" y="1998153"/>
            <a:ext cx="2259168" cy="461665"/>
          </a:xfrm>
          <a:prstGeom prst="rect">
            <a:avLst/>
          </a:prstGeom>
        </p:spPr>
        <p:txBody>
          <a:bodyPr wrap="square">
            <a:spAutoFit/>
          </a:bodyPr>
          <a:lstStyle/>
          <a:p>
            <a:pPr algn="ctr"/>
            <a:r>
              <a:rPr lang="en-GB" sz="2400" b="1" dirty="0">
                <a:latin typeface="Segoe UI Light" panose="020B0502040204020203" pitchFamily="34" charset="0"/>
                <a:cs typeface="Segoe UI Light" panose="020B0502040204020203" pitchFamily="34" charset="0"/>
              </a:rPr>
              <a:t>Tax Policy</a:t>
            </a:r>
            <a:endParaRPr lang="en-US" sz="2400" b="1" dirty="0">
              <a:latin typeface="Segoe UI Light" panose="020B0502040204020203" pitchFamily="34" charset="0"/>
              <a:cs typeface="Segoe UI Light" panose="020B0502040204020203" pitchFamily="34" charset="0"/>
            </a:endParaRPr>
          </a:p>
        </p:txBody>
      </p:sp>
      <p:sp>
        <p:nvSpPr>
          <p:cNvPr id="15" name="Shape 1450"/>
          <p:cNvSpPr/>
          <p:nvPr/>
        </p:nvSpPr>
        <p:spPr>
          <a:xfrm>
            <a:off x="5663953" y="5118569"/>
            <a:ext cx="558801" cy="406401"/>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chemeClr val="bg1"/>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16" name="Shape 1811"/>
          <p:cNvSpPr/>
          <p:nvPr/>
        </p:nvSpPr>
        <p:spPr>
          <a:xfrm>
            <a:off x="8256240" y="2633724"/>
            <a:ext cx="558398" cy="508031"/>
          </a:xfrm>
          <a:custGeom>
            <a:avLst/>
            <a:gdLst/>
            <a:ahLst/>
            <a:cxnLst>
              <a:cxn ang="0">
                <a:pos x="wd2" y="hd2"/>
              </a:cxn>
              <a:cxn ang="5400000">
                <a:pos x="wd2" y="hd2"/>
              </a:cxn>
              <a:cxn ang="10800000">
                <a:pos x="wd2" y="hd2"/>
              </a:cxn>
              <a:cxn ang="16200000">
                <a:pos x="wd2" y="hd2"/>
              </a:cxn>
            </a:cxnLst>
            <a:rect l="0" t="0" r="r" b="b"/>
            <a:pathLst>
              <a:path w="21079" h="20458" extrusionOk="0">
                <a:moveTo>
                  <a:pt x="8629" y="9718"/>
                </a:moveTo>
                <a:cubicBezTo>
                  <a:pt x="8364" y="9718"/>
                  <a:pt x="8150" y="9946"/>
                  <a:pt x="8150" y="10229"/>
                </a:cubicBezTo>
                <a:cubicBezTo>
                  <a:pt x="8150" y="10512"/>
                  <a:pt x="8364" y="10740"/>
                  <a:pt x="8629" y="10740"/>
                </a:cubicBezTo>
                <a:cubicBezTo>
                  <a:pt x="8894" y="10740"/>
                  <a:pt x="9109" y="10512"/>
                  <a:pt x="9109" y="10229"/>
                </a:cubicBezTo>
                <a:cubicBezTo>
                  <a:pt x="9109" y="9946"/>
                  <a:pt x="8894" y="9718"/>
                  <a:pt x="8629" y="9718"/>
                </a:cubicBezTo>
                <a:moveTo>
                  <a:pt x="19841" y="17227"/>
                </a:moveTo>
                <a:cubicBezTo>
                  <a:pt x="18962" y="17974"/>
                  <a:pt x="18122" y="17900"/>
                  <a:pt x="18122" y="17900"/>
                </a:cubicBezTo>
                <a:cubicBezTo>
                  <a:pt x="17681" y="17900"/>
                  <a:pt x="16277" y="16919"/>
                  <a:pt x="9448" y="11852"/>
                </a:cubicBezTo>
                <a:lnTo>
                  <a:pt x="10866" y="10844"/>
                </a:lnTo>
                <a:cubicBezTo>
                  <a:pt x="10866" y="10844"/>
                  <a:pt x="19841" y="17227"/>
                  <a:pt x="19841" y="17227"/>
                </a:cubicBezTo>
                <a:close/>
                <a:moveTo>
                  <a:pt x="6661" y="12605"/>
                </a:moveTo>
                <a:cubicBezTo>
                  <a:pt x="6010" y="12349"/>
                  <a:pt x="5264" y="12239"/>
                  <a:pt x="4521" y="12267"/>
                </a:cubicBezTo>
                <a:cubicBezTo>
                  <a:pt x="15686" y="3965"/>
                  <a:pt x="17591" y="2558"/>
                  <a:pt x="18122" y="2558"/>
                </a:cubicBezTo>
                <a:cubicBezTo>
                  <a:pt x="18122" y="2558"/>
                  <a:pt x="18962" y="2484"/>
                  <a:pt x="19841" y="3231"/>
                </a:cubicBezTo>
                <a:cubicBezTo>
                  <a:pt x="19841" y="3231"/>
                  <a:pt x="6661" y="12605"/>
                  <a:pt x="6661" y="12605"/>
                </a:cubicBezTo>
                <a:close/>
                <a:moveTo>
                  <a:pt x="5586" y="19031"/>
                </a:moveTo>
                <a:cubicBezTo>
                  <a:pt x="4111" y="19863"/>
                  <a:pt x="2224" y="19369"/>
                  <a:pt x="1372" y="17927"/>
                </a:cubicBezTo>
                <a:cubicBezTo>
                  <a:pt x="520" y="16485"/>
                  <a:pt x="1026" y="14640"/>
                  <a:pt x="2501" y="13808"/>
                </a:cubicBezTo>
                <a:cubicBezTo>
                  <a:pt x="3977" y="12975"/>
                  <a:pt x="6532" y="13092"/>
                  <a:pt x="7383" y="14534"/>
                </a:cubicBezTo>
                <a:cubicBezTo>
                  <a:pt x="8235" y="15977"/>
                  <a:pt x="7062" y="18198"/>
                  <a:pt x="5586" y="19031"/>
                </a:cubicBezTo>
                <a:moveTo>
                  <a:pt x="4521" y="8191"/>
                </a:moveTo>
                <a:cubicBezTo>
                  <a:pt x="5264" y="8219"/>
                  <a:pt x="6010" y="8109"/>
                  <a:pt x="6661" y="7853"/>
                </a:cubicBezTo>
                <a:lnTo>
                  <a:pt x="7765" y="8638"/>
                </a:lnTo>
                <a:cubicBezTo>
                  <a:pt x="7345" y="8950"/>
                  <a:pt x="6901" y="9281"/>
                  <a:pt x="6443" y="9621"/>
                </a:cubicBezTo>
                <a:cubicBezTo>
                  <a:pt x="5833" y="9167"/>
                  <a:pt x="5200" y="8696"/>
                  <a:pt x="4521" y="8191"/>
                </a:cubicBezTo>
                <a:moveTo>
                  <a:pt x="2501" y="6650"/>
                </a:moveTo>
                <a:cubicBezTo>
                  <a:pt x="1026" y="5818"/>
                  <a:pt x="520" y="3973"/>
                  <a:pt x="1372" y="2531"/>
                </a:cubicBezTo>
                <a:cubicBezTo>
                  <a:pt x="2224" y="1089"/>
                  <a:pt x="4111" y="595"/>
                  <a:pt x="5586" y="1427"/>
                </a:cubicBezTo>
                <a:cubicBezTo>
                  <a:pt x="7062" y="2260"/>
                  <a:pt x="8235" y="4481"/>
                  <a:pt x="7383" y="5924"/>
                </a:cubicBezTo>
                <a:cubicBezTo>
                  <a:pt x="6532" y="7366"/>
                  <a:pt x="3977" y="7483"/>
                  <a:pt x="2501" y="6650"/>
                </a:cubicBezTo>
                <a:moveTo>
                  <a:pt x="21079" y="3580"/>
                </a:moveTo>
                <a:cubicBezTo>
                  <a:pt x="21079" y="2451"/>
                  <a:pt x="19262" y="1535"/>
                  <a:pt x="18203" y="1535"/>
                </a:cubicBezTo>
                <a:lnTo>
                  <a:pt x="18122" y="1535"/>
                </a:lnTo>
                <a:cubicBezTo>
                  <a:pt x="17404" y="1535"/>
                  <a:pt x="17139" y="1673"/>
                  <a:pt x="8610" y="8009"/>
                </a:cubicBezTo>
                <a:lnTo>
                  <a:pt x="7613" y="7300"/>
                </a:lnTo>
                <a:cubicBezTo>
                  <a:pt x="7876" y="7084"/>
                  <a:pt x="8104" y="6833"/>
                  <a:pt x="8275" y="6534"/>
                </a:cubicBezTo>
                <a:cubicBezTo>
                  <a:pt x="9372" y="4611"/>
                  <a:pt x="7861" y="1650"/>
                  <a:pt x="5960" y="539"/>
                </a:cubicBezTo>
                <a:cubicBezTo>
                  <a:pt x="4060" y="-571"/>
                  <a:pt x="1629" y="88"/>
                  <a:pt x="532" y="2011"/>
                </a:cubicBezTo>
                <a:cubicBezTo>
                  <a:pt x="-521" y="3857"/>
                  <a:pt x="41" y="6194"/>
                  <a:pt x="1769" y="7361"/>
                </a:cubicBezTo>
                <a:cubicBezTo>
                  <a:pt x="3185" y="8414"/>
                  <a:pt x="4458" y="9360"/>
                  <a:pt x="5626" y="10229"/>
                </a:cubicBezTo>
                <a:cubicBezTo>
                  <a:pt x="4461" y="11096"/>
                  <a:pt x="3178" y="12049"/>
                  <a:pt x="1769" y="13097"/>
                </a:cubicBezTo>
                <a:cubicBezTo>
                  <a:pt x="40" y="14264"/>
                  <a:pt x="-521" y="16601"/>
                  <a:pt x="532" y="18447"/>
                </a:cubicBezTo>
                <a:cubicBezTo>
                  <a:pt x="1629" y="20371"/>
                  <a:pt x="4060" y="21029"/>
                  <a:pt x="5960" y="19919"/>
                </a:cubicBezTo>
                <a:cubicBezTo>
                  <a:pt x="7861" y="18808"/>
                  <a:pt x="9372" y="15847"/>
                  <a:pt x="8275" y="13924"/>
                </a:cubicBezTo>
                <a:cubicBezTo>
                  <a:pt x="8104" y="13625"/>
                  <a:pt x="7876" y="13374"/>
                  <a:pt x="7613" y="13158"/>
                </a:cubicBezTo>
                <a:lnTo>
                  <a:pt x="8610" y="12449"/>
                </a:lnTo>
                <a:cubicBezTo>
                  <a:pt x="17134" y="18781"/>
                  <a:pt x="17404" y="18923"/>
                  <a:pt x="18122" y="18923"/>
                </a:cubicBezTo>
                <a:lnTo>
                  <a:pt x="18203" y="18923"/>
                </a:lnTo>
                <a:cubicBezTo>
                  <a:pt x="19262" y="18923"/>
                  <a:pt x="21079" y="18007"/>
                  <a:pt x="21079" y="16878"/>
                </a:cubicBezTo>
                <a:lnTo>
                  <a:pt x="11731" y="10229"/>
                </a:lnTo>
                <a:cubicBezTo>
                  <a:pt x="11731" y="10229"/>
                  <a:pt x="21079" y="3580"/>
                  <a:pt x="21079" y="3580"/>
                </a:cubicBezTo>
                <a:close/>
                <a:moveTo>
                  <a:pt x="4639" y="16789"/>
                </a:moveTo>
                <a:cubicBezTo>
                  <a:pt x="4496" y="16859"/>
                  <a:pt x="4332" y="16897"/>
                  <a:pt x="4162" y="16897"/>
                </a:cubicBezTo>
                <a:cubicBezTo>
                  <a:pt x="3846" y="16897"/>
                  <a:pt x="3544" y="16764"/>
                  <a:pt x="3411" y="16567"/>
                </a:cubicBezTo>
                <a:cubicBezTo>
                  <a:pt x="3347" y="16471"/>
                  <a:pt x="3351" y="16406"/>
                  <a:pt x="3362" y="16361"/>
                </a:cubicBezTo>
                <a:cubicBezTo>
                  <a:pt x="3392" y="16240"/>
                  <a:pt x="3511" y="16117"/>
                  <a:pt x="3682" y="16034"/>
                </a:cubicBezTo>
                <a:cubicBezTo>
                  <a:pt x="3891" y="15930"/>
                  <a:pt x="4198" y="15869"/>
                  <a:pt x="4503" y="15869"/>
                </a:cubicBezTo>
                <a:cubicBezTo>
                  <a:pt x="4935" y="15869"/>
                  <a:pt x="5194" y="15988"/>
                  <a:pt x="5273" y="16050"/>
                </a:cubicBezTo>
                <a:cubicBezTo>
                  <a:pt x="5252" y="16207"/>
                  <a:pt x="5019" y="16601"/>
                  <a:pt x="4639" y="16789"/>
                </a:cubicBezTo>
                <a:moveTo>
                  <a:pt x="4503" y="14845"/>
                </a:moveTo>
                <a:cubicBezTo>
                  <a:pt x="4065" y="14845"/>
                  <a:pt x="3621" y="14936"/>
                  <a:pt x="3279" y="15105"/>
                </a:cubicBezTo>
                <a:cubicBezTo>
                  <a:pt x="2435" y="15522"/>
                  <a:pt x="2147" y="16443"/>
                  <a:pt x="2633" y="17165"/>
                </a:cubicBezTo>
                <a:cubicBezTo>
                  <a:pt x="2960" y="17649"/>
                  <a:pt x="3553" y="17919"/>
                  <a:pt x="4162" y="17919"/>
                </a:cubicBezTo>
                <a:cubicBezTo>
                  <a:pt x="4461" y="17919"/>
                  <a:pt x="4764" y="17854"/>
                  <a:pt x="5041" y="17717"/>
                </a:cubicBezTo>
                <a:cubicBezTo>
                  <a:pt x="5885" y="17300"/>
                  <a:pt x="6555" y="16190"/>
                  <a:pt x="6069" y="15469"/>
                </a:cubicBezTo>
                <a:cubicBezTo>
                  <a:pt x="5779" y="15040"/>
                  <a:pt x="5146" y="14845"/>
                  <a:pt x="4503" y="14845"/>
                </a:cubicBezTo>
                <a:moveTo>
                  <a:pt x="4503" y="4590"/>
                </a:moveTo>
                <a:cubicBezTo>
                  <a:pt x="4198" y="4590"/>
                  <a:pt x="3891" y="4528"/>
                  <a:pt x="3682" y="4425"/>
                </a:cubicBezTo>
                <a:cubicBezTo>
                  <a:pt x="3511" y="4341"/>
                  <a:pt x="3392" y="4219"/>
                  <a:pt x="3362" y="4098"/>
                </a:cubicBezTo>
                <a:cubicBezTo>
                  <a:pt x="3351" y="4052"/>
                  <a:pt x="3347" y="3987"/>
                  <a:pt x="3411" y="3891"/>
                </a:cubicBezTo>
                <a:cubicBezTo>
                  <a:pt x="3544" y="3694"/>
                  <a:pt x="3846" y="3561"/>
                  <a:pt x="4162" y="3561"/>
                </a:cubicBezTo>
                <a:cubicBezTo>
                  <a:pt x="4332" y="3561"/>
                  <a:pt x="4496" y="3599"/>
                  <a:pt x="4639" y="3669"/>
                </a:cubicBezTo>
                <a:cubicBezTo>
                  <a:pt x="5019" y="3857"/>
                  <a:pt x="5252" y="4252"/>
                  <a:pt x="5273" y="4408"/>
                </a:cubicBezTo>
                <a:cubicBezTo>
                  <a:pt x="5194" y="4470"/>
                  <a:pt x="4935" y="4590"/>
                  <a:pt x="4503" y="4590"/>
                </a:cubicBezTo>
                <a:moveTo>
                  <a:pt x="5041" y="2741"/>
                </a:moveTo>
                <a:cubicBezTo>
                  <a:pt x="4764" y="2604"/>
                  <a:pt x="4461" y="2539"/>
                  <a:pt x="4162" y="2539"/>
                </a:cubicBezTo>
                <a:cubicBezTo>
                  <a:pt x="3553" y="2539"/>
                  <a:pt x="2960" y="2809"/>
                  <a:pt x="2633" y="3294"/>
                </a:cubicBezTo>
                <a:cubicBezTo>
                  <a:pt x="2147" y="4015"/>
                  <a:pt x="2435" y="4937"/>
                  <a:pt x="3279" y="5353"/>
                </a:cubicBezTo>
                <a:cubicBezTo>
                  <a:pt x="3621" y="5522"/>
                  <a:pt x="4065" y="5613"/>
                  <a:pt x="4503" y="5613"/>
                </a:cubicBezTo>
                <a:cubicBezTo>
                  <a:pt x="5146" y="5613"/>
                  <a:pt x="5779" y="5418"/>
                  <a:pt x="6069" y="4990"/>
                </a:cubicBezTo>
                <a:cubicBezTo>
                  <a:pt x="6555" y="4268"/>
                  <a:pt x="5885" y="3158"/>
                  <a:pt x="5041" y="2741"/>
                </a:cubicBezTo>
              </a:path>
            </a:pathLst>
          </a:custGeom>
          <a:solidFill>
            <a:schemeClr val="bg1"/>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cxnSp>
        <p:nvCxnSpPr>
          <p:cNvPr id="23" name="Straight Connector 8">
            <a:extLst>
              <a:ext uri="{FF2B5EF4-FFF2-40B4-BE49-F238E27FC236}">
                <a16:creationId xmlns:a16="http://schemas.microsoft.com/office/drawing/2014/main" id="{5013BD63-91AC-479D-A36A-0925CCED4EBB}"/>
              </a:ext>
            </a:extLst>
          </p:cNvPr>
          <p:cNvCxnSpPr/>
          <p:nvPr/>
        </p:nvCxnSpPr>
        <p:spPr>
          <a:xfrm>
            <a:off x="4258222" y="3736797"/>
            <a:ext cx="861551" cy="565112"/>
          </a:xfrm>
          <a:prstGeom prst="line">
            <a:avLst/>
          </a:prstGeom>
          <a:ln w="25400">
            <a:solidFill>
              <a:schemeClr val="tx1">
                <a:lumMod val="75000"/>
                <a:lumOff val="2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Connector 8">
            <a:extLst>
              <a:ext uri="{FF2B5EF4-FFF2-40B4-BE49-F238E27FC236}">
                <a16:creationId xmlns:a16="http://schemas.microsoft.com/office/drawing/2014/main" id="{5013BD63-91AC-479D-A36A-0925CCED4EBB}"/>
              </a:ext>
            </a:extLst>
          </p:cNvPr>
          <p:cNvCxnSpPr>
            <a:endCxn id="14" idx="7"/>
          </p:cNvCxnSpPr>
          <p:nvPr/>
        </p:nvCxnSpPr>
        <p:spPr>
          <a:xfrm flipH="1">
            <a:off x="6807512" y="3705993"/>
            <a:ext cx="872946" cy="591558"/>
          </a:xfrm>
          <a:prstGeom prst="line">
            <a:avLst/>
          </a:prstGeom>
          <a:ln w="25400">
            <a:solidFill>
              <a:schemeClr val="tx1">
                <a:lumMod val="75000"/>
                <a:lumOff val="2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Connector 8">
            <a:extLst>
              <a:ext uri="{FF2B5EF4-FFF2-40B4-BE49-F238E27FC236}">
                <a16:creationId xmlns:a16="http://schemas.microsoft.com/office/drawing/2014/main" id="{5013BD63-91AC-479D-A36A-0925CCED4EBB}"/>
              </a:ext>
            </a:extLst>
          </p:cNvPr>
          <p:cNvCxnSpPr>
            <a:stCxn id="13" idx="2"/>
          </p:cNvCxnSpPr>
          <p:nvPr/>
        </p:nvCxnSpPr>
        <p:spPr>
          <a:xfrm flipH="1">
            <a:off x="4787121" y="2755893"/>
            <a:ext cx="2510222" cy="158"/>
          </a:xfrm>
          <a:prstGeom prst="line">
            <a:avLst/>
          </a:prstGeom>
          <a:ln w="25400">
            <a:solidFill>
              <a:schemeClr val="tx1">
                <a:lumMod val="75000"/>
                <a:lumOff val="2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pic>
        <p:nvPicPr>
          <p:cNvPr id="12" name="תמונה 1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083410" y="2322145"/>
            <a:ext cx="1037489" cy="1037489"/>
          </a:xfrm>
          <a:prstGeom prst="rect">
            <a:avLst/>
          </a:prstGeom>
          <a:noFill/>
        </p:spPr>
      </p:pic>
      <p:sp>
        <p:nvSpPr>
          <p:cNvPr id="17" name="Oval 16"/>
          <p:cNvSpPr/>
          <p:nvPr/>
        </p:nvSpPr>
        <p:spPr>
          <a:xfrm>
            <a:off x="1952656" y="1299584"/>
            <a:ext cx="3488301" cy="3194630"/>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מלבן 7">
            <a:extLst>
              <a:ext uri="{FF2B5EF4-FFF2-40B4-BE49-F238E27FC236}">
                <a16:creationId xmlns:a16="http://schemas.microsoft.com/office/drawing/2014/main" id="{ABC4443E-C8B3-45B4-AA3B-674ECE158F8F}"/>
              </a:ext>
            </a:extLst>
          </p:cNvPr>
          <p:cNvSpPr/>
          <p:nvPr/>
        </p:nvSpPr>
        <p:spPr>
          <a:xfrm>
            <a:off x="2783232" y="1860698"/>
            <a:ext cx="1755609" cy="369332"/>
          </a:xfrm>
          <a:prstGeom prst="rect">
            <a:avLst/>
          </a:prstGeom>
        </p:spPr>
        <p:txBody>
          <a:bodyPr wrap="none">
            <a:spAutoFit/>
          </a:bodyPr>
          <a:lstStyle/>
          <a:p>
            <a:pPr algn="ctr"/>
            <a:r>
              <a:rPr lang="en-US" b="1" dirty="0">
                <a:latin typeface="Segoe UI Light" panose="020B0502040204020203" pitchFamily="34" charset="0"/>
                <a:cs typeface="Segoe UI Light" panose="020B0502040204020203" pitchFamily="34" charset="0"/>
              </a:rPr>
              <a:t>Debt and Deficit</a:t>
            </a:r>
          </a:p>
        </p:txBody>
      </p:sp>
    </p:spTree>
    <p:extLst>
      <p:ext uri="{BB962C8B-B14F-4D97-AF65-F5344CB8AC3E}">
        <p14:creationId xmlns:p14="http://schemas.microsoft.com/office/powerpoint/2010/main" val="2902496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כותרת משנה 3"/>
          <p:cNvSpPr>
            <a:spLocks noGrp="1"/>
          </p:cNvSpPr>
          <p:nvPr>
            <p:ph type="subTitle" idx="1"/>
          </p:nvPr>
        </p:nvSpPr>
        <p:spPr/>
        <p:txBody>
          <a:bodyPr/>
          <a:lstStyle/>
          <a:p>
            <a:endParaRPr lang="he-IL"/>
          </a:p>
        </p:txBody>
      </p:sp>
      <p:sp>
        <p:nvSpPr>
          <p:cNvPr id="3" name="מציין מיקום של מספר שקופית 2"/>
          <p:cNvSpPr>
            <a:spLocks noGrp="1"/>
          </p:cNvSpPr>
          <p:nvPr>
            <p:ph type="sldNum" sz="quarter" idx="4"/>
          </p:nvPr>
        </p:nvSpPr>
        <p:spPr/>
        <p:txBody>
          <a:bodyPr/>
          <a:lstStyle/>
          <a:p>
            <a:fld id="{CA8D9AD5-F248-4919-864A-CFD76CC027D6}" type="slidenum">
              <a:rPr lang="he-IL" smtClean="0"/>
              <a:pPr/>
              <a:t>82</a:t>
            </a:fld>
            <a:endParaRPr lang="he-IL"/>
          </a:p>
        </p:txBody>
      </p:sp>
      <p:sp>
        <p:nvSpPr>
          <p:cNvPr id="2" name="מציין מיקום של כותרת תחתונה 1"/>
          <p:cNvSpPr>
            <a:spLocks noGrp="1"/>
          </p:cNvSpPr>
          <p:nvPr>
            <p:ph type="ftr" sz="quarter" idx="4294967295"/>
          </p:nvPr>
        </p:nvSpPr>
        <p:spPr>
          <a:xfrm>
            <a:off x="6821488" y="6602413"/>
            <a:ext cx="5370512" cy="236537"/>
          </a:xfrm>
          <a:prstGeom prst="rect">
            <a:avLst/>
          </a:prstGeom>
        </p:spPr>
        <p:txBody>
          <a:bodyPr/>
          <a:lstStyle/>
          <a:p>
            <a:r>
              <a:rPr lang="he-IL" sz="1400" dirty="0">
                <a:solidFill>
                  <a:schemeClr val="bg1"/>
                </a:solidFill>
              </a:rPr>
              <a:t>מקור: החשב הכללי, משרד האוצר</a:t>
            </a:r>
          </a:p>
        </p:txBody>
      </p:sp>
      <p:graphicFrame>
        <p:nvGraphicFramePr>
          <p:cNvPr id="5" name="תרשים 4"/>
          <p:cNvGraphicFramePr>
            <a:graphicFrameLocks/>
          </p:cNvGraphicFramePr>
          <p:nvPr/>
        </p:nvGraphicFramePr>
        <p:xfrm>
          <a:off x="492369" y="1290750"/>
          <a:ext cx="11051931" cy="523459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0807092" y="1290750"/>
            <a:ext cx="720080" cy="461665"/>
          </a:xfrm>
          <a:prstGeom prst="rect">
            <a:avLst/>
          </a:prstGeom>
          <a:noFill/>
        </p:spPr>
        <p:txBody>
          <a:bodyPr wrap="square" rtlCol="1">
            <a:spAutoFit/>
          </a:bodyPr>
          <a:lstStyle/>
          <a:p>
            <a:pPr algn="ctr"/>
            <a:r>
              <a:rPr lang="he-IL" sz="1200" dirty="0">
                <a:latin typeface="Calibri" panose="020F0502020204030204" pitchFamily="34" charset="0"/>
                <a:cs typeface="Calibri" panose="020F0502020204030204" pitchFamily="34" charset="0"/>
              </a:rPr>
              <a:t>אחוזי תוצר</a:t>
            </a:r>
          </a:p>
        </p:txBody>
      </p:sp>
      <p:sp>
        <p:nvSpPr>
          <p:cNvPr id="11" name="TextBox 10"/>
          <p:cNvSpPr txBox="1"/>
          <p:nvPr/>
        </p:nvSpPr>
        <p:spPr>
          <a:xfrm>
            <a:off x="394878" y="1290750"/>
            <a:ext cx="720080" cy="461665"/>
          </a:xfrm>
          <a:prstGeom prst="rect">
            <a:avLst/>
          </a:prstGeom>
          <a:noFill/>
        </p:spPr>
        <p:txBody>
          <a:bodyPr wrap="square" rtlCol="1">
            <a:spAutoFit/>
          </a:bodyPr>
          <a:lstStyle/>
          <a:p>
            <a:pPr algn="ctr"/>
            <a:r>
              <a:rPr lang="he-IL" sz="1200" dirty="0">
                <a:latin typeface="Calibri" panose="020F0502020204030204" pitchFamily="34" charset="0"/>
                <a:cs typeface="Calibri" panose="020F0502020204030204" pitchFamily="34" charset="0"/>
              </a:rPr>
              <a:t>אחוזי תוצר</a:t>
            </a:r>
          </a:p>
        </p:txBody>
      </p:sp>
      <p:sp>
        <p:nvSpPr>
          <p:cNvPr id="9" name="TextBox 8">
            <a:extLst>
              <a:ext uri="{FF2B5EF4-FFF2-40B4-BE49-F238E27FC236}">
                <a16:creationId xmlns:a16="http://schemas.microsoft.com/office/drawing/2014/main" id="{A9395668-E61E-4C8D-B6E1-D9F5CFB2A0C7}"/>
              </a:ext>
            </a:extLst>
          </p:cNvPr>
          <p:cNvSpPr txBox="1"/>
          <p:nvPr/>
        </p:nvSpPr>
        <p:spPr>
          <a:xfrm>
            <a:off x="10903360" y="1281848"/>
            <a:ext cx="893762" cy="392415"/>
          </a:xfrm>
          <a:prstGeom prst="rect">
            <a:avLst/>
          </a:prstGeom>
          <a:solidFill>
            <a:schemeClr val="bg1"/>
          </a:solidFill>
        </p:spPr>
        <p:txBody>
          <a:bodyPr wrap="square" rtlCol="1">
            <a:spAutoFit/>
          </a:bodyPr>
          <a:lstStyle/>
          <a:p>
            <a:pPr rtl="1">
              <a:defRPr/>
            </a:pPr>
            <a:r>
              <a:rPr lang="en-US" sz="975" dirty="0">
                <a:latin typeface="Calibri" panose="020F0502020204030204" pitchFamily="34" charset="0"/>
                <a:cs typeface="Calibri" panose="020F0502020204030204" pitchFamily="34" charset="0"/>
              </a:rPr>
              <a:t>GDP Percentages</a:t>
            </a:r>
            <a:endParaRPr lang="he-IL" sz="975"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EB39BFD8-D643-45AE-BBB7-36098C2CB10E}"/>
              </a:ext>
            </a:extLst>
          </p:cNvPr>
          <p:cNvSpPr txBox="1"/>
          <p:nvPr/>
        </p:nvSpPr>
        <p:spPr>
          <a:xfrm>
            <a:off x="394878" y="1290750"/>
            <a:ext cx="893762" cy="392415"/>
          </a:xfrm>
          <a:prstGeom prst="rect">
            <a:avLst/>
          </a:prstGeom>
          <a:solidFill>
            <a:schemeClr val="bg1"/>
          </a:solidFill>
        </p:spPr>
        <p:txBody>
          <a:bodyPr wrap="square" rtlCol="1">
            <a:spAutoFit/>
          </a:bodyPr>
          <a:lstStyle/>
          <a:p>
            <a:pPr rtl="1">
              <a:defRPr/>
            </a:pPr>
            <a:r>
              <a:rPr lang="en-US" sz="975" dirty="0">
                <a:latin typeface="Calibri" panose="020F0502020204030204" pitchFamily="34" charset="0"/>
                <a:cs typeface="Calibri" panose="020F0502020204030204" pitchFamily="34" charset="0"/>
              </a:rPr>
              <a:t>GDP Percentages</a:t>
            </a:r>
            <a:endParaRPr lang="he-IL" sz="975"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D749953A-3CC2-4F79-8BB6-28D1C8E96B44}"/>
              </a:ext>
            </a:extLst>
          </p:cNvPr>
          <p:cNvSpPr txBox="1"/>
          <p:nvPr/>
        </p:nvSpPr>
        <p:spPr>
          <a:xfrm>
            <a:off x="7622913" y="1431889"/>
            <a:ext cx="2130688" cy="242374"/>
          </a:xfrm>
          <a:prstGeom prst="rect">
            <a:avLst/>
          </a:prstGeom>
          <a:solidFill>
            <a:schemeClr val="bg1"/>
          </a:solidFill>
        </p:spPr>
        <p:txBody>
          <a:bodyPr wrap="square" rtlCol="1">
            <a:spAutoFit/>
          </a:bodyPr>
          <a:lstStyle/>
          <a:p>
            <a:pPr rtl="1">
              <a:defRPr/>
            </a:pPr>
            <a:r>
              <a:rPr lang="en-US" sz="975" dirty="0">
                <a:latin typeface="Calibri" panose="020F0502020204030204" pitchFamily="34" charset="0"/>
                <a:cs typeface="Calibri" panose="020F0502020204030204" pitchFamily="34" charset="0"/>
              </a:rPr>
              <a:t>State Revenue (Right Axis)</a:t>
            </a:r>
            <a:endParaRPr lang="he-IL" sz="975"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AF712538-A7B6-4CA6-B0D5-0645DBCAEE3F}"/>
              </a:ext>
            </a:extLst>
          </p:cNvPr>
          <p:cNvSpPr txBox="1"/>
          <p:nvPr/>
        </p:nvSpPr>
        <p:spPr>
          <a:xfrm>
            <a:off x="5743313" y="1400395"/>
            <a:ext cx="1626778" cy="242374"/>
          </a:xfrm>
          <a:prstGeom prst="rect">
            <a:avLst/>
          </a:prstGeom>
          <a:solidFill>
            <a:schemeClr val="bg1"/>
          </a:solidFill>
        </p:spPr>
        <p:txBody>
          <a:bodyPr wrap="square" rtlCol="1">
            <a:spAutoFit/>
          </a:bodyPr>
          <a:lstStyle/>
          <a:p>
            <a:pPr rtl="1">
              <a:defRPr/>
            </a:pPr>
            <a:r>
              <a:rPr lang="en-US" sz="975" dirty="0">
                <a:latin typeface="Calibri" panose="020F0502020204030204" pitchFamily="34" charset="0"/>
                <a:cs typeface="Calibri" panose="020F0502020204030204" pitchFamily="34" charset="0"/>
              </a:rPr>
              <a:t>State Expenses (Right Axis)</a:t>
            </a:r>
            <a:endParaRPr lang="he-IL" sz="975"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223CC19D-689F-4EDD-A87B-345ED759B379}"/>
              </a:ext>
            </a:extLst>
          </p:cNvPr>
          <p:cNvSpPr txBox="1"/>
          <p:nvPr/>
        </p:nvSpPr>
        <p:spPr>
          <a:xfrm>
            <a:off x="2806701" y="1400395"/>
            <a:ext cx="2451099" cy="242374"/>
          </a:xfrm>
          <a:prstGeom prst="rect">
            <a:avLst/>
          </a:prstGeom>
          <a:solidFill>
            <a:schemeClr val="bg1"/>
          </a:solidFill>
        </p:spPr>
        <p:txBody>
          <a:bodyPr wrap="square" rtlCol="1">
            <a:spAutoFit/>
          </a:bodyPr>
          <a:lstStyle/>
          <a:p>
            <a:pPr rtl="1">
              <a:defRPr/>
            </a:pPr>
            <a:r>
              <a:rPr lang="en-US" sz="975" dirty="0">
                <a:latin typeface="Calibri" panose="020F0502020204030204" pitchFamily="34" charset="0"/>
                <a:cs typeface="Calibri" panose="020F0502020204030204" pitchFamily="34" charset="0"/>
              </a:rPr>
              <a:t>Deficit Development (Left Axis)</a:t>
            </a:r>
            <a:endParaRPr lang="he-IL" sz="975" dirty="0">
              <a:latin typeface="Calibri" panose="020F0502020204030204" pitchFamily="34" charset="0"/>
              <a:cs typeface="Calibri" panose="020F0502020204030204" pitchFamily="34" charset="0"/>
            </a:endParaRPr>
          </a:p>
        </p:txBody>
      </p:sp>
      <p:sp>
        <p:nvSpPr>
          <p:cNvPr id="16" name="כותרת 1">
            <a:extLst>
              <a:ext uri="{FF2B5EF4-FFF2-40B4-BE49-F238E27FC236}">
                <a16:creationId xmlns:a16="http://schemas.microsoft.com/office/drawing/2014/main" id="{1BA862CD-2104-423A-9DAC-9B17C567AC7E}"/>
              </a:ext>
            </a:extLst>
          </p:cNvPr>
          <p:cNvSpPr txBox="1">
            <a:spLocks/>
          </p:cNvSpPr>
          <p:nvPr/>
        </p:nvSpPr>
        <p:spPr>
          <a:xfrm>
            <a:off x="1134363" y="181810"/>
            <a:ext cx="9923273" cy="785442"/>
          </a:xfrm>
          <a:prstGeom prst="rect">
            <a:avLst/>
          </a:prstGeom>
        </p:spPr>
        <p:txBody>
          <a:bodyPr vert="horz" lIns="91440" tIns="45720" rIns="91440" bIns="45720" rtlCol="1" anchor="ctr">
            <a:noAutofit/>
          </a:bodyPr>
          <a:lstStyle>
            <a:lvl1pPr marL="0" indent="0" algn="ctr" defTabSz="685800" rtl="1" eaLnBrk="1" latinLnBrk="0" hangingPunct="1">
              <a:lnSpc>
                <a:spcPct val="90000"/>
              </a:lnSpc>
              <a:spcBef>
                <a:spcPct val="0"/>
              </a:spcBef>
              <a:buFont typeface="Arial" pitchFamily="34" charset="0"/>
              <a:buNone/>
              <a:defRPr lang="he-IL" sz="2700" kern="1200">
                <a:solidFill>
                  <a:schemeClr val="accent5">
                    <a:lumMod val="50000"/>
                  </a:schemeClr>
                </a:solidFill>
                <a:latin typeface="Calibri" panose="020F0502020204030204" pitchFamily="34" charset="0"/>
                <a:ea typeface="Tahoma" panose="020B0604030504040204" pitchFamily="34" charset="0"/>
                <a:cs typeface="Calibri" panose="020F0502020204030204" pitchFamily="34" charset="0"/>
              </a:defRPr>
            </a:lvl1pPr>
          </a:lstStyle>
          <a:p>
            <a:r>
              <a:rPr lang="en-US"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Deficit Development; expenses and revenue of the state budget as a percentage of the GDP in years 2014-2019 – last 12 months accumulation </a:t>
            </a:r>
            <a:endParaRPr lang="he-IL"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endParaRPr>
          </a:p>
        </p:txBody>
      </p:sp>
    </p:spTree>
    <p:extLst>
      <p:ext uri="{BB962C8B-B14F-4D97-AF65-F5344CB8AC3E}">
        <p14:creationId xmlns:p14="http://schemas.microsoft.com/office/powerpoint/2010/main" val="23651134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p:txBody>
          <a:bodyPr/>
          <a:lstStyle/>
          <a:p>
            <a:r>
              <a:rPr lang="he-IL" dirty="0"/>
              <a:t>מקור: </a:t>
            </a:r>
            <a:r>
              <a:rPr lang="en-US" dirty="0"/>
              <a:t>OECD</a:t>
            </a:r>
          </a:p>
          <a:p>
            <a:endParaRPr lang="he-IL" dirty="0"/>
          </a:p>
        </p:txBody>
      </p:sp>
      <p:graphicFrame>
        <p:nvGraphicFramePr>
          <p:cNvPr id="6" name="תרשים 5"/>
          <p:cNvGraphicFramePr>
            <a:graphicFrameLocks/>
          </p:cNvGraphicFramePr>
          <p:nvPr/>
        </p:nvGraphicFramePr>
        <p:xfrm>
          <a:off x="474785" y="2006040"/>
          <a:ext cx="11254153" cy="403691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737065" y="1811685"/>
            <a:ext cx="2808312" cy="261610"/>
          </a:xfrm>
          <a:prstGeom prst="rect">
            <a:avLst/>
          </a:prstGeom>
          <a:noFill/>
        </p:spPr>
        <p:txBody>
          <a:bodyPr wrap="square" rtlCol="1">
            <a:spAutoFit/>
          </a:bodyPr>
          <a:lstStyle/>
          <a:p>
            <a:r>
              <a:rPr lang="he-IL" sz="1100" dirty="0">
                <a:latin typeface="Segoe UI Light" panose="020B0502040204020203" pitchFamily="34" charset="0"/>
                <a:cs typeface="Segoe UI Light" panose="020B0502040204020203" pitchFamily="34" charset="0"/>
              </a:rPr>
              <a:t>אחוזי תוצר </a:t>
            </a:r>
          </a:p>
        </p:txBody>
      </p:sp>
      <p:sp>
        <p:nvSpPr>
          <p:cNvPr id="8" name="TextBox 7">
            <a:extLst>
              <a:ext uri="{FF2B5EF4-FFF2-40B4-BE49-F238E27FC236}">
                <a16:creationId xmlns:a16="http://schemas.microsoft.com/office/drawing/2014/main" id="{0B9273EC-F8B9-41B5-BC83-A654441CEBA3}"/>
              </a:ext>
            </a:extLst>
          </p:cNvPr>
          <p:cNvSpPr txBox="1"/>
          <p:nvPr/>
        </p:nvSpPr>
        <p:spPr>
          <a:xfrm>
            <a:off x="5202237" y="5581910"/>
            <a:ext cx="893762" cy="369332"/>
          </a:xfrm>
          <a:prstGeom prst="rect">
            <a:avLst/>
          </a:prstGeom>
          <a:solidFill>
            <a:schemeClr val="bg1"/>
          </a:solidFill>
        </p:spPr>
        <p:txBody>
          <a:bodyPr wrap="square" rtlCol="1">
            <a:spAutoFit/>
          </a:bodyPr>
          <a:lstStyle/>
          <a:p>
            <a:pPr rtl="1">
              <a:defRPr/>
            </a:pPr>
            <a:r>
              <a:rPr lang="en-US" dirty="0">
                <a:latin typeface="Calibri" panose="020F0502020204030204" pitchFamily="34" charset="0"/>
                <a:cs typeface="Calibri" panose="020F0502020204030204" pitchFamily="34" charset="0"/>
              </a:rPr>
              <a:t>Israel </a:t>
            </a:r>
            <a:endParaRPr lang="he-IL"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5E4C13F-6FC4-418D-8ABF-8C169128B9F9}"/>
              </a:ext>
            </a:extLst>
          </p:cNvPr>
          <p:cNvSpPr txBox="1"/>
          <p:nvPr/>
        </p:nvSpPr>
        <p:spPr>
          <a:xfrm>
            <a:off x="4211637" y="5607310"/>
            <a:ext cx="792163" cy="369332"/>
          </a:xfrm>
          <a:prstGeom prst="rect">
            <a:avLst/>
          </a:prstGeom>
          <a:solidFill>
            <a:schemeClr val="bg1"/>
          </a:solidFill>
        </p:spPr>
        <p:txBody>
          <a:bodyPr wrap="square" rtlCol="1">
            <a:spAutoFit/>
          </a:bodyPr>
          <a:lstStyle/>
          <a:p>
            <a:pPr rtl="1">
              <a:defRPr/>
            </a:pPr>
            <a:r>
              <a:rPr lang="en-US" dirty="0">
                <a:latin typeface="Calibri" panose="020F0502020204030204" pitchFamily="34" charset="0"/>
                <a:cs typeface="Calibri" panose="020F0502020204030204" pitchFamily="34" charset="0"/>
              </a:rPr>
              <a:t>OECD</a:t>
            </a:r>
            <a:endParaRPr lang="he-IL"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DBCE7E8-D4F4-4841-AFCF-0D835BFCBF02}"/>
              </a:ext>
            </a:extLst>
          </p:cNvPr>
          <p:cNvSpPr txBox="1"/>
          <p:nvPr/>
        </p:nvSpPr>
        <p:spPr>
          <a:xfrm>
            <a:off x="6304634" y="5640064"/>
            <a:ext cx="980560" cy="523220"/>
          </a:xfrm>
          <a:prstGeom prst="rect">
            <a:avLst/>
          </a:prstGeom>
          <a:solidFill>
            <a:schemeClr val="bg1"/>
          </a:solidFill>
        </p:spPr>
        <p:txBody>
          <a:bodyPr wrap="square" rtlCol="1">
            <a:spAutoFit/>
          </a:bodyPr>
          <a:lstStyle/>
          <a:p>
            <a:pPr algn="ctr" rtl="1">
              <a:defRPr/>
            </a:pPr>
            <a:r>
              <a:rPr lang="en-US" sz="1400" dirty="0">
                <a:latin typeface="Calibri" panose="020F0502020204030204" pitchFamily="34" charset="0"/>
                <a:cs typeface="Calibri" panose="020F0502020204030204" pitchFamily="34" charset="0"/>
              </a:rPr>
              <a:t>90 Percentile </a:t>
            </a:r>
            <a:endParaRPr lang="he-IL" sz="14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24A47DC1-E1D8-44AC-8794-4E2C46A8E562}"/>
              </a:ext>
            </a:extLst>
          </p:cNvPr>
          <p:cNvSpPr txBox="1"/>
          <p:nvPr/>
        </p:nvSpPr>
        <p:spPr>
          <a:xfrm>
            <a:off x="7493830" y="5658854"/>
            <a:ext cx="980560" cy="523220"/>
          </a:xfrm>
          <a:prstGeom prst="rect">
            <a:avLst/>
          </a:prstGeom>
          <a:solidFill>
            <a:schemeClr val="bg1"/>
          </a:solidFill>
        </p:spPr>
        <p:txBody>
          <a:bodyPr wrap="square" rtlCol="1">
            <a:spAutoFit/>
          </a:bodyPr>
          <a:lstStyle/>
          <a:p>
            <a:pPr algn="ctr" rtl="1">
              <a:defRPr/>
            </a:pPr>
            <a:r>
              <a:rPr lang="en-US" sz="1400" dirty="0">
                <a:latin typeface="Calibri" panose="020F0502020204030204" pitchFamily="34" charset="0"/>
                <a:cs typeface="Calibri" panose="020F0502020204030204" pitchFamily="34" charset="0"/>
              </a:rPr>
              <a:t>10 Percentile </a:t>
            </a:r>
            <a:endParaRPr lang="he-IL" sz="1400"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894E9F76-96CA-48FE-8864-A3A24EAE2E02}"/>
              </a:ext>
            </a:extLst>
          </p:cNvPr>
          <p:cNvSpPr/>
          <p:nvPr/>
        </p:nvSpPr>
        <p:spPr>
          <a:xfrm>
            <a:off x="3256476" y="1581926"/>
            <a:ext cx="4785284" cy="350865"/>
          </a:xfrm>
          <a:prstGeom prst="rect">
            <a:avLst/>
          </a:prstGeom>
        </p:spPr>
        <p:txBody>
          <a:bodyPr wrap="none">
            <a:spAutoFit/>
          </a:bodyPr>
          <a:lstStyle/>
          <a:p>
            <a:pPr algn="ctr" rtl="1">
              <a:defRPr sz="1680" b="0" i="0" u="none" strike="noStrike" kern="1200" spc="0" baseline="0">
                <a:solidFill>
                  <a:prstClr val="black">
                    <a:lumMod val="65000"/>
                    <a:lumOff val="35000"/>
                  </a:prstClr>
                </a:solidFill>
                <a:latin typeface="Segoe UI Light" panose="020B0502040204020203" pitchFamily="34" charset="0"/>
                <a:ea typeface="+mn-ea"/>
                <a:cs typeface="Segoe UI Light" panose="020B0502040204020203" pitchFamily="34" charset="0"/>
              </a:defRPr>
            </a:pPr>
            <a:r>
              <a:rPr lang="en-US" dirty="0"/>
              <a:t>Deficit – turnover offset OECD and Israel 2001-2018</a:t>
            </a:r>
            <a:endParaRPr lang="he-IL" dirty="0"/>
          </a:p>
        </p:txBody>
      </p:sp>
      <p:sp>
        <p:nvSpPr>
          <p:cNvPr id="13" name="כותרת 1">
            <a:extLst>
              <a:ext uri="{FF2B5EF4-FFF2-40B4-BE49-F238E27FC236}">
                <a16:creationId xmlns:a16="http://schemas.microsoft.com/office/drawing/2014/main" id="{351044D9-C1CF-44FC-867B-2B34B1447F4F}"/>
              </a:ext>
            </a:extLst>
          </p:cNvPr>
          <p:cNvSpPr txBox="1">
            <a:spLocks/>
          </p:cNvSpPr>
          <p:nvPr/>
        </p:nvSpPr>
        <p:spPr>
          <a:xfrm>
            <a:off x="1273453" y="306586"/>
            <a:ext cx="9923273" cy="785442"/>
          </a:xfrm>
          <a:prstGeom prst="rect">
            <a:avLst/>
          </a:prstGeom>
        </p:spPr>
        <p:txBody>
          <a:bodyPr vert="horz" lIns="91440" tIns="45720" rIns="91440" bIns="45720" rtlCol="1" anchor="ctr">
            <a:noAutofit/>
          </a:bodyPr>
          <a:lstStyle>
            <a:lvl1pPr marL="0" indent="0" algn="ctr" defTabSz="685800" rtl="1" eaLnBrk="1" latinLnBrk="0" hangingPunct="1">
              <a:lnSpc>
                <a:spcPct val="90000"/>
              </a:lnSpc>
              <a:spcBef>
                <a:spcPct val="0"/>
              </a:spcBef>
              <a:buFont typeface="Arial" pitchFamily="34" charset="0"/>
              <a:buNone/>
              <a:defRPr lang="he-IL" sz="2700" kern="1200">
                <a:solidFill>
                  <a:schemeClr val="accent5">
                    <a:lumMod val="50000"/>
                  </a:schemeClr>
                </a:solidFill>
                <a:latin typeface="Calibri" panose="020F0502020204030204" pitchFamily="34" charset="0"/>
                <a:ea typeface="Tahoma" panose="020B0604030504040204" pitchFamily="34" charset="0"/>
                <a:cs typeface="Calibri" panose="020F0502020204030204" pitchFamily="34" charset="0"/>
              </a:defRPr>
            </a:lvl1pPr>
          </a:lstStyle>
          <a:p>
            <a:r>
              <a:rPr lang="en-US"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Deficit Aberration in Relation to the Economy’s Good Standing </a:t>
            </a:r>
            <a:endParaRPr lang="he-IL"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endParaRPr>
          </a:p>
        </p:txBody>
      </p:sp>
    </p:spTree>
    <p:extLst>
      <p:ext uri="{BB962C8B-B14F-4D97-AF65-F5344CB8AC3E}">
        <p14:creationId xmlns:p14="http://schemas.microsoft.com/office/powerpoint/2010/main" val="17331211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מציין מיקום תוכן 7"/>
          <p:cNvGraphicFramePr>
            <a:graphicFrameLocks noGrp="1"/>
          </p:cNvGraphicFramePr>
          <p:nvPr>
            <p:ph idx="4294967295"/>
          </p:nvPr>
        </p:nvGraphicFramePr>
        <p:xfrm>
          <a:off x="843390" y="1251074"/>
          <a:ext cx="10783399" cy="4700587"/>
        </p:xfrm>
        <a:graphic>
          <a:graphicData uri="http://schemas.openxmlformats.org/drawingml/2006/chart">
            <c:chart xmlns:c="http://schemas.openxmlformats.org/drawingml/2006/chart" xmlns:r="http://schemas.openxmlformats.org/officeDocument/2006/relationships" r:id="rId2"/>
          </a:graphicData>
        </a:graphic>
      </p:graphicFrame>
      <p:sp>
        <p:nvSpPr>
          <p:cNvPr id="6" name="כותרת משנה 5"/>
          <p:cNvSpPr>
            <a:spLocks noGrp="1"/>
          </p:cNvSpPr>
          <p:nvPr>
            <p:ph type="subTitle" idx="1"/>
          </p:nvPr>
        </p:nvSpPr>
        <p:spPr/>
        <p:txBody>
          <a:bodyPr/>
          <a:lstStyle/>
          <a:p>
            <a:endParaRPr lang="he-IL"/>
          </a:p>
        </p:txBody>
      </p:sp>
      <p:sp>
        <p:nvSpPr>
          <p:cNvPr id="5" name="מציין מיקום של מספר שקופית 4"/>
          <p:cNvSpPr>
            <a:spLocks noGrp="1"/>
          </p:cNvSpPr>
          <p:nvPr>
            <p:ph type="sldNum" sz="quarter" idx="4"/>
          </p:nvPr>
        </p:nvSpPr>
        <p:spPr/>
        <p:txBody>
          <a:bodyPr/>
          <a:lstStyle/>
          <a:p>
            <a:fld id="{5180A9A9-4614-47A4-BF39-A8B51A375E46}" type="slidenum">
              <a:rPr lang="he-IL" smtClean="0">
                <a:solidFill>
                  <a:prstClr val="black">
                    <a:tint val="75000"/>
                  </a:prstClr>
                </a:solidFill>
              </a:rPr>
              <a:pPr/>
              <a:t>84</a:t>
            </a:fld>
            <a:endParaRPr lang="he-IL" dirty="0">
              <a:solidFill>
                <a:prstClr val="black">
                  <a:tint val="75000"/>
                </a:prstClr>
              </a:solidFill>
            </a:endParaRPr>
          </a:p>
        </p:txBody>
      </p:sp>
      <p:sp>
        <p:nvSpPr>
          <p:cNvPr id="4" name="מציין מיקום של כותרת תחתונה 3"/>
          <p:cNvSpPr>
            <a:spLocks noGrp="1"/>
          </p:cNvSpPr>
          <p:nvPr>
            <p:ph type="ftr" sz="quarter" idx="4294967295"/>
          </p:nvPr>
        </p:nvSpPr>
        <p:spPr>
          <a:xfrm>
            <a:off x="0" y="5665788"/>
            <a:ext cx="2895600" cy="273050"/>
          </a:xfrm>
          <a:prstGeom prst="rect">
            <a:avLst/>
          </a:prstGeom>
        </p:spPr>
        <p:txBody>
          <a:bodyPr/>
          <a:lstStyle/>
          <a:p>
            <a:r>
              <a:rPr lang="he-IL">
                <a:solidFill>
                  <a:prstClr val="black">
                    <a:tint val="75000"/>
                  </a:prstClr>
                </a:solidFill>
              </a:rPr>
              <a:t> </a:t>
            </a:r>
            <a:endParaRPr lang="he-IL" dirty="0">
              <a:solidFill>
                <a:prstClr val="black">
                  <a:tint val="75000"/>
                </a:prstClr>
              </a:solidFill>
            </a:endParaRPr>
          </a:p>
        </p:txBody>
      </p:sp>
      <p:sp>
        <p:nvSpPr>
          <p:cNvPr id="7" name="TextBox 6"/>
          <p:cNvSpPr txBox="1"/>
          <p:nvPr/>
        </p:nvSpPr>
        <p:spPr>
          <a:xfrm>
            <a:off x="982831" y="1124116"/>
            <a:ext cx="230678" cy="253916"/>
          </a:xfrm>
          <a:prstGeom prst="rect">
            <a:avLst/>
          </a:prstGeom>
          <a:noFill/>
        </p:spPr>
        <p:txBody>
          <a:bodyPr wrap="square" rtlCol="1">
            <a:spAutoFit/>
          </a:bodyPr>
          <a:lstStyle/>
          <a:p>
            <a:r>
              <a:rPr lang="he-IL" sz="1050" dirty="0"/>
              <a:t>%</a:t>
            </a:r>
          </a:p>
        </p:txBody>
      </p:sp>
      <p:cxnSp>
        <p:nvCxnSpPr>
          <p:cNvPr id="10" name="מחבר חץ ישר 9"/>
          <p:cNvCxnSpPr/>
          <p:nvPr/>
        </p:nvCxnSpPr>
        <p:spPr>
          <a:xfrm>
            <a:off x="4528038" y="2136531"/>
            <a:ext cx="5908431" cy="105507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מחבר חץ ישר 11"/>
          <p:cNvCxnSpPr/>
          <p:nvPr/>
        </p:nvCxnSpPr>
        <p:spPr>
          <a:xfrm flipV="1">
            <a:off x="10496430" y="2956912"/>
            <a:ext cx="621324" cy="23469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כותרת 1">
            <a:extLst>
              <a:ext uri="{FF2B5EF4-FFF2-40B4-BE49-F238E27FC236}">
                <a16:creationId xmlns:a16="http://schemas.microsoft.com/office/drawing/2014/main" id="{8B841977-152E-497E-9B37-EB2616537593}"/>
              </a:ext>
            </a:extLst>
          </p:cNvPr>
          <p:cNvSpPr txBox="1">
            <a:spLocks/>
          </p:cNvSpPr>
          <p:nvPr/>
        </p:nvSpPr>
        <p:spPr>
          <a:xfrm>
            <a:off x="1273452" y="319936"/>
            <a:ext cx="9923273" cy="785442"/>
          </a:xfrm>
          <a:prstGeom prst="rect">
            <a:avLst/>
          </a:prstGeom>
        </p:spPr>
        <p:txBody>
          <a:bodyPr vert="horz" lIns="91440" tIns="45720" rIns="91440" bIns="45720" rtlCol="1" anchor="ctr">
            <a:noAutofit/>
          </a:bodyPr>
          <a:lstStyle>
            <a:lvl1pPr marL="0" indent="0" algn="ctr" defTabSz="685800" rtl="1" eaLnBrk="1" latinLnBrk="0" hangingPunct="1">
              <a:lnSpc>
                <a:spcPct val="90000"/>
              </a:lnSpc>
              <a:spcBef>
                <a:spcPct val="0"/>
              </a:spcBef>
              <a:buFont typeface="Arial" pitchFamily="34" charset="0"/>
              <a:buNone/>
              <a:defRPr lang="he-IL" sz="2700" kern="1200">
                <a:solidFill>
                  <a:schemeClr val="accent5">
                    <a:lumMod val="50000"/>
                  </a:schemeClr>
                </a:solidFill>
                <a:latin typeface="Calibri" panose="020F0502020204030204" pitchFamily="34" charset="0"/>
                <a:ea typeface="Tahoma" panose="020B0604030504040204" pitchFamily="34" charset="0"/>
                <a:cs typeface="Calibri" panose="020F0502020204030204" pitchFamily="34" charset="0"/>
              </a:defRPr>
            </a:lvl1pPr>
          </a:lstStyle>
          <a:p>
            <a:r>
              <a:rPr lang="en-GB"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Debt to GDP ratio has gone down since 2003 though the markets fear that 2018 </a:t>
            </a:r>
            <a:r>
              <a:rPr lang="en-US"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me be an inflection point </a:t>
            </a:r>
            <a:endParaRPr lang="he-IL"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endParaRPr>
          </a:p>
        </p:txBody>
      </p:sp>
      <p:sp>
        <p:nvSpPr>
          <p:cNvPr id="14" name="Rectangle 13">
            <a:extLst>
              <a:ext uri="{FF2B5EF4-FFF2-40B4-BE49-F238E27FC236}">
                <a16:creationId xmlns:a16="http://schemas.microsoft.com/office/drawing/2014/main" id="{31F627F9-FB3F-4DBB-9CDF-BA2BF0B5E41C}"/>
              </a:ext>
            </a:extLst>
          </p:cNvPr>
          <p:cNvSpPr/>
          <p:nvPr/>
        </p:nvSpPr>
        <p:spPr>
          <a:xfrm>
            <a:off x="5062085" y="1473709"/>
            <a:ext cx="2938625" cy="350865"/>
          </a:xfrm>
          <a:prstGeom prst="rect">
            <a:avLst/>
          </a:prstGeom>
        </p:spPr>
        <p:txBody>
          <a:bodyPr wrap="none">
            <a:spAutoFit/>
          </a:bodyPr>
          <a:lstStyle/>
          <a:p>
            <a:pPr algn="ctr" rtl="1">
              <a:defRPr sz="1680" b="0" i="0" u="none" strike="noStrike" kern="1200" spc="0" baseline="0">
                <a:solidFill>
                  <a:prstClr val="black">
                    <a:lumMod val="65000"/>
                    <a:lumOff val="35000"/>
                  </a:prstClr>
                </a:solidFill>
                <a:latin typeface="Segoe UI Light" panose="020B0502040204020203" pitchFamily="34" charset="0"/>
                <a:ea typeface="+mn-ea"/>
                <a:cs typeface="Segoe UI Light" panose="020B0502040204020203" pitchFamily="34" charset="0"/>
              </a:defRPr>
            </a:pPr>
            <a:r>
              <a:rPr lang="en-US" dirty="0"/>
              <a:t>Debt to GDP ratio, F1997-2020</a:t>
            </a:r>
            <a:endParaRPr lang="he-IL" dirty="0"/>
          </a:p>
        </p:txBody>
      </p:sp>
      <p:sp>
        <p:nvSpPr>
          <p:cNvPr id="17" name="מלבן 1">
            <a:extLst>
              <a:ext uri="{FF2B5EF4-FFF2-40B4-BE49-F238E27FC236}">
                <a16:creationId xmlns:a16="http://schemas.microsoft.com/office/drawing/2014/main" id="{4FA392D2-2487-4D79-AA84-F8D91F793D94}"/>
              </a:ext>
            </a:extLst>
          </p:cNvPr>
          <p:cNvSpPr/>
          <p:nvPr/>
        </p:nvSpPr>
        <p:spPr>
          <a:xfrm>
            <a:off x="1663089" y="6008311"/>
            <a:ext cx="9144003" cy="585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A deficit cap must be set in order to prevent GDP ratio to go up yet a third consecutive year; such a sequence hasn’t occurred since the economic crisis during the second intifada </a:t>
            </a:r>
            <a:endParaRPr lang="he-IL" dirty="0"/>
          </a:p>
        </p:txBody>
      </p:sp>
    </p:spTree>
    <p:extLst>
      <p:ext uri="{BB962C8B-B14F-4D97-AF65-F5344CB8AC3E}">
        <p14:creationId xmlns:p14="http://schemas.microsoft.com/office/powerpoint/2010/main" val="1727602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תרשים 9"/>
          <p:cNvGraphicFramePr/>
          <p:nvPr/>
        </p:nvGraphicFramePr>
        <p:xfrm>
          <a:off x="385763" y="1396999"/>
          <a:ext cx="11258550" cy="5040849"/>
        </p:xfrm>
        <a:graphic>
          <a:graphicData uri="http://schemas.openxmlformats.org/drawingml/2006/chart">
            <c:chart xmlns:c="http://schemas.openxmlformats.org/drawingml/2006/chart" xmlns:r="http://schemas.openxmlformats.org/officeDocument/2006/relationships" r:id="rId3"/>
          </a:graphicData>
        </a:graphic>
      </p:graphicFrame>
      <p:sp>
        <p:nvSpPr>
          <p:cNvPr id="3" name="כותרת משנה 2"/>
          <p:cNvSpPr>
            <a:spLocks noGrp="1"/>
          </p:cNvSpPr>
          <p:nvPr>
            <p:ph type="subTitle" idx="1"/>
          </p:nvPr>
        </p:nvSpPr>
        <p:spPr/>
        <p:txBody>
          <a:bodyPr/>
          <a:lstStyle/>
          <a:p>
            <a:r>
              <a:rPr lang="he-IL" dirty="0"/>
              <a:t>מקור: משרד האוצר</a:t>
            </a:r>
          </a:p>
          <a:p>
            <a:endParaRPr lang="he-IL" dirty="0"/>
          </a:p>
        </p:txBody>
      </p:sp>
      <p:sp>
        <p:nvSpPr>
          <p:cNvPr id="4" name="Rectangle 3">
            <a:extLst>
              <a:ext uri="{FF2B5EF4-FFF2-40B4-BE49-F238E27FC236}">
                <a16:creationId xmlns:a16="http://schemas.microsoft.com/office/drawing/2014/main" id="{7A07EA9E-1CBE-494F-ABFA-716790617C17}"/>
              </a:ext>
            </a:extLst>
          </p:cNvPr>
          <p:cNvSpPr/>
          <p:nvPr/>
        </p:nvSpPr>
        <p:spPr>
          <a:xfrm>
            <a:off x="3170806" y="1515746"/>
            <a:ext cx="6739410" cy="350865"/>
          </a:xfrm>
          <a:prstGeom prst="rect">
            <a:avLst/>
          </a:prstGeom>
        </p:spPr>
        <p:txBody>
          <a:bodyPr wrap="none">
            <a:spAutoFit/>
          </a:bodyPr>
          <a:lstStyle/>
          <a:p>
            <a:pPr algn="ctr" rtl="1">
              <a:defRPr sz="1680" b="0" i="0" u="none" strike="noStrike" kern="1200" spc="0" baseline="0">
                <a:solidFill>
                  <a:prstClr val="black">
                    <a:lumMod val="65000"/>
                    <a:lumOff val="35000"/>
                  </a:prstClr>
                </a:solidFill>
                <a:latin typeface="Segoe UI Light" panose="020B0502040204020203" pitchFamily="34" charset="0"/>
                <a:ea typeface="+mn-ea"/>
                <a:cs typeface="Segoe UI Light" panose="020B0502040204020203" pitchFamily="34" charset="0"/>
              </a:defRPr>
            </a:pPr>
            <a:r>
              <a:rPr lang="en-US" dirty="0"/>
              <a:t>Deficit cap and actual deficit as a percentage of the product F2000-2023 </a:t>
            </a:r>
            <a:endParaRPr lang="he-IL" dirty="0"/>
          </a:p>
        </p:txBody>
      </p:sp>
      <p:sp>
        <p:nvSpPr>
          <p:cNvPr id="9" name="TextBox 8">
            <a:extLst>
              <a:ext uri="{FF2B5EF4-FFF2-40B4-BE49-F238E27FC236}">
                <a16:creationId xmlns:a16="http://schemas.microsoft.com/office/drawing/2014/main" id="{E2F3B7A9-0533-42BA-909D-FCF31DA9655C}"/>
              </a:ext>
            </a:extLst>
          </p:cNvPr>
          <p:cNvSpPr txBox="1"/>
          <p:nvPr/>
        </p:nvSpPr>
        <p:spPr>
          <a:xfrm>
            <a:off x="6218238" y="6093958"/>
            <a:ext cx="1312862" cy="242374"/>
          </a:xfrm>
          <a:prstGeom prst="rect">
            <a:avLst/>
          </a:prstGeom>
          <a:solidFill>
            <a:schemeClr val="bg1"/>
          </a:solidFill>
        </p:spPr>
        <p:txBody>
          <a:bodyPr wrap="square" rtlCol="1">
            <a:spAutoFit/>
          </a:bodyPr>
          <a:lstStyle/>
          <a:p>
            <a:pPr rtl="1">
              <a:defRPr/>
            </a:pPr>
            <a:r>
              <a:rPr lang="en-US" sz="975" dirty="0">
                <a:latin typeface="Calibri" panose="020F0502020204030204" pitchFamily="34" charset="0"/>
                <a:cs typeface="Calibri" panose="020F0502020204030204" pitchFamily="34" charset="0"/>
              </a:rPr>
              <a:t>Deficit Cap</a:t>
            </a:r>
            <a:endParaRPr lang="he-IL" sz="975"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328E709B-70F8-45AA-B717-27B0067ED7B5}"/>
              </a:ext>
            </a:extLst>
          </p:cNvPr>
          <p:cNvSpPr txBox="1"/>
          <p:nvPr/>
        </p:nvSpPr>
        <p:spPr>
          <a:xfrm>
            <a:off x="5121276" y="6093958"/>
            <a:ext cx="893762" cy="242374"/>
          </a:xfrm>
          <a:prstGeom prst="rect">
            <a:avLst/>
          </a:prstGeom>
          <a:solidFill>
            <a:schemeClr val="bg1"/>
          </a:solidFill>
        </p:spPr>
        <p:txBody>
          <a:bodyPr wrap="square" rtlCol="1">
            <a:spAutoFit/>
          </a:bodyPr>
          <a:lstStyle/>
          <a:p>
            <a:pPr rtl="1">
              <a:defRPr/>
            </a:pPr>
            <a:r>
              <a:rPr lang="en-US" sz="975" dirty="0">
                <a:latin typeface="Calibri" panose="020F0502020204030204" pitchFamily="34" charset="0"/>
                <a:cs typeface="Calibri" panose="020F0502020204030204" pitchFamily="34" charset="0"/>
              </a:rPr>
              <a:t>Actual Deficit</a:t>
            </a:r>
            <a:endParaRPr lang="he-IL" sz="975" dirty="0">
              <a:latin typeface="Calibri" panose="020F0502020204030204" pitchFamily="34" charset="0"/>
              <a:cs typeface="Calibri" panose="020F0502020204030204" pitchFamily="34" charset="0"/>
            </a:endParaRPr>
          </a:p>
        </p:txBody>
      </p:sp>
      <p:sp>
        <p:nvSpPr>
          <p:cNvPr id="12" name="כותרת 1">
            <a:extLst>
              <a:ext uri="{FF2B5EF4-FFF2-40B4-BE49-F238E27FC236}">
                <a16:creationId xmlns:a16="http://schemas.microsoft.com/office/drawing/2014/main" id="{36BE8865-6559-4FD3-9F04-DAD5A005018F}"/>
              </a:ext>
            </a:extLst>
          </p:cNvPr>
          <p:cNvSpPr txBox="1">
            <a:spLocks/>
          </p:cNvSpPr>
          <p:nvPr/>
        </p:nvSpPr>
        <p:spPr>
          <a:xfrm>
            <a:off x="1134363" y="278210"/>
            <a:ext cx="9923273" cy="785442"/>
          </a:xfrm>
          <a:prstGeom prst="rect">
            <a:avLst/>
          </a:prstGeom>
        </p:spPr>
        <p:txBody>
          <a:bodyPr vert="horz" lIns="91440" tIns="45720" rIns="91440" bIns="45720" rtlCol="1" anchor="ctr">
            <a:noAutofit/>
          </a:bodyPr>
          <a:lstStyle>
            <a:lvl1pPr marL="0" indent="0" algn="ctr" defTabSz="685800" rtl="1" eaLnBrk="1" latinLnBrk="0" hangingPunct="1">
              <a:lnSpc>
                <a:spcPct val="90000"/>
              </a:lnSpc>
              <a:spcBef>
                <a:spcPct val="0"/>
              </a:spcBef>
              <a:buFont typeface="Arial" pitchFamily="34" charset="0"/>
              <a:buNone/>
              <a:defRPr lang="he-IL" sz="2700" kern="1200">
                <a:solidFill>
                  <a:schemeClr val="accent5">
                    <a:lumMod val="50000"/>
                  </a:schemeClr>
                </a:solidFill>
                <a:latin typeface="Calibri" panose="020F0502020204030204" pitchFamily="34" charset="0"/>
                <a:ea typeface="Tahoma" panose="020B0604030504040204" pitchFamily="34" charset="0"/>
                <a:cs typeface="Calibri" panose="020F0502020204030204" pitchFamily="34" charset="0"/>
              </a:defRPr>
            </a:lvl1pPr>
          </a:lstStyle>
          <a:p>
            <a:r>
              <a:rPr lang="en-GB"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For the first time since 2012, the year ended with a deviation from the deficit cap permitted by law</a:t>
            </a:r>
            <a:endParaRPr lang="he-IL"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endParaRPr>
          </a:p>
        </p:txBody>
      </p:sp>
    </p:spTree>
    <p:extLst>
      <p:ext uri="{BB962C8B-B14F-4D97-AF65-F5344CB8AC3E}">
        <p14:creationId xmlns:p14="http://schemas.microsoft.com/office/powerpoint/2010/main" val="32938164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p:txBody>
          <a:bodyPr/>
          <a:lstStyle/>
          <a:p>
            <a:r>
              <a:rPr lang="he-IL" sz="1100" dirty="0"/>
              <a:t>מקור: </a:t>
            </a:r>
            <a:r>
              <a:rPr lang="he-IL" sz="1100" dirty="0" err="1"/>
              <a:t>למ"ס</a:t>
            </a:r>
            <a:endParaRPr lang="he-IL" sz="1100" dirty="0"/>
          </a:p>
        </p:txBody>
      </p:sp>
      <p:sp>
        <p:nvSpPr>
          <p:cNvPr id="4" name="מציין מיקום של מספר שקופית 3"/>
          <p:cNvSpPr>
            <a:spLocks noGrp="1"/>
          </p:cNvSpPr>
          <p:nvPr>
            <p:ph type="sldNum" sz="quarter" idx="4"/>
          </p:nvPr>
        </p:nvSpPr>
        <p:spPr/>
        <p:txBody>
          <a:bodyPr/>
          <a:lstStyle/>
          <a:p>
            <a:fld id="{CA8D9AD5-F248-4919-864A-CFD76CC027D6}" type="slidenum">
              <a:rPr lang="he-IL" smtClean="0"/>
              <a:pPr/>
              <a:t>86</a:t>
            </a:fld>
            <a:endParaRPr lang="he-IL"/>
          </a:p>
        </p:txBody>
      </p:sp>
      <p:graphicFrame>
        <p:nvGraphicFramePr>
          <p:cNvPr id="9" name="תרשים 8"/>
          <p:cNvGraphicFramePr>
            <a:graphicFrameLocks/>
          </p:cNvGraphicFramePr>
          <p:nvPr>
            <p:extLst>
              <p:ext uri="{D42A27DB-BD31-4B8C-83A1-F6EECF244321}">
                <p14:modId xmlns:p14="http://schemas.microsoft.com/office/powerpoint/2010/main" val="248954423"/>
              </p:ext>
            </p:extLst>
          </p:nvPr>
        </p:nvGraphicFramePr>
        <p:xfrm>
          <a:off x="357447" y="1454727"/>
          <a:ext cx="11105803" cy="4721629"/>
        </p:xfrm>
        <a:graphic>
          <a:graphicData uri="http://schemas.openxmlformats.org/drawingml/2006/chart">
            <c:chart xmlns:c="http://schemas.openxmlformats.org/drawingml/2006/chart" xmlns:r="http://schemas.openxmlformats.org/officeDocument/2006/relationships" r:id="rId2"/>
          </a:graphicData>
        </a:graphic>
      </p:graphicFrame>
      <p:sp>
        <p:nvSpPr>
          <p:cNvPr id="6" name="כותרת 1">
            <a:extLst>
              <a:ext uri="{FF2B5EF4-FFF2-40B4-BE49-F238E27FC236}">
                <a16:creationId xmlns:a16="http://schemas.microsoft.com/office/drawing/2014/main" id="{2115AC6B-878C-45F1-83C9-EBC32D9A5AE3}"/>
              </a:ext>
            </a:extLst>
          </p:cNvPr>
          <p:cNvSpPr txBox="1">
            <a:spLocks/>
          </p:cNvSpPr>
          <p:nvPr/>
        </p:nvSpPr>
        <p:spPr>
          <a:xfrm>
            <a:off x="1031240" y="239453"/>
            <a:ext cx="9509760" cy="78544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700" kern="1200">
                <a:solidFill>
                  <a:schemeClr val="tx1"/>
                </a:solidFill>
                <a:latin typeface="Calibri" panose="020F0502020204030204" pitchFamily="34" charset="0"/>
                <a:ea typeface="+mj-ea"/>
                <a:cs typeface="Calibri" panose="020F0502020204030204" pitchFamily="34" charset="0"/>
              </a:defRPr>
            </a:lvl1pPr>
          </a:lstStyle>
          <a:p>
            <a:pPr defTabSz="514350"/>
            <a:r>
              <a:rPr lang="en-GB"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Removing the interest payment burden made way to increasing public spending to 40 Billion NIS per year</a:t>
            </a:r>
            <a:endParaRPr lang="he-IL"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endParaRPr>
          </a:p>
        </p:txBody>
      </p:sp>
    </p:spTree>
    <p:extLst>
      <p:ext uri="{BB962C8B-B14F-4D97-AF65-F5344CB8AC3E}">
        <p14:creationId xmlns:p14="http://schemas.microsoft.com/office/powerpoint/2010/main" val="4129535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p:txBody>
          <a:bodyPr/>
          <a:lstStyle/>
          <a:p>
            <a:endParaRPr lang="he-IL"/>
          </a:p>
        </p:txBody>
      </p:sp>
      <p:sp>
        <p:nvSpPr>
          <p:cNvPr id="4" name="מציין מיקום של מספר שקופית 3"/>
          <p:cNvSpPr>
            <a:spLocks noGrp="1"/>
          </p:cNvSpPr>
          <p:nvPr>
            <p:ph type="sldNum" sz="quarter" idx="4"/>
          </p:nvPr>
        </p:nvSpPr>
        <p:spPr/>
        <p:txBody>
          <a:bodyPr/>
          <a:lstStyle/>
          <a:p>
            <a:fld id="{CA8D9AD5-F248-4919-864A-CFD76CC027D6}" type="slidenum">
              <a:rPr lang="he-IL" smtClean="0"/>
              <a:pPr/>
              <a:t>87</a:t>
            </a:fld>
            <a:endParaRPr lang="he-IL"/>
          </a:p>
        </p:txBody>
      </p:sp>
      <p:sp>
        <p:nvSpPr>
          <p:cNvPr id="5" name="מלבן 4"/>
          <p:cNvSpPr/>
          <p:nvPr/>
        </p:nvSpPr>
        <p:spPr>
          <a:xfrm>
            <a:off x="1451032" y="2302279"/>
            <a:ext cx="4644968" cy="7850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latin typeface="Calibri" panose="020F0502020204030204" pitchFamily="34" charset="0"/>
                <a:cs typeface="Calibri" panose="020F0502020204030204" pitchFamily="34" charset="0"/>
              </a:rPr>
              <a:t>Credit Ranking Damage</a:t>
            </a:r>
            <a:endParaRPr lang="he-IL" sz="2400" dirty="0">
              <a:latin typeface="Calibri" panose="020F0502020204030204" pitchFamily="34" charset="0"/>
              <a:cs typeface="Calibri" panose="020F0502020204030204" pitchFamily="34" charset="0"/>
            </a:endParaRPr>
          </a:p>
        </p:txBody>
      </p:sp>
      <p:sp>
        <p:nvSpPr>
          <p:cNvPr id="6" name="מלבן 5"/>
          <p:cNvSpPr/>
          <p:nvPr/>
        </p:nvSpPr>
        <p:spPr>
          <a:xfrm>
            <a:off x="6537415" y="2302279"/>
            <a:ext cx="4644968" cy="7850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latin typeface="Calibri" panose="020F0502020204030204" pitchFamily="34" charset="0"/>
                <a:cs typeface="Calibri" panose="020F0502020204030204" pitchFamily="34" charset="0"/>
              </a:rPr>
              <a:t>Raised Interest on Debt</a:t>
            </a:r>
            <a:endParaRPr lang="he-IL" sz="2400" dirty="0">
              <a:latin typeface="Calibri" panose="020F0502020204030204" pitchFamily="34" charset="0"/>
              <a:cs typeface="Calibri" panose="020F0502020204030204" pitchFamily="34" charset="0"/>
            </a:endParaRPr>
          </a:p>
        </p:txBody>
      </p:sp>
      <p:sp>
        <p:nvSpPr>
          <p:cNvPr id="7" name="מלבן 6"/>
          <p:cNvSpPr/>
          <p:nvPr/>
        </p:nvSpPr>
        <p:spPr>
          <a:xfrm>
            <a:off x="3853872" y="3943025"/>
            <a:ext cx="4644968" cy="7850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latin typeface="Calibri" panose="020F0502020204030204" pitchFamily="34" charset="0"/>
                <a:cs typeface="Calibri" panose="020F0502020204030204" pitchFamily="34" charset="0"/>
              </a:rPr>
              <a:t>Allocation for Interest Payment, and compromising public services </a:t>
            </a:r>
            <a:endParaRPr lang="he-IL" sz="2400" dirty="0">
              <a:latin typeface="Calibri" panose="020F0502020204030204" pitchFamily="34" charset="0"/>
              <a:cs typeface="Calibri" panose="020F0502020204030204" pitchFamily="34" charset="0"/>
            </a:endParaRPr>
          </a:p>
        </p:txBody>
      </p:sp>
      <p:pic>
        <p:nvPicPr>
          <p:cNvPr id="8" name="Picture 695" descr="http://www.jobsintech.io/system/companies/logos/000/000/270/original/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6429" y="1553501"/>
            <a:ext cx="2006641" cy="6601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93" descr="https://upload.wikimedia.org/wikipedia/en/2/25/Fitch_Ratings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6821" y="1778727"/>
            <a:ext cx="1969179" cy="466581"/>
          </a:xfrm>
          <a:prstGeom prst="rect">
            <a:avLst/>
          </a:prstGeom>
          <a:noFill/>
          <a:extLst>
            <a:ext uri="{909E8E84-426E-40DD-AFC4-6F175D3DCCD1}">
              <a14:hiddenFill xmlns:a14="http://schemas.microsoft.com/office/drawing/2010/main">
                <a:solidFill>
                  <a:srgbClr val="FFFFFF"/>
                </a:solidFill>
              </a14:hiddenFill>
            </a:ext>
          </a:extLst>
        </p:spPr>
      </p:pic>
      <p:pic>
        <p:nvPicPr>
          <p:cNvPr id="10" name="תמונה 9"/>
          <p:cNvPicPr>
            <a:picLocks noChangeAspect="1"/>
          </p:cNvPicPr>
          <p:nvPr/>
        </p:nvPicPr>
        <p:blipFill rotWithShape="1">
          <a:blip r:embed="rId4"/>
          <a:srcRect l="20318" t="21746" r="66032" b="72722"/>
          <a:stretch/>
        </p:blipFill>
        <p:spPr>
          <a:xfrm>
            <a:off x="3043109" y="1596187"/>
            <a:ext cx="1083712" cy="247042"/>
          </a:xfrm>
          <a:prstGeom prst="rect">
            <a:avLst/>
          </a:prstGeom>
        </p:spPr>
      </p:pic>
      <p:pic>
        <p:nvPicPr>
          <p:cNvPr id="11" name="תמונה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7913" y="1439259"/>
            <a:ext cx="1005840" cy="1005840"/>
          </a:xfrm>
          <a:prstGeom prst="rect">
            <a:avLst/>
          </a:prstGeom>
        </p:spPr>
      </p:pic>
      <p:pic>
        <p:nvPicPr>
          <p:cNvPr id="13" name="תמונה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8431" y="4865846"/>
            <a:ext cx="1435849" cy="1435849"/>
          </a:xfrm>
          <a:prstGeom prst="rect">
            <a:avLst/>
          </a:prstGeom>
        </p:spPr>
      </p:pic>
      <p:cxnSp>
        <p:nvCxnSpPr>
          <p:cNvPr id="15" name="מחבר ישר 14"/>
          <p:cNvCxnSpPr/>
          <p:nvPr/>
        </p:nvCxnSpPr>
        <p:spPr>
          <a:xfrm>
            <a:off x="6176356" y="2694824"/>
            <a:ext cx="2743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a:xfrm flipV="1">
            <a:off x="6176356" y="3266903"/>
            <a:ext cx="1205346" cy="533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מחבר ישר 17"/>
          <p:cNvCxnSpPr/>
          <p:nvPr/>
        </p:nvCxnSpPr>
        <p:spPr>
          <a:xfrm>
            <a:off x="5111410" y="3273886"/>
            <a:ext cx="1064946" cy="523729"/>
          </a:xfrm>
          <a:prstGeom prst="line">
            <a:avLst/>
          </a:prstGeom>
        </p:spPr>
        <p:style>
          <a:lnRef idx="1">
            <a:schemeClr val="accent1"/>
          </a:lnRef>
          <a:fillRef idx="0">
            <a:schemeClr val="accent1"/>
          </a:fillRef>
          <a:effectRef idx="0">
            <a:schemeClr val="accent1"/>
          </a:effectRef>
          <a:fontRef idx="minor">
            <a:schemeClr val="tx1"/>
          </a:fontRef>
        </p:style>
      </p:cxnSp>
      <p:sp>
        <p:nvSpPr>
          <p:cNvPr id="17" name="כותרת 1">
            <a:extLst>
              <a:ext uri="{FF2B5EF4-FFF2-40B4-BE49-F238E27FC236}">
                <a16:creationId xmlns:a16="http://schemas.microsoft.com/office/drawing/2014/main" id="{804264FB-5AC5-458A-B5F2-2E25255FEF31}"/>
              </a:ext>
            </a:extLst>
          </p:cNvPr>
          <p:cNvSpPr txBox="1">
            <a:spLocks/>
          </p:cNvSpPr>
          <p:nvPr/>
        </p:nvSpPr>
        <p:spPr>
          <a:xfrm>
            <a:off x="1341120" y="273496"/>
            <a:ext cx="9509760" cy="78544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700" kern="1200">
                <a:solidFill>
                  <a:schemeClr val="tx1"/>
                </a:solidFill>
                <a:latin typeface="Calibri" panose="020F0502020204030204" pitchFamily="34" charset="0"/>
                <a:ea typeface="+mj-ea"/>
                <a:cs typeface="Calibri" panose="020F0502020204030204" pitchFamily="34" charset="0"/>
              </a:defRPr>
            </a:lvl1pPr>
          </a:lstStyle>
          <a:p>
            <a:pPr defTabSz="514350" rtl="1"/>
            <a:r>
              <a:rPr lang="en-US"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An increase in the public debt will damage the local economy and welfare of the country’s citizens </a:t>
            </a:r>
            <a:endParaRPr lang="he-IL"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endParaRPr>
          </a:p>
        </p:txBody>
      </p:sp>
    </p:spTree>
    <p:extLst>
      <p:ext uri="{BB962C8B-B14F-4D97-AF65-F5344CB8AC3E}">
        <p14:creationId xmlns:p14="http://schemas.microsoft.com/office/powerpoint/2010/main" val="15124688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1"/>
          <p:cNvSpPr txBox="1">
            <a:spLocks/>
          </p:cNvSpPr>
          <p:nvPr/>
        </p:nvSpPr>
        <p:spPr>
          <a:xfrm>
            <a:off x="1436915" y="857251"/>
            <a:ext cx="8954548" cy="994172"/>
          </a:xfrm>
          <a:prstGeom prst="rect">
            <a:avLst/>
          </a:prstGeom>
        </p:spPr>
        <p:txBody>
          <a:bodyPr vert="horz" lIns="68580" tIns="34290" rIns="68580" bIns="3429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endParaRPr lang="he-IL" sz="1350" b="1" dirty="0">
              <a:solidFill>
                <a:prstClr val="black"/>
              </a:solidFill>
              <a:latin typeface="Segoe UI Light" panose="020B0502040204020203" pitchFamily="34" charset="0"/>
              <a:cs typeface="Segoe UI Light" panose="020B0502040204020203" pitchFamily="34" charset="0"/>
            </a:endParaRPr>
          </a:p>
        </p:txBody>
      </p:sp>
      <p:sp>
        <p:nvSpPr>
          <p:cNvPr id="2" name="כותרת 1"/>
          <p:cNvSpPr>
            <a:spLocks noGrp="1"/>
          </p:cNvSpPr>
          <p:nvPr>
            <p:ph type="title"/>
          </p:nvPr>
        </p:nvSpPr>
        <p:spPr/>
        <p:txBody>
          <a:bodyPr>
            <a:normAutofit/>
          </a:bodyPr>
          <a:lstStyle/>
          <a:p>
            <a:r>
              <a:rPr lang="en-US" sz="3100" b="1" dirty="0">
                <a:solidFill>
                  <a:srgbClr val="0086BB"/>
                </a:solidFill>
                <a:latin typeface="Segoe UI Light" panose="020B0502040204020203" pitchFamily="34" charset="0"/>
                <a:cs typeface="Segoe UI Light" panose="020B0502040204020203" pitchFamily="34" charset="0"/>
              </a:rPr>
              <a:t>2020 Budget Consolidation</a:t>
            </a:r>
            <a:endParaRPr lang="he-IL" dirty="0"/>
          </a:p>
        </p:txBody>
      </p:sp>
      <p:sp>
        <p:nvSpPr>
          <p:cNvPr id="5" name="כותרת משנה 4"/>
          <p:cNvSpPr>
            <a:spLocks noGrp="1"/>
          </p:cNvSpPr>
          <p:nvPr>
            <p:ph type="subTitle" idx="1"/>
          </p:nvPr>
        </p:nvSpPr>
        <p:spPr/>
        <p:txBody>
          <a:bodyPr/>
          <a:lstStyle/>
          <a:p>
            <a:endParaRPr lang="he-IL"/>
          </a:p>
        </p:txBody>
      </p:sp>
      <p:sp>
        <p:nvSpPr>
          <p:cNvPr id="13" name="Oval 19">
            <a:extLst>
              <a:ext uri="{FF2B5EF4-FFF2-40B4-BE49-F238E27FC236}">
                <a16:creationId xmlns:a16="http://schemas.microsoft.com/office/drawing/2014/main" id="{5E5C7C76-2B06-4349-B561-6E6A51E80378}"/>
              </a:ext>
            </a:extLst>
          </p:cNvPr>
          <p:cNvSpPr/>
          <p:nvPr/>
        </p:nvSpPr>
        <p:spPr>
          <a:xfrm>
            <a:off x="6966671" y="1245243"/>
            <a:ext cx="2145984" cy="2111749"/>
          </a:xfrm>
          <a:prstGeom prst="ellipse">
            <a:avLst/>
          </a:prstGeom>
          <a:solidFill>
            <a:srgbClr val="0086BB"/>
          </a:solidFill>
          <a:ln>
            <a:noFill/>
          </a:ln>
          <a:effectLst>
            <a:outerShdw blurRad="38100" sx="101000" sy="101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7">
            <a:extLst>
              <a:ext uri="{FF2B5EF4-FFF2-40B4-BE49-F238E27FC236}">
                <a16:creationId xmlns:a16="http://schemas.microsoft.com/office/drawing/2014/main" id="{B0381298-EFD2-44BA-8198-876F4364EFB7}"/>
              </a:ext>
            </a:extLst>
          </p:cNvPr>
          <p:cNvSpPr/>
          <p:nvPr/>
        </p:nvSpPr>
        <p:spPr>
          <a:xfrm>
            <a:off x="7322110" y="3677697"/>
            <a:ext cx="1838226" cy="1797526"/>
          </a:xfrm>
          <a:prstGeom prst="ellipse">
            <a:avLst/>
          </a:prstGeom>
          <a:solidFill>
            <a:srgbClr val="7DEFDF"/>
          </a:solidFill>
          <a:ln>
            <a:noFill/>
          </a:ln>
          <a:effectLst>
            <a:outerShdw blurRad="38100" sx="101000" sy="101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מלבן 3"/>
          <p:cNvSpPr/>
          <p:nvPr/>
        </p:nvSpPr>
        <p:spPr>
          <a:xfrm>
            <a:off x="6823743" y="1909075"/>
            <a:ext cx="2431773" cy="1015663"/>
          </a:xfrm>
          <a:prstGeom prst="rect">
            <a:avLst/>
          </a:prstGeom>
        </p:spPr>
        <p:txBody>
          <a:bodyPr wrap="square">
            <a:spAutoFit/>
          </a:bodyPr>
          <a:lstStyle/>
          <a:p>
            <a:pPr algn="ctr"/>
            <a:r>
              <a:rPr lang="en-US" sz="2000" dirty="0">
                <a:solidFill>
                  <a:schemeClr val="bg1"/>
                </a:solidFill>
                <a:latin typeface="Segoe UI Light" panose="020B0502040204020203" pitchFamily="34" charset="0"/>
                <a:cs typeface="Segoe UI Light" panose="020B0502040204020203" pitchFamily="34" charset="0"/>
              </a:rPr>
              <a:t>Streamlining </a:t>
            </a:r>
          </a:p>
          <a:p>
            <a:pPr algn="ctr"/>
            <a:r>
              <a:rPr lang="en-US" sz="2000" dirty="0">
                <a:solidFill>
                  <a:schemeClr val="bg1"/>
                </a:solidFill>
                <a:latin typeface="Segoe UI Light" panose="020B0502040204020203" pitchFamily="34" charset="0"/>
                <a:cs typeface="Segoe UI Light" panose="020B0502040204020203" pitchFamily="34" charset="0"/>
              </a:rPr>
              <a:t>Along Side Expenditure </a:t>
            </a:r>
          </a:p>
        </p:txBody>
      </p:sp>
      <p:sp>
        <p:nvSpPr>
          <p:cNvPr id="7" name="מלבן 6"/>
          <p:cNvSpPr/>
          <p:nvPr/>
        </p:nvSpPr>
        <p:spPr>
          <a:xfrm>
            <a:off x="7111639" y="4282595"/>
            <a:ext cx="2259168" cy="646331"/>
          </a:xfrm>
          <a:prstGeom prst="rect">
            <a:avLst/>
          </a:prstGeom>
        </p:spPr>
        <p:txBody>
          <a:bodyPr wrap="square">
            <a:spAutoFit/>
          </a:bodyPr>
          <a:lstStyle/>
          <a:p>
            <a:pPr algn="ctr"/>
            <a:r>
              <a:rPr lang="en-US" dirty="0">
                <a:latin typeface="Segoe UI Light" panose="020B0502040204020203" pitchFamily="34" charset="0"/>
                <a:cs typeface="Segoe UI Light" panose="020B0502040204020203" pitchFamily="34" charset="0"/>
              </a:rPr>
              <a:t>Taxation on Externalities</a:t>
            </a:r>
          </a:p>
        </p:txBody>
      </p:sp>
      <p:sp>
        <p:nvSpPr>
          <p:cNvPr id="16" name="Shape 1811"/>
          <p:cNvSpPr/>
          <p:nvPr/>
        </p:nvSpPr>
        <p:spPr>
          <a:xfrm>
            <a:off x="5698288" y="4829912"/>
            <a:ext cx="558398" cy="508031"/>
          </a:xfrm>
          <a:custGeom>
            <a:avLst/>
            <a:gdLst/>
            <a:ahLst/>
            <a:cxnLst>
              <a:cxn ang="0">
                <a:pos x="wd2" y="hd2"/>
              </a:cxn>
              <a:cxn ang="5400000">
                <a:pos x="wd2" y="hd2"/>
              </a:cxn>
              <a:cxn ang="10800000">
                <a:pos x="wd2" y="hd2"/>
              </a:cxn>
              <a:cxn ang="16200000">
                <a:pos x="wd2" y="hd2"/>
              </a:cxn>
            </a:cxnLst>
            <a:rect l="0" t="0" r="r" b="b"/>
            <a:pathLst>
              <a:path w="21079" h="20458" extrusionOk="0">
                <a:moveTo>
                  <a:pt x="8629" y="9718"/>
                </a:moveTo>
                <a:cubicBezTo>
                  <a:pt x="8364" y="9718"/>
                  <a:pt x="8150" y="9946"/>
                  <a:pt x="8150" y="10229"/>
                </a:cubicBezTo>
                <a:cubicBezTo>
                  <a:pt x="8150" y="10512"/>
                  <a:pt x="8364" y="10740"/>
                  <a:pt x="8629" y="10740"/>
                </a:cubicBezTo>
                <a:cubicBezTo>
                  <a:pt x="8894" y="10740"/>
                  <a:pt x="9109" y="10512"/>
                  <a:pt x="9109" y="10229"/>
                </a:cubicBezTo>
                <a:cubicBezTo>
                  <a:pt x="9109" y="9946"/>
                  <a:pt x="8894" y="9718"/>
                  <a:pt x="8629" y="9718"/>
                </a:cubicBezTo>
                <a:moveTo>
                  <a:pt x="19841" y="17227"/>
                </a:moveTo>
                <a:cubicBezTo>
                  <a:pt x="18962" y="17974"/>
                  <a:pt x="18122" y="17900"/>
                  <a:pt x="18122" y="17900"/>
                </a:cubicBezTo>
                <a:cubicBezTo>
                  <a:pt x="17681" y="17900"/>
                  <a:pt x="16277" y="16919"/>
                  <a:pt x="9448" y="11852"/>
                </a:cubicBezTo>
                <a:lnTo>
                  <a:pt x="10866" y="10844"/>
                </a:lnTo>
                <a:cubicBezTo>
                  <a:pt x="10866" y="10844"/>
                  <a:pt x="19841" y="17227"/>
                  <a:pt x="19841" y="17227"/>
                </a:cubicBezTo>
                <a:close/>
                <a:moveTo>
                  <a:pt x="6661" y="12605"/>
                </a:moveTo>
                <a:cubicBezTo>
                  <a:pt x="6010" y="12349"/>
                  <a:pt x="5264" y="12239"/>
                  <a:pt x="4521" y="12267"/>
                </a:cubicBezTo>
                <a:cubicBezTo>
                  <a:pt x="15686" y="3965"/>
                  <a:pt x="17591" y="2558"/>
                  <a:pt x="18122" y="2558"/>
                </a:cubicBezTo>
                <a:cubicBezTo>
                  <a:pt x="18122" y="2558"/>
                  <a:pt x="18962" y="2484"/>
                  <a:pt x="19841" y="3231"/>
                </a:cubicBezTo>
                <a:cubicBezTo>
                  <a:pt x="19841" y="3231"/>
                  <a:pt x="6661" y="12605"/>
                  <a:pt x="6661" y="12605"/>
                </a:cubicBezTo>
                <a:close/>
                <a:moveTo>
                  <a:pt x="5586" y="19031"/>
                </a:moveTo>
                <a:cubicBezTo>
                  <a:pt x="4111" y="19863"/>
                  <a:pt x="2224" y="19369"/>
                  <a:pt x="1372" y="17927"/>
                </a:cubicBezTo>
                <a:cubicBezTo>
                  <a:pt x="520" y="16485"/>
                  <a:pt x="1026" y="14640"/>
                  <a:pt x="2501" y="13808"/>
                </a:cubicBezTo>
                <a:cubicBezTo>
                  <a:pt x="3977" y="12975"/>
                  <a:pt x="6532" y="13092"/>
                  <a:pt x="7383" y="14534"/>
                </a:cubicBezTo>
                <a:cubicBezTo>
                  <a:pt x="8235" y="15977"/>
                  <a:pt x="7062" y="18198"/>
                  <a:pt x="5586" y="19031"/>
                </a:cubicBezTo>
                <a:moveTo>
                  <a:pt x="4521" y="8191"/>
                </a:moveTo>
                <a:cubicBezTo>
                  <a:pt x="5264" y="8219"/>
                  <a:pt x="6010" y="8109"/>
                  <a:pt x="6661" y="7853"/>
                </a:cubicBezTo>
                <a:lnTo>
                  <a:pt x="7765" y="8638"/>
                </a:lnTo>
                <a:cubicBezTo>
                  <a:pt x="7345" y="8950"/>
                  <a:pt x="6901" y="9281"/>
                  <a:pt x="6443" y="9621"/>
                </a:cubicBezTo>
                <a:cubicBezTo>
                  <a:pt x="5833" y="9167"/>
                  <a:pt x="5200" y="8696"/>
                  <a:pt x="4521" y="8191"/>
                </a:cubicBezTo>
                <a:moveTo>
                  <a:pt x="2501" y="6650"/>
                </a:moveTo>
                <a:cubicBezTo>
                  <a:pt x="1026" y="5818"/>
                  <a:pt x="520" y="3973"/>
                  <a:pt x="1372" y="2531"/>
                </a:cubicBezTo>
                <a:cubicBezTo>
                  <a:pt x="2224" y="1089"/>
                  <a:pt x="4111" y="595"/>
                  <a:pt x="5586" y="1427"/>
                </a:cubicBezTo>
                <a:cubicBezTo>
                  <a:pt x="7062" y="2260"/>
                  <a:pt x="8235" y="4481"/>
                  <a:pt x="7383" y="5924"/>
                </a:cubicBezTo>
                <a:cubicBezTo>
                  <a:pt x="6532" y="7366"/>
                  <a:pt x="3977" y="7483"/>
                  <a:pt x="2501" y="6650"/>
                </a:cubicBezTo>
                <a:moveTo>
                  <a:pt x="21079" y="3580"/>
                </a:moveTo>
                <a:cubicBezTo>
                  <a:pt x="21079" y="2451"/>
                  <a:pt x="19262" y="1535"/>
                  <a:pt x="18203" y="1535"/>
                </a:cubicBezTo>
                <a:lnTo>
                  <a:pt x="18122" y="1535"/>
                </a:lnTo>
                <a:cubicBezTo>
                  <a:pt x="17404" y="1535"/>
                  <a:pt x="17139" y="1673"/>
                  <a:pt x="8610" y="8009"/>
                </a:cubicBezTo>
                <a:lnTo>
                  <a:pt x="7613" y="7300"/>
                </a:lnTo>
                <a:cubicBezTo>
                  <a:pt x="7876" y="7084"/>
                  <a:pt x="8104" y="6833"/>
                  <a:pt x="8275" y="6534"/>
                </a:cubicBezTo>
                <a:cubicBezTo>
                  <a:pt x="9372" y="4611"/>
                  <a:pt x="7861" y="1650"/>
                  <a:pt x="5960" y="539"/>
                </a:cubicBezTo>
                <a:cubicBezTo>
                  <a:pt x="4060" y="-571"/>
                  <a:pt x="1629" y="88"/>
                  <a:pt x="532" y="2011"/>
                </a:cubicBezTo>
                <a:cubicBezTo>
                  <a:pt x="-521" y="3857"/>
                  <a:pt x="41" y="6194"/>
                  <a:pt x="1769" y="7361"/>
                </a:cubicBezTo>
                <a:cubicBezTo>
                  <a:pt x="3185" y="8414"/>
                  <a:pt x="4458" y="9360"/>
                  <a:pt x="5626" y="10229"/>
                </a:cubicBezTo>
                <a:cubicBezTo>
                  <a:pt x="4461" y="11096"/>
                  <a:pt x="3178" y="12049"/>
                  <a:pt x="1769" y="13097"/>
                </a:cubicBezTo>
                <a:cubicBezTo>
                  <a:pt x="40" y="14264"/>
                  <a:pt x="-521" y="16601"/>
                  <a:pt x="532" y="18447"/>
                </a:cubicBezTo>
                <a:cubicBezTo>
                  <a:pt x="1629" y="20371"/>
                  <a:pt x="4060" y="21029"/>
                  <a:pt x="5960" y="19919"/>
                </a:cubicBezTo>
                <a:cubicBezTo>
                  <a:pt x="7861" y="18808"/>
                  <a:pt x="9372" y="15847"/>
                  <a:pt x="8275" y="13924"/>
                </a:cubicBezTo>
                <a:cubicBezTo>
                  <a:pt x="8104" y="13625"/>
                  <a:pt x="7876" y="13374"/>
                  <a:pt x="7613" y="13158"/>
                </a:cubicBezTo>
                <a:lnTo>
                  <a:pt x="8610" y="12449"/>
                </a:lnTo>
                <a:cubicBezTo>
                  <a:pt x="17134" y="18781"/>
                  <a:pt x="17404" y="18923"/>
                  <a:pt x="18122" y="18923"/>
                </a:cubicBezTo>
                <a:lnTo>
                  <a:pt x="18203" y="18923"/>
                </a:lnTo>
                <a:cubicBezTo>
                  <a:pt x="19262" y="18923"/>
                  <a:pt x="21079" y="18007"/>
                  <a:pt x="21079" y="16878"/>
                </a:cubicBezTo>
                <a:lnTo>
                  <a:pt x="11731" y="10229"/>
                </a:lnTo>
                <a:cubicBezTo>
                  <a:pt x="11731" y="10229"/>
                  <a:pt x="21079" y="3580"/>
                  <a:pt x="21079" y="3580"/>
                </a:cubicBezTo>
                <a:close/>
                <a:moveTo>
                  <a:pt x="4639" y="16789"/>
                </a:moveTo>
                <a:cubicBezTo>
                  <a:pt x="4496" y="16859"/>
                  <a:pt x="4332" y="16897"/>
                  <a:pt x="4162" y="16897"/>
                </a:cubicBezTo>
                <a:cubicBezTo>
                  <a:pt x="3846" y="16897"/>
                  <a:pt x="3544" y="16764"/>
                  <a:pt x="3411" y="16567"/>
                </a:cubicBezTo>
                <a:cubicBezTo>
                  <a:pt x="3347" y="16471"/>
                  <a:pt x="3351" y="16406"/>
                  <a:pt x="3362" y="16361"/>
                </a:cubicBezTo>
                <a:cubicBezTo>
                  <a:pt x="3392" y="16240"/>
                  <a:pt x="3511" y="16117"/>
                  <a:pt x="3682" y="16034"/>
                </a:cubicBezTo>
                <a:cubicBezTo>
                  <a:pt x="3891" y="15930"/>
                  <a:pt x="4198" y="15869"/>
                  <a:pt x="4503" y="15869"/>
                </a:cubicBezTo>
                <a:cubicBezTo>
                  <a:pt x="4935" y="15869"/>
                  <a:pt x="5194" y="15988"/>
                  <a:pt x="5273" y="16050"/>
                </a:cubicBezTo>
                <a:cubicBezTo>
                  <a:pt x="5252" y="16207"/>
                  <a:pt x="5019" y="16601"/>
                  <a:pt x="4639" y="16789"/>
                </a:cubicBezTo>
                <a:moveTo>
                  <a:pt x="4503" y="14845"/>
                </a:moveTo>
                <a:cubicBezTo>
                  <a:pt x="4065" y="14845"/>
                  <a:pt x="3621" y="14936"/>
                  <a:pt x="3279" y="15105"/>
                </a:cubicBezTo>
                <a:cubicBezTo>
                  <a:pt x="2435" y="15522"/>
                  <a:pt x="2147" y="16443"/>
                  <a:pt x="2633" y="17165"/>
                </a:cubicBezTo>
                <a:cubicBezTo>
                  <a:pt x="2960" y="17649"/>
                  <a:pt x="3553" y="17919"/>
                  <a:pt x="4162" y="17919"/>
                </a:cubicBezTo>
                <a:cubicBezTo>
                  <a:pt x="4461" y="17919"/>
                  <a:pt x="4764" y="17854"/>
                  <a:pt x="5041" y="17717"/>
                </a:cubicBezTo>
                <a:cubicBezTo>
                  <a:pt x="5885" y="17300"/>
                  <a:pt x="6555" y="16190"/>
                  <a:pt x="6069" y="15469"/>
                </a:cubicBezTo>
                <a:cubicBezTo>
                  <a:pt x="5779" y="15040"/>
                  <a:pt x="5146" y="14845"/>
                  <a:pt x="4503" y="14845"/>
                </a:cubicBezTo>
                <a:moveTo>
                  <a:pt x="4503" y="4590"/>
                </a:moveTo>
                <a:cubicBezTo>
                  <a:pt x="4198" y="4590"/>
                  <a:pt x="3891" y="4528"/>
                  <a:pt x="3682" y="4425"/>
                </a:cubicBezTo>
                <a:cubicBezTo>
                  <a:pt x="3511" y="4341"/>
                  <a:pt x="3392" y="4219"/>
                  <a:pt x="3362" y="4098"/>
                </a:cubicBezTo>
                <a:cubicBezTo>
                  <a:pt x="3351" y="4052"/>
                  <a:pt x="3347" y="3987"/>
                  <a:pt x="3411" y="3891"/>
                </a:cubicBezTo>
                <a:cubicBezTo>
                  <a:pt x="3544" y="3694"/>
                  <a:pt x="3846" y="3561"/>
                  <a:pt x="4162" y="3561"/>
                </a:cubicBezTo>
                <a:cubicBezTo>
                  <a:pt x="4332" y="3561"/>
                  <a:pt x="4496" y="3599"/>
                  <a:pt x="4639" y="3669"/>
                </a:cubicBezTo>
                <a:cubicBezTo>
                  <a:pt x="5019" y="3857"/>
                  <a:pt x="5252" y="4252"/>
                  <a:pt x="5273" y="4408"/>
                </a:cubicBezTo>
                <a:cubicBezTo>
                  <a:pt x="5194" y="4470"/>
                  <a:pt x="4935" y="4590"/>
                  <a:pt x="4503" y="4590"/>
                </a:cubicBezTo>
                <a:moveTo>
                  <a:pt x="5041" y="2741"/>
                </a:moveTo>
                <a:cubicBezTo>
                  <a:pt x="4764" y="2604"/>
                  <a:pt x="4461" y="2539"/>
                  <a:pt x="4162" y="2539"/>
                </a:cubicBezTo>
                <a:cubicBezTo>
                  <a:pt x="3553" y="2539"/>
                  <a:pt x="2960" y="2809"/>
                  <a:pt x="2633" y="3294"/>
                </a:cubicBezTo>
                <a:cubicBezTo>
                  <a:pt x="2147" y="4015"/>
                  <a:pt x="2435" y="4937"/>
                  <a:pt x="3279" y="5353"/>
                </a:cubicBezTo>
                <a:cubicBezTo>
                  <a:pt x="3621" y="5522"/>
                  <a:pt x="4065" y="5613"/>
                  <a:pt x="4503" y="5613"/>
                </a:cubicBezTo>
                <a:cubicBezTo>
                  <a:pt x="5146" y="5613"/>
                  <a:pt x="5779" y="5418"/>
                  <a:pt x="6069" y="4990"/>
                </a:cubicBezTo>
                <a:cubicBezTo>
                  <a:pt x="6555" y="4268"/>
                  <a:pt x="5885" y="3158"/>
                  <a:pt x="5041" y="2741"/>
                </a:cubicBezTo>
              </a:path>
            </a:pathLst>
          </a:custGeom>
          <a:solidFill>
            <a:schemeClr val="bg1"/>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20" name="Oval 17">
            <a:extLst>
              <a:ext uri="{FF2B5EF4-FFF2-40B4-BE49-F238E27FC236}">
                <a16:creationId xmlns:a16="http://schemas.microsoft.com/office/drawing/2014/main" id="{B0381298-EFD2-44BA-8198-876F4364EFB7}"/>
              </a:ext>
            </a:extLst>
          </p:cNvPr>
          <p:cNvSpPr/>
          <p:nvPr/>
        </p:nvSpPr>
        <p:spPr>
          <a:xfrm>
            <a:off x="2876460" y="1907425"/>
            <a:ext cx="2097014" cy="2017445"/>
          </a:xfrm>
          <a:prstGeom prst="ellipse">
            <a:avLst/>
          </a:prstGeom>
          <a:solidFill>
            <a:srgbClr val="11AF89"/>
          </a:solidFill>
          <a:ln>
            <a:noFill/>
          </a:ln>
          <a:effectLst>
            <a:outerShdw blurRad="38100" sx="101000" sy="101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מחבר חץ ישר 26"/>
          <p:cNvCxnSpPr>
            <a:stCxn id="13" idx="2"/>
          </p:cNvCxnSpPr>
          <p:nvPr/>
        </p:nvCxnSpPr>
        <p:spPr>
          <a:xfrm flipH="1">
            <a:off x="4961613" y="2301117"/>
            <a:ext cx="2005058" cy="41475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3" name="מלבן 32"/>
          <p:cNvSpPr/>
          <p:nvPr/>
        </p:nvSpPr>
        <p:spPr>
          <a:xfrm>
            <a:off x="2702446" y="2408315"/>
            <a:ext cx="2431773" cy="1015663"/>
          </a:xfrm>
          <a:prstGeom prst="rect">
            <a:avLst/>
          </a:prstGeom>
        </p:spPr>
        <p:txBody>
          <a:bodyPr wrap="square">
            <a:spAutoFit/>
          </a:bodyPr>
          <a:lstStyle/>
          <a:p>
            <a:pPr algn="ctr"/>
            <a:r>
              <a:rPr lang="en-US" sz="2000" dirty="0">
                <a:solidFill>
                  <a:schemeClr val="bg1"/>
                </a:solidFill>
                <a:latin typeface="Segoe UI Light" panose="020B0502040204020203" pitchFamily="34" charset="0"/>
                <a:cs typeface="Segoe UI Light" panose="020B0502040204020203" pitchFamily="34" charset="0"/>
              </a:rPr>
              <a:t>Revoking </a:t>
            </a:r>
          </a:p>
          <a:p>
            <a:pPr algn="ctr"/>
            <a:r>
              <a:rPr lang="en-US" sz="2000" dirty="0">
                <a:solidFill>
                  <a:schemeClr val="bg1"/>
                </a:solidFill>
                <a:latin typeface="Segoe UI Light" panose="020B0502040204020203" pitchFamily="34" charset="0"/>
                <a:cs typeface="Segoe UI Light" panose="020B0502040204020203" pitchFamily="34" charset="0"/>
              </a:rPr>
              <a:t>Unjustified </a:t>
            </a:r>
          </a:p>
          <a:p>
            <a:pPr algn="ctr"/>
            <a:r>
              <a:rPr lang="en-US" sz="2000" dirty="0">
                <a:solidFill>
                  <a:schemeClr val="bg1"/>
                </a:solidFill>
                <a:latin typeface="Segoe UI Light" panose="020B0502040204020203" pitchFamily="34" charset="0"/>
                <a:cs typeface="Segoe UI Light" panose="020B0502040204020203" pitchFamily="34" charset="0"/>
              </a:rPr>
              <a:t>tax Breaks</a:t>
            </a:r>
          </a:p>
        </p:txBody>
      </p:sp>
      <p:sp>
        <p:nvSpPr>
          <p:cNvPr id="41" name="Oval 15">
            <a:extLst>
              <a:ext uri="{FF2B5EF4-FFF2-40B4-BE49-F238E27FC236}">
                <a16:creationId xmlns:a16="http://schemas.microsoft.com/office/drawing/2014/main" id="{DB3B0860-9337-44D7-A5B7-2048CF93824B}"/>
              </a:ext>
            </a:extLst>
          </p:cNvPr>
          <p:cNvSpPr/>
          <p:nvPr/>
        </p:nvSpPr>
        <p:spPr>
          <a:xfrm>
            <a:off x="3019298" y="4848890"/>
            <a:ext cx="1647076" cy="1672020"/>
          </a:xfrm>
          <a:prstGeom prst="ellipse">
            <a:avLst/>
          </a:prstGeom>
          <a:solidFill>
            <a:srgbClr val="FFDAA1"/>
          </a:solidFill>
          <a:ln>
            <a:noFill/>
          </a:ln>
          <a:effectLst>
            <a:outerShdw blurRad="38100" sx="101000" sy="101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60000"/>
                  <a:lumOff val="40000"/>
                </a:schemeClr>
              </a:solidFill>
            </a:endParaRPr>
          </a:p>
        </p:txBody>
      </p:sp>
      <p:cxnSp>
        <p:nvCxnSpPr>
          <p:cNvPr id="42" name="מחבר חץ ישר 41"/>
          <p:cNvCxnSpPr>
            <a:stCxn id="20" idx="5"/>
            <a:endCxn id="14" idx="2"/>
          </p:cNvCxnSpPr>
          <p:nvPr/>
        </p:nvCxnSpPr>
        <p:spPr>
          <a:xfrm>
            <a:off x="4666374" y="3629422"/>
            <a:ext cx="2655737" cy="947039"/>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5" name="מלבן 44"/>
          <p:cNvSpPr/>
          <p:nvPr/>
        </p:nvSpPr>
        <p:spPr>
          <a:xfrm>
            <a:off x="2702445" y="5356958"/>
            <a:ext cx="2259168" cy="646331"/>
          </a:xfrm>
          <a:prstGeom prst="rect">
            <a:avLst/>
          </a:prstGeom>
        </p:spPr>
        <p:txBody>
          <a:bodyPr wrap="square">
            <a:spAutoFit/>
          </a:bodyPr>
          <a:lstStyle/>
          <a:p>
            <a:pPr algn="ctr"/>
            <a:r>
              <a:rPr lang="en-US" dirty="0">
                <a:latin typeface="Segoe UI Light" panose="020B0502040204020203" pitchFamily="34" charset="0"/>
                <a:cs typeface="Segoe UI Light" panose="020B0502040204020203" pitchFamily="34" charset="0"/>
              </a:rPr>
              <a:t>Other Policy Measures</a:t>
            </a:r>
          </a:p>
        </p:txBody>
      </p:sp>
      <p:cxnSp>
        <p:nvCxnSpPr>
          <p:cNvPr id="46" name="מחבר חץ ישר 45"/>
          <p:cNvCxnSpPr>
            <a:endCxn id="41" idx="6"/>
          </p:cNvCxnSpPr>
          <p:nvPr/>
        </p:nvCxnSpPr>
        <p:spPr>
          <a:xfrm flipH="1">
            <a:off x="4666374" y="4848890"/>
            <a:ext cx="2655736" cy="83601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216082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תרשים 10"/>
          <p:cNvGraphicFramePr/>
          <p:nvPr/>
        </p:nvGraphicFramePr>
        <p:xfrm>
          <a:off x="394138" y="1455287"/>
          <a:ext cx="11556124" cy="4787858"/>
        </p:xfrm>
        <a:graphic>
          <a:graphicData uri="http://schemas.openxmlformats.org/drawingml/2006/chart">
            <c:chart xmlns:c="http://schemas.openxmlformats.org/drawingml/2006/chart" xmlns:r="http://schemas.openxmlformats.org/officeDocument/2006/relationships" r:id="rId3"/>
          </a:graphicData>
        </a:graphic>
      </p:graphicFrame>
      <p:sp>
        <p:nvSpPr>
          <p:cNvPr id="10" name="כותרת 4"/>
          <p:cNvSpPr txBox="1">
            <a:spLocks/>
          </p:cNvSpPr>
          <p:nvPr/>
        </p:nvSpPr>
        <p:spPr>
          <a:xfrm>
            <a:off x="3503712" y="2240868"/>
            <a:ext cx="6858000" cy="529568"/>
          </a:xfrm>
          <a:prstGeom prst="rect">
            <a:avLst/>
          </a:prstGeom>
        </p:spPr>
        <p:txBody>
          <a:bodyPr vert="horz" lIns="68580" tIns="34290" rIns="68580" bIns="34290" rtlCol="1" anchor="ctr">
            <a:noAutofit/>
          </a:bodyPr>
          <a:lstStyle>
            <a:lvl1pPr algn="ctr" defTabSz="914400" rtl="1" eaLnBrk="1" latinLnBrk="0" hangingPunct="1">
              <a:spcBef>
                <a:spcPct val="0"/>
              </a:spcBef>
              <a:buNone/>
              <a:defRPr sz="3200" b="1" kern="1200" baseline="0">
                <a:solidFill>
                  <a:schemeClr val="tx1"/>
                </a:solidFill>
                <a:latin typeface="Times New Roman" panose="02020603050405020304" pitchFamily="18" charset="0"/>
                <a:ea typeface="+mj-ea"/>
                <a:cs typeface="David" panose="020E0502060401010101" pitchFamily="34" charset="-79"/>
              </a:defRPr>
            </a:lvl1pPr>
          </a:lstStyle>
          <a:p>
            <a:pPr>
              <a:defRPr/>
            </a:pPr>
            <a:endParaRPr lang="he-IL" sz="2100" b="0" dirty="0">
              <a:solidFill>
                <a:schemeClr val="accent5">
                  <a:lumMod val="50000"/>
                </a:schemeClr>
              </a:solidFill>
              <a:latin typeface=" david"/>
            </a:endParaRPr>
          </a:p>
        </p:txBody>
      </p:sp>
      <p:sp>
        <p:nvSpPr>
          <p:cNvPr id="13" name="מציין מיקום של כותרת תחתונה 2"/>
          <p:cNvSpPr txBox="1">
            <a:spLocks/>
          </p:cNvSpPr>
          <p:nvPr/>
        </p:nvSpPr>
        <p:spPr>
          <a:xfrm>
            <a:off x="6582054" y="6620078"/>
            <a:ext cx="5150153" cy="237922"/>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he-IL" sz="1050" dirty="0">
                <a:solidFill>
                  <a:schemeClr val="bg1"/>
                </a:solidFill>
                <a:latin typeface="Calibri" panose="020F0502020204030204" pitchFamily="34" charset="0"/>
                <a:cs typeface="Calibri" panose="020F0502020204030204" pitchFamily="34" charset="0"/>
              </a:rPr>
              <a:t>מקור: </a:t>
            </a:r>
            <a:r>
              <a:rPr lang="he-IL" sz="1050" dirty="0" err="1">
                <a:solidFill>
                  <a:schemeClr val="bg1"/>
                </a:solidFill>
                <a:latin typeface="Calibri" panose="020F0502020204030204" pitchFamily="34" charset="0"/>
                <a:cs typeface="Calibri" panose="020F0502020204030204" pitchFamily="34" charset="0"/>
              </a:rPr>
              <a:t>למ"ס</a:t>
            </a:r>
            <a:r>
              <a:rPr lang="he-IL" sz="1050" dirty="0">
                <a:solidFill>
                  <a:schemeClr val="bg1"/>
                </a:solidFill>
                <a:latin typeface="Calibri" panose="020F0502020204030204" pitchFamily="34" charset="0"/>
                <a:cs typeface="Calibri" panose="020F0502020204030204" pitchFamily="34" charset="0"/>
              </a:rPr>
              <a:t>. *2018 – תחזית </a:t>
            </a:r>
            <a:r>
              <a:rPr lang="he-IL" sz="1050" dirty="0" err="1">
                <a:solidFill>
                  <a:schemeClr val="bg1"/>
                </a:solidFill>
                <a:latin typeface="Calibri" panose="020F0502020204030204" pitchFamily="34" charset="0"/>
                <a:cs typeface="Calibri" panose="020F0502020204030204" pitchFamily="34" charset="0"/>
              </a:rPr>
              <a:t>למ"ס</a:t>
            </a:r>
            <a:r>
              <a:rPr lang="he-IL" sz="1050" dirty="0">
                <a:solidFill>
                  <a:schemeClr val="bg1"/>
                </a:solidFill>
                <a:latin typeface="Calibri" panose="020F0502020204030204" pitchFamily="34" charset="0"/>
                <a:cs typeface="Calibri" panose="020F0502020204030204" pitchFamily="34" charset="0"/>
              </a:rPr>
              <a:t>, 2019 ואילך תחזית כלכלן ראשי מעודכנת לינואר 2019</a:t>
            </a:r>
          </a:p>
        </p:txBody>
      </p:sp>
      <p:sp>
        <p:nvSpPr>
          <p:cNvPr id="15" name="TextBox 14"/>
          <p:cNvSpPr txBox="1"/>
          <p:nvPr/>
        </p:nvSpPr>
        <p:spPr>
          <a:xfrm>
            <a:off x="3503712" y="3565453"/>
            <a:ext cx="864096" cy="392415"/>
          </a:xfrm>
          <a:prstGeom prst="rect">
            <a:avLst/>
          </a:prstGeom>
          <a:noFill/>
        </p:spPr>
        <p:txBody>
          <a:bodyPr wrap="square" rtlCol="1">
            <a:spAutoFit/>
          </a:bodyPr>
          <a:lstStyle/>
          <a:p>
            <a:pPr algn="ctr" rtl="1">
              <a:defRPr/>
            </a:pPr>
            <a:r>
              <a:rPr lang="en-US" sz="975" dirty="0">
                <a:solidFill>
                  <a:schemeClr val="accent5">
                    <a:lumMod val="50000"/>
                  </a:schemeClr>
                </a:solidFill>
                <a:latin typeface="Calibri" panose="020F0502020204030204" pitchFamily="34" charset="0"/>
                <a:cs typeface="Calibri" panose="020F0502020204030204" pitchFamily="34" charset="0"/>
              </a:rPr>
              <a:t>Second Intifada</a:t>
            </a:r>
            <a:endParaRPr lang="he-IL" sz="975" dirty="0">
              <a:solidFill>
                <a:schemeClr val="accent5">
                  <a:lumMod val="50000"/>
                </a:schemeClr>
              </a:solidFill>
              <a:latin typeface="Calibri" panose="020F0502020204030204" pitchFamily="34" charset="0"/>
              <a:cs typeface="Calibri" panose="020F0502020204030204" pitchFamily="34" charset="0"/>
            </a:endParaRPr>
          </a:p>
        </p:txBody>
      </p:sp>
      <p:cxnSp>
        <p:nvCxnSpPr>
          <p:cNvPr id="16" name="מחבר חץ ישר 15"/>
          <p:cNvCxnSpPr/>
          <p:nvPr/>
        </p:nvCxnSpPr>
        <p:spPr>
          <a:xfrm>
            <a:off x="4627356" y="3915058"/>
            <a:ext cx="0" cy="438581"/>
          </a:xfrm>
          <a:prstGeom prst="straightConnector1">
            <a:avLst/>
          </a:prstGeom>
          <a:ln w="28575">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740152" y="2385559"/>
            <a:ext cx="864096" cy="542456"/>
          </a:xfrm>
          <a:prstGeom prst="rect">
            <a:avLst/>
          </a:prstGeom>
          <a:noFill/>
        </p:spPr>
        <p:txBody>
          <a:bodyPr wrap="square" rtlCol="1">
            <a:spAutoFit/>
          </a:bodyPr>
          <a:lstStyle/>
          <a:p>
            <a:pPr algn="ctr" rtl="1">
              <a:defRPr/>
            </a:pPr>
            <a:r>
              <a:rPr lang="en-US" sz="975" dirty="0">
                <a:solidFill>
                  <a:schemeClr val="accent5">
                    <a:lumMod val="50000"/>
                  </a:schemeClr>
                </a:solidFill>
                <a:latin typeface="Calibri" panose="020F0502020204030204" pitchFamily="34" charset="0"/>
                <a:cs typeface="Calibri" panose="020F0502020204030204" pitchFamily="34" charset="0"/>
              </a:rPr>
              <a:t>World Economic Crisis</a:t>
            </a:r>
            <a:endParaRPr lang="he-IL" sz="975" dirty="0">
              <a:solidFill>
                <a:schemeClr val="accent5">
                  <a:lumMod val="50000"/>
                </a:schemeClr>
              </a:solidFill>
              <a:latin typeface="Calibri" panose="020F0502020204030204" pitchFamily="34" charset="0"/>
              <a:cs typeface="Calibri" panose="020F0502020204030204" pitchFamily="34" charset="0"/>
            </a:endParaRPr>
          </a:p>
        </p:txBody>
      </p:sp>
      <p:cxnSp>
        <p:nvCxnSpPr>
          <p:cNvPr id="18" name="מחבר חץ ישר 17"/>
          <p:cNvCxnSpPr/>
          <p:nvPr/>
        </p:nvCxnSpPr>
        <p:spPr>
          <a:xfrm>
            <a:off x="6150006" y="3158974"/>
            <a:ext cx="0" cy="438581"/>
          </a:xfrm>
          <a:prstGeom prst="straightConnector1">
            <a:avLst/>
          </a:prstGeom>
          <a:ln w="28575">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810703" y="2689904"/>
            <a:ext cx="3090042" cy="796347"/>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12" name="כותרת 1">
            <a:extLst>
              <a:ext uri="{FF2B5EF4-FFF2-40B4-BE49-F238E27FC236}">
                <a16:creationId xmlns:a16="http://schemas.microsoft.com/office/drawing/2014/main" id="{FFBD4588-84C0-4487-8F7A-B6DFFEEF7CD8}"/>
              </a:ext>
            </a:extLst>
          </p:cNvPr>
          <p:cNvSpPr txBox="1">
            <a:spLocks/>
          </p:cNvSpPr>
          <p:nvPr/>
        </p:nvSpPr>
        <p:spPr>
          <a:xfrm>
            <a:off x="685800" y="273551"/>
            <a:ext cx="1097280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00" dirty="0">
                <a:latin typeface="Calibri" panose="020F0502020204030204" pitchFamily="34" charset="0"/>
                <a:cs typeface="Calibri" panose="020F0502020204030204" pitchFamily="34" charset="0"/>
              </a:rPr>
              <a:t>2018 trends showed a growth slowdown; over the next few years, growth is expected to reach the long-term potential </a:t>
            </a:r>
            <a:endParaRPr lang="he-IL" sz="2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49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AutoShape 8" descr="{\displaystyle \mathrm {GDP} =C+I+G+\left(\mathrm {eX} -i\right)}"/>
          <p:cNvSpPr>
            <a:spLocks noChangeAspect="1" noChangeArrowheads="1"/>
          </p:cNvSpPr>
          <p:nvPr/>
        </p:nvSpPr>
        <p:spPr bwMode="auto">
          <a:xfrm>
            <a:off x="1350433" y="-19349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lnSpc>
                <a:spcPct val="150000"/>
              </a:lnSpc>
            </a:pPr>
            <a:endParaRPr lang="en-US" sz="1400" dirty="0">
              <a:latin typeface="David" panose="020E0502060401010101" pitchFamily="34" charset="-79"/>
              <a:cs typeface="David" panose="020E0502060401010101" pitchFamily="34" charset="-79"/>
            </a:endParaRPr>
          </a:p>
        </p:txBody>
      </p:sp>
      <p:pic>
        <p:nvPicPr>
          <p:cNvPr id="1034" name="Picture 10" descr="תמונה קשור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179093" y="2875961"/>
            <a:ext cx="10166685" cy="20224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42111" y="2563092"/>
            <a:ext cx="1982288" cy="2978727"/>
          </a:xfrm>
          <a:prstGeom prst="rect">
            <a:avLst/>
          </a:prstGeom>
          <a:noFill/>
          <a:ln w="7620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423F20F8-7004-4C5A-A8F9-F187263EC4A3}"/>
              </a:ext>
            </a:extLst>
          </p:cNvPr>
          <p:cNvSpPr/>
          <p:nvPr/>
        </p:nvSpPr>
        <p:spPr>
          <a:xfrm>
            <a:off x="836653" y="754966"/>
            <a:ext cx="10166685" cy="1477328"/>
          </a:xfrm>
          <a:prstGeom prst="rect">
            <a:avLst/>
          </a:prstGeom>
        </p:spPr>
        <p:txBody>
          <a:bodyPr wrap="square">
            <a:spAutoFit/>
          </a:bodyPr>
          <a:lstStyle/>
          <a:p>
            <a:pPr algn="l"/>
            <a:r>
              <a:rPr lang="en-US" sz="3600" b="1" dirty="0">
                <a:latin typeface="David" panose="020E0502060401010101" pitchFamily="34" charset="-79"/>
                <a:cs typeface="David" panose="020E0502060401010101" pitchFamily="34" charset="-79"/>
              </a:rPr>
              <a:t>GDP</a:t>
            </a:r>
            <a:r>
              <a:rPr lang="en-US" dirty="0">
                <a:latin typeface="David" panose="020E0502060401010101" pitchFamily="34" charset="-79"/>
                <a:cs typeface="David" panose="020E0502060401010101" pitchFamily="34" charset="-79"/>
              </a:rPr>
              <a:t>(Gross Domestic Product)</a:t>
            </a:r>
          </a:p>
          <a:p>
            <a:r>
              <a:rPr lang="en-US" dirty="0"/>
              <a:t>the total monetary or market value of all the finished goods and services produced within a country's borders in a specific, minus goods imported and used as raw materials. </a:t>
            </a:r>
            <a:br>
              <a:rPr lang="en-US" dirty="0"/>
            </a:br>
            <a:r>
              <a:rPr lang="en-US" dirty="0"/>
              <a:t>(Yosef </a:t>
            </a:r>
            <a:r>
              <a:rPr lang="en-US" dirty="0" err="1"/>
              <a:t>Zeira</a:t>
            </a:r>
            <a:r>
              <a:rPr lang="en-US" dirty="0"/>
              <a:t> – Israel Economy)</a:t>
            </a:r>
          </a:p>
        </p:txBody>
      </p:sp>
      <p:sp>
        <p:nvSpPr>
          <p:cNvPr id="17" name="Rectangle 16">
            <a:extLst>
              <a:ext uri="{FF2B5EF4-FFF2-40B4-BE49-F238E27FC236}">
                <a16:creationId xmlns:a16="http://schemas.microsoft.com/office/drawing/2014/main" id="{746B6345-BE1B-459C-B6B7-662F67937E16}"/>
              </a:ext>
            </a:extLst>
          </p:cNvPr>
          <p:cNvSpPr/>
          <p:nvPr/>
        </p:nvSpPr>
        <p:spPr>
          <a:xfrm>
            <a:off x="554356" y="5657671"/>
            <a:ext cx="11416157" cy="1015663"/>
          </a:xfrm>
          <a:prstGeom prst="rect">
            <a:avLst/>
          </a:prstGeom>
        </p:spPr>
        <p:txBody>
          <a:bodyPr wrap="square">
            <a:spAutoFit/>
          </a:bodyPr>
          <a:lstStyle/>
          <a:p>
            <a:r>
              <a:rPr lang="en-US" sz="2000" dirty="0">
                <a:latin typeface="Arial" panose="020B0604020202020204" pitchFamily="34" charset="0"/>
                <a:cs typeface="OronMF" panose="05000000000000000000" pitchFamily="2" charset="-79"/>
              </a:rPr>
              <a:t>“The actual use of goods and services by the end consumer to satisfy human wishes and needs, real or not in a way that the used goods change or wear out therefore cannot be reused or recognized as their original form”</a:t>
            </a:r>
            <a:endParaRPr lang="en-US" sz="2000" dirty="0">
              <a:cs typeface="OronMF" panose="05000000000000000000" pitchFamily="2" charset="-79"/>
            </a:endParaRPr>
          </a:p>
        </p:txBody>
      </p:sp>
    </p:spTree>
    <p:extLst>
      <p:ext uri="{BB962C8B-B14F-4D97-AF65-F5344CB8AC3E}">
        <p14:creationId xmlns:p14="http://schemas.microsoft.com/office/powerpoint/2010/main" val="296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מציין מיקום תוכן 7"/>
          <p:cNvGraphicFramePr>
            <a:graphicFrameLocks noGrp="1"/>
          </p:cNvGraphicFramePr>
          <p:nvPr>
            <p:ph idx="4294967295"/>
          </p:nvPr>
        </p:nvGraphicFramePr>
        <p:xfrm>
          <a:off x="674687" y="1598672"/>
          <a:ext cx="10842625" cy="4621213"/>
        </p:xfrm>
        <a:graphic>
          <a:graphicData uri="http://schemas.openxmlformats.org/drawingml/2006/chart">
            <c:chart xmlns:c="http://schemas.openxmlformats.org/drawingml/2006/chart" xmlns:r="http://schemas.openxmlformats.org/officeDocument/2006/relationships" r:id="rId3"/>
          </a:graphicData>
        </a:graphic>
      </p:graphicFrame>
      <p:sp>
        <p:nvSpPr>
          <p:cNvPr id="4" name="מציין מיקום של כותרת תחתונה 3"/>
          <p:cNvSpPr>
            <a:spLocks noGrp="1"/>
          </p:cNvSpPr>
          <p:nvPr>
            <p:ph type="ftr" sz="quarter" idx="4294967295"/>
          </p:nvPr>
        </p:nvSpPr>
        <p:spPr>
          <a:xfrm>
            <a:off x="0" y="6410325"/>
            <a:ext cx="3860800" cy="365125"/>
          </a:xfrm>
          <a:prstGeom prst="rect">
            <a:avLst/>
          </a:prstGeom>
        </p:spPr>
        <p:txBody>
          <a:bodyPr/>
          <a:lstStyle/>
          <a:p>
            <a:r>
              <a:rPr lang="he-IL">
                <a:solidFill>
                  <a:prstClr val="black">
                    <a:tint val="75000"/>
                  </a:prstClr>
                </a:solidFill>
              </a:rPr>
              <a:t> </a:t>
            </a:r>
            <a:endParaRPr lang="he-IL" dirty="0">
              <a:solidFill>
                <a:prstClr val="black">
                  <a:tint val="75000"/>
                </a:prstClr>
              </a:solidFill>
            </a:endParaRPr>
          </a:p>
        </p:txBody>
      </p:sp>
      <p:sp>
        <p:nvSpPr>
          <p:cNvPr id="5" name="מציין מיקום של מספר שקופית 4"/>
          <p:cNvSpPr>
            <a:spLocks noGrp="1"/>
          </p:cNvSpPr>
          <p:nvPr>
            <p:ph type="sldNum" sz="quarter" idx="4294967295"/>
          </p:nvPr>
        </p:nvSpPr>
        <p:spPr>
          <a:xfrm>
            <a:off x="9347200" y="6597650"/>
            <a:ext cx="2844800" cy="365125"/>
          </a:xfrm>
        </p:spPr>
        <p:txBody>
          <a:bodyPr/>
          <a:lstStyle/>
          <a:p>
            <a:fld id="{5180A9A9-4614-47A4-BF39-A8B51A375E46}" type="slidenum">
              <a:rPr lang="he-IL" smtClean="0">
                <a:solidFill>
                  <a:prstClr val="black">
                    <a:tint val="75000"/>
                  </a:prstClr>
                </a:solidFill>
              </a:rPr>
              <a:pPr/>
              <a:t>90</a:t>
            </a:fld>
            <a:endParaRPr lang="he-IL" dirty="0">
              <a:solidFill>
                <a:prstClr val="black">
                  <a:tint val="75000"/>
                </a:prstClr>
              </a:solidFill>
            </a:endParaRPr>
          </a:p>
        </p:txBody>
      </p:sp>
      <p:sp>
        <p:nvSpPr>
          <p:cNvPr id="10" name="כותרת 1">
            <a:extLst>
              <a:ext uri="{FF2B5EF4-FFF2-40B4-BE49-F238E27FC236}">
                <a16:creationId xmlns:a16="http://schemas.microsoft.com/office/drawing/2014/main" id="{58D629AB-CEB1-46E9-8566-92FDAE17E6D5}"/>
              </a:ext>
            </a:extLst>
          </p:cNvPr>
          <p:cNvSpPr txBox="1">
            <a:spLocks/>
          </p:cNvSpPr>
          <p:nvPr/>
        </p:nvSpPr>
        <p:spPr>
          <a:xfrm>
            <a:off x="1538788" y="1119429"/>
            <a:ext cx="9509760" cy="7854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latin typeface="Times New Roman" pitchFamily="18" charset="0"/>
              </a:rPr>
              <a:t>Deficit –GDP ratio development , 2003-2018</a:t>
            </a:r>
            <a:endParaRPr lang="he-IL" sz="1600" dirty="0">
              <a:latin typeface="Times New Roman" pitchFamily="18" charset="0"/>
            </a:endParaRPr>
          </a:p>
        </p:txBody>
      </p:sp>
      <p:sp>
        <p:nvSpPr>
          <p:cNvPr id="11" name="כותרת 1">
            <a:extLst>
              <a:ext uri="{FF2B5EF4-FFF2-40B4-BE49-F238E27FC236}">
                <a16:creationId xmlns:a16="http://schemas.microsoft.com/office/drawing/2014/main" id="{E4CA97B6-913A-4960-A587-6AC57D3E5C32}"/>
              </a:ext>
            </a:extLst>
          </p:cNvPr>
          <p:cNvSpPr txBox="1">
            <a:spLocks/>
          </p:cNvSpPr>
          <p:nvPr/>
        </p:nvSpPr>
        <p:spPr>
          <a:xfrm>
            <a:off x="1849120" y="6072558"/>
            <a:ext cx="9509760" cy="7854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600" dirty="0">
                <a:latin typeface="Times New Roman" pitchFamily="18" charset="0"/>
              </a:rPr>
              <a:t>Source: Ministry of Finance, *2019 initial assessment </a:t>
            </a:r>
            <a:endParaRPr lang="he-IL" sz="1200" dirty="0">
              <a:latin typeface="Times New Roman" pitchFamily="18" charset="0"/>
            </a:endParaRPr>
          </a:p>
        </p:txBody>
      </p:sp>
      <p:sp>
        <p:nvSpPr>
          <p:cNvPr id="14" name="כותרת 3">
            <a:extLst>
              <a:ext uri="{FF2B5EF4-FFF2-40B4-BE49-F238E27FC236}">
                <a16:creationId xmlns:a16="http://schemas.microsoft.com/office/drawing/2014/main" id="{EAABF91F-4AEE-4513-9928-9B3D2B336671}"/>
              </a:ext>
            </a:extLst>
          </p:cNvPr>
          <p:cNvSpPr txBox="1">
            <a:spLocks/>
          </p:cNvSpPr>
          <p:nvPr/>
        </p:nvSpPr>
        <p:spPr>
          <a:xfrm>
            <a:off x="1538788" y="216051"/>
            <a:ext cx="8229600" cy="1143000"/>
          </a:xfrm>
          <a:prstGeom prst="rect">
            <a:avLst/>
          </a:prstGeom>
        </p:spPr>
        <p:txBody>
          <a:bodyPr vert="horz" lIns="91440" tIns="45720" rIns="91440" bIns="45720" rtlCol="1" anchor="ctr">
            <a:normAutofit/>
          </a:bodyPr>
          <a:lstStyle>
            <a:lvl1pPr marL="0" indent="0" algn="ctr" defTabSz="685800" rtl="1" eaLnBrk="1" latinLnBrk="0" hangingPunct="1">
              <a:lnSpc>
                <a:spcPct val="90000"/>
              </a:lnSpc>
              <a:spcBef>
                <a:spcPct val="0"/>
              </a:spcBef>
              <a:buFont typeface="Arial" pitchFamily="34" charset="0"/>
              <a:buNone/>
              <a:defRPr lang="he-IL" sz="2700" kern="1200">
                <a:solidFill>
                  <a:schemeClr val="accent5">
                    <a:lumMod val="50000"/>
                  </a:schemeClr>
                </a:solidFill>
                <a:latin typeface="Calibri" panose="020F0502020204030204" pitchFamily="34" charset="0"/>
                <a:ea typeface="Tahoma" panose="020B0604030504040204" pitchFamily="34" charset="0"/>
                <a:cs typeface="Calibri" panose="020F0502020204030204" pitchFamily="34" charset="0"/>
              </a:defRPr>
            </a:lvl1pPr>
          </a:lstStyle>
          <a:p>
            <a:pPr rtl="0"/>
            <a:r>
              <a:rPr lang="en-US" sz="2400" dirty="0">
                <a:latin typeface="Gisha" panose="020B0502040204020203" pitchFamily="34" charset="-79"/>
              </a:rPr>
              <a:t>Responsible policy change enables a gradual decline in deficit – GDP ratio to 60% of the GDP</a:t>
            </a:r>
            <a:endParaRPr lang="he-IL" sz="2400" dirty="0">
              <a:latin typeface="Gisha" panose="020B0502040204020203" pitchFamily="34" charset="-79"/>
            </a:endParaRPr>
          </a:p>
        </p:txBody>
      </p:sp>
    </p:spTree>
    <p:extLst>
      <p:ext uri="{BB962C8B-B14F-4D97-AF65-F5344CB8AC3E}">
        <p14:creationId xmlns:p14="http://schemas.microsoft.com/office/powerpoint/2010/main" val="29556639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תרשים 8"/>
          <p:cNvGraphicFramePr>
            <a:graphicFrameLocks/>
          </p:cNvGraphicFramePr>
          <p:nvPr>
            <p:extLst>
              <p:ext uri="{D42A27DB-BD31-4B8C-83A1-F6EECF244321}">
                <p14:modId xmlns:p14="http://schemas.microsoft.com/office/powerpoint/2010/main" val="748460789"/>
              </p:ext>
            </p:extLst>
          </p:nvPr>
        </p:nvGraphicFramePr>
        <p:xfrm>
          <a:off x="357447" y="1454727"/>
          <a:ext cx="11105803" cy="4721629"/>
        </p:xfrm>
        <a:graphic>
          <a:graphicData uri="http://schemas.openxmlformats.org/drawingml/2006/chart">
            <c:chart xmlns:c="http://schemas.openxmlformats.org/drawingml/2006/chart" xmlns:r="http://schemas.openxmlformats.org/officeDocument/2006/relationships" r:id="rId2"/>
          </a:graphicData>
        </a:graphic>
      </p:graphicFrame>
      <p:sp>
        <p:nvSpPr>
          <p:cNvPr id="4" name="מציין מיקום של מספר שקופית 3"/>
          <p:cNvSpPr>
            <a:spLocks noGrp="1"/>
          </p:cNvSpPr>
          <p:nvPr>
            <p:ph type="sldNum" sz="quarter" idx="4294967295"/>
          </p:nvPr>
        </p:nvSpPr>
        <p:spPr/>
        <p:txBody>
          <a:bodyPr/>
          <a:lstStyle/>
          <a:p>
            <a:endParaRPr lang="he-IL" dirty="0"/>
          </a:p>
        </p:txBody>
      </p:sp>
      <p:sp>
        <p:nvSpPr>
          <p:cNvPr id="6" name="כותרת 1">
            <a:extLst>
              <a:ext uri="{FF2B5EF4-FFF2-40B4-BE49-F238E27FC236}">
                <a16:creationId xmlns:a16="http://schemas.microsoft.com/office/drawing/2014/main" id="{A5259A95-9FEB-43FE-9947-2030B5DCEF55}"/>
              </a:ext>
            </a:extLst>
          </p:cNvPr>
          <p:cNvSpPr txBox="1">
            <a:spLocks/>
          </p:cNvSpPr>
          <p:nvPr/>
        </p:nvSpPr>
        <p:spPr>
          <a:xfrm>
            <a:off x="1005840" y="288923"/>
            <a:ext cx="9509760" cy="78544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700" kern="1200">
                <a:solidFill>
                  <a:schemeClr val="tx1"/>
                </a:solidFill>
                <a:latin typeface="Calibri" panose="020F0502020204030204" pitchFamily="34" charset="0"/>
                <a:ea typeface="+mj-ea"/>
                <a:cs typeface="Calibri" panose="020F0502020204030204" pitchFamily="34" charset="0"/>
              </a:defRPr>
            </a:lvl1pPr>
          </a:lstStyle>
          <a:p>
            <a:pPr defTabSz="514350"/>
            <a:r>
              <a:rPr lang="en-GB" sz="2800" dirty="0">
                <a:solidFill>
                  <a:srgbClr val="002060"/>
                </a:solidFill>
                <a:latin typeface="+mj-lt"/>
                <a:cs typeface="+mj-cs"/>
              </a:rPr>
              <a:t>Removing the interest payment burden made way to increasing public spending to 40 Billion NIS per year</a:t>
            </a:r>
            <a:endParaRPr lang="he-IL" sz="2800" dirty="0">
              <a:solidFill>
                <a:srgbClr val="002060"/>
              </a:solidFill>
              <a:latin typeface="+mj-lt"/>
              <a:cs typeface="+mj-cs"/>
            </a:endParaRPr>
          </a:p>
        </p:txBody>
      </p:sp>
    </p:spTree>
    <p:extLst>
      <p:ext uri="{BB962C8B-B14F-4D97-AF65-F5344CB8AC3E}">
        <p14:creationId xmlns:p14="http://schemas.microsoft.com/office/powerpoint/2010/main" val="15045143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מלבן 9"/>
          <p:cNvSpPr/>
          <p:nvPr/>
        </p:nvSpPr>
        <p:spPr>
          <a:xfrm>
            <a:off x="7240555" y="2112771"/>
            <a:ext cx="3928188" cy="35610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8" name="תרשים 7"/>
          <p:cNvGraphicFramePr>
            <a:graphicFrameLocks/>
          </p:cNvGraphicFramePr>
          <p:nvPr/>
        </p:nvGraphicFramePr>
        <p:xfrm>
          <a:off x="223935" y="2112772"/>
          <a:ext cx="11318032" cy="4493415"/>
        </p:xfrm>
        <a:graphic>
          <a:graphicData uri="http://schemas.openxmlformats.org/drawingml/2006/chart">
            <c:chart xmlns:c="http://schemas.openxmlformats.org/drawingml/2006/chart" xmlns:r="http://schemas.openxmlformats.org/officeDocument/2006/relationships" r:id="rId3"/>
          </a:graphicData>
        </a:graphic>
      </p:graphicFrame>
      <p:sp>
        <p:nvSpPr>
          <p:cNvPr id="4" name="מציין מיקום של מספר שקופית 3"/>
          <p:cNvSpPr>
            <a:spLocks noGrp="1"/>
          </p:cNvSpPr>
          <p:nvPr>
            <p:ph type="sldNum" sz="quarter" idx="4294967295"/>
          </p:nvPr>
        </p:nvSpPr>
        <p:spPr/>
        <p:txBody>
          <a:bodyPr/>
          <a:lstStyle/>
          <a:p>
            <a:fld id="{CA8D9AD5-F248-4919-864A-CFD76CC027D6}" type="slidenum">
              <a:rPr lang="he-IL" smtClean="0"/>
              <a:pPr/>
              <a:t>92</a:t>
            </a:fld>
            <a:endParaRPr lang="he-IL"/>
          </a:p>
        </p:txBody>
      </p:sp>
      <p:sp>
        <p:nvSpPr>
          <p:cNvPr id="2" name="Rectangle 1"/>
          <p:cNvSpPr/>
          <p:nvPr/>
        </p:nvSpPr>
        <p:spPr>
          <a:xfrm>
            <a:off x="7542390" y="6211455"/>
            <a:ext cx="3273717" cy="369332"/>
          </a:xfrm>
          <a:prstGeom prst="rect">
            <a:avLst/>
          </a:prstGeom>
          <a:solidFill>
            <a:schemeClr val="bg1"/>
          </a:solidFill>
        </p:spPr>
        <p:txBody>
          <a:bodyPr wrap="none">
            <a:spAutoFit/>
          </a:bodyPr>
          <a:lstStyle/>
          <a:p>
            <a:r>
              <a:rPr lang="en-US" dirty="0"/>
              <a:t>Convergence into the Deficit Law</a:t>
            </a:r>
          </a:p>
        </p:txBody>
      </p:sp>
      <p:sp>
        <p:nvSpPr>
          <p:cNvPr id="11" name="כותרת 1">
            <a:extLst>
              <a:ext uri="{FF2B5EF4-FFF2-40B4-BE49-F238E27FC236}">
                <a16:creationId xmlns:a16="http://schemas.microsoft.com/office/drawing/2014/main" id="{A8E60A82-7110-42E7-88CA-547576591A01}"/>
              </a:ext>
            </a:extLst>
          </p:cNvPr>
          <p:cNvSpPr txBox="1">
            <a:spLocks/>
          </p:cNvSpPr>
          <p:nvPr/>
        </p:nvSpPr>
        <p:spPr>
          <a:xfrm>
            <a:off x="1128071" y="395000"/>
            <a:ext cx="9509760" cy="78544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700" kern="1200">
                <a:solidFill>
                  <a:schemeClr val="tx1"/>
                </a:solidFill>
                <a:latin typeface="Calibri" panose="020F0502020204030204" pitchFamily="34" charset="0"/>
                <a:ea typeface="+mj-ea"/>
                <a:cs typeface="Calibri" panose="020F0502020204030204" pitchFamily="34" charset="0"/>
              </a:defRPr>
            </a:lvl1pPr>
          </a:lstStyle>
          <a:p>
            <a:pPr defTabSz="514350"/>
            <a:r>
              <a:rPr lang="en-GB" sz="2800" b="1" dirty="0">
                <a:solidFill>
                  <a:srgbClr val="002060"/>
                </a:solidFill>
                <a:latin typeface="+mj-lt"/>
                <a:cs typeface="+mj-cs"/>
              </a:rPr>
              <a:t>Given the deficit level in recent years, the debt to GDP ratio cannot be maintained in its current level</a:t>
            </a:r>
            <a:endParaRPr lang="he-IL" sz="2800" b="1" dirty="0">
              <a:solidFill>
                <a:srgbClr val="002060"/>
              </a:solidFill>
              <a:latin typeface="+mj-lt"/>
              <a:cs typeface="+mj-cs"/>
            </a:endParaRPr>
          </a:p>
        </p:txBody>
      </p:sp>
      <p:sp>
        <p:nvSpPr>
          <p:cNvPr id="12" name="Rectangle 11">
            <a:extLst>
              <a:ext uri="{FF2B5EF4-FFF2-40B4-BE49-F238E27FC236}">
                <a16:creationId xmlns:a16="http://schemas.microsoft.com/office/drawing/2014/main" id="{6329D673-DFBD-4CAC-A146-2A5B893C246B}"/>
              </a:ext>
            </a:extLst>
          </p:cNvPr>
          <p:cNvSpPr/>
          <p:nvPr/>
        </p:nvSpPr>
        <p:spPr>
          <a:xfrm>
            <a:off x="2860383" y="6211455"/>
            <a:ext cx="4272132" cy="646331"/>
          </a:xfrm>
          <a:prstGeom prst="rect">
            <a:avLst/>
          </a:prstGeom>
          <a:solidFill>
            <a:schemeClr val="bg1"/>
          </a:solidFill>
        </p:spPr>
        <p:txBody>
          <a:bodyPr wrap="none">
            <a:spAutoFit/>
          </a:bodyPr>
          <a:lstStyle/>
          <a:p>
            <a:pPr algn="ctr"/>
            <a:r>
              <a:rPr lang="en-US" dirty="0"/>
              <a:t>Convergence into Expenditure Limits </a:t>
            </a:r>
          </a:p>
          <a:p>
            <a:pPr algn="ctr"/>
            <a:r>
              <a:rPr lang="en-US" dirty="0"/>
              <a:t>without Convergence into the Deficit Target</a:t>
            </a:r>
          </a:p>
        </p:txBody>
      </p:sp>
      <p:sp>
        <p:nvSpPr>
          <p:cNvPr id="13" name="Rectangle 12">
            <a:extLst>
              <a:ext uri="{FF2B5EF4-FFF2-40B4-BE49-F238E27FC236}">
                <a16:creationId xmlns:a16="http://schemas.microsoft.com/office/drawing/2014/main" id="{EA610F90-6D4C-4C77-A273-E3B611283D2A}"/>
              </a:ext>
            </a:extLst>
          </p:cNvPr>
          <p:cNvSpPr/>
          <p:nvPr/>
        </p:nvSpPr>
        <p:spPr>
          <a:xfrm>
            <a:off x="1310119" y="1449240"/>
            <a:ext cx="8747331" cy="369332"/>
          </a:xfrm>
          <a:prstGeom prst="rect">
            <a:avLst/>
          </a:prstGeom>
          <a:solidFill>
            <a:schemeClr val="bg1"/>
          </a:solidFill>
        </p:spPr>
        <p:txBody>
          <a:bodyPr wrap="none">
            <a:spAutoFit/>
          </a:bodyPr>
          <a:lstStyle/>
          <a:p>
            <a:pPr algn="ctr"/>
            <a:r>
              <a:rPr lang="en-US" dirty="0"/>
              <a:t>Public debt –GDP ratio; actual data for 2007-2018; 2019-2025 based on scenario simulation </a:t>
            </a:r>
          </a:p>
        </p:txBody>
      </p:sp>
    </p:spTree>
    <p:extLst>
      <p:ext uri="{BB962C8B-B14F-4D97-AF65-F5344CB8AC3E}">
        <p14:creationId xmlns:p14="http://schemas.microsoft.com/office/powerpoint/2010/main" val="1571493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1081088" y="175765"/>
            <a:ext cx="8229600" cy="1143000"/>
          </a:xfrm>
        </p:spPr>
        <p:txBody>
          <a:bodyPr>
            <a:normAutofit/>
          </a:bodyPr>
          <a:lstStyle/>
          <a:p>
            <a:r>
              <a:rPr lang="en-GB" dirty="0">
                <a:ln w="0"/>
                <a:solidFill>
                  <a:schemeClr val="accent1"/>
                </a:solidFill>
                <a:effectLst>
                  <a:outerShdw blurRad="38100" dist="25400" dir="5400000" algn="ctr" rotWithShape="0">
                    <a:srgbClr val="6E747A">
                      <a:alpha val="43000"/>
                    </a:srgbClr>
                  </a:outerShdw>
                </a:effectLst>
                <a:latin typeface="Times New Roman" pitchFamily="18" charset="0"/>
                <a:cs typeface="OronMF" panose="05000000000000000000" pitchFamily="2" charset="-79"/>
              </a:rPr>
              <a:t>Budget Building Methodology </a:t>
            </a:r>
            <a:endParaRPr lang="en-US" dirty="0">
              <a:ln w="0"/>
              <a:solidFill>
                <a:schemeClr val="accent1"/>
              </a:solidFill>
              <a:effectLst>
                <a:outerShdw blurRad="38100" dist="25400" dir="5400000" algn="ctr" rotWithShape="0">
                  <a:srgbClr val="6E747A">
                    <a:alpha val="43000"/>
                  </a:srgbClr>
                </a:outerShdw>
              </a:effectLst>
              <a:latin typeface="Times New Roman" pitchFamily="18" charset="0"/>
              <a:cs typeface="OronMF" panose="05000000000000000000" pitchFamily="2" charset="-79"/>
            </a:endParaRPr>
          </a:p>
        </p:txBody>
      </p:sp>
      <p:sp>
        <p:nvSpPr>
          <p:cNvPr id="312327" name="Line 7"/>
          <p:cNvSpPr>
            <a:spLocks noChangeShapeType="1"/>
          </p:cNvSpPr>
          <p:nvPr/>
        </p:nvSpPr>
        <p:spPr bwMode="auto">
          <a:xfrm>
            <a:off x="9553576" y="2851720"/>
            <a:ext cx="936625" cy="649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solidFill>
                <a:prstClr val="black"/>
              </a:solidFill>
            </a:endParaRPr>
          </a:p>
        </p:txBody>
      </p:sp>
      <p:sp>
        <p:nvSpPr>
          <p:cNvPr id="312328" name="Line 8"/>
          <p:cNvSpPr>
            <a:spLocks noChangeShapeType="1"/>
          </p:cNvSpPr>
          <p:nvPr/>
        </p:nvSpPr>
        <p:spPr bwMode="auto">
          <a:xfrm flipH="1">
            <a:off x="8545513" y="2851720"/>
            <a:ext cx="1008062" cy="649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solidFill>
                <a:prstClr val="black"/>
              </a:solidFill>
            </a:endParaRPr>
          </a:p>
        </p:txBody>
      </p:sp>
      <p:sp>
        <p:nvSpPr>
          <p:cNvPr id="312331" name="Line 11"/>
          <p:cNvSpPr>
            <a:spLocks noChangeShapeType="1"/>
          </p:cNvSpPr>
          <p:nvPr/>
        </p:nvSpPr>
        <p:spPr bwMode="auto">
          <a:xfrm>
            <a:off x="8401050" y="4797425"/>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solidFill>
                <a:prstClr val="black"/>
              </a:solidFill>
            </a:endParaRPr>
          </a:p>
        </p:txBody>
      </p:sp>
      <p:sp>
        <p:nvSpPr>
          <p:cNvPr id="312333" name="Rectangle 13"/>
          <p:cNvSpPr>
            <a:spLocks noChangeArrowheads="1"/>
          </p:cNvSpPr>
          <p:nvPr/>
        </p:nvSpPr>
        <p:spPr bwMode="auto">
          <a:xfrm>
            <a:off x="3019425" y="4911726"/>
            <a:ext cx="1512888" cy="184467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he-IL" dirty="0">
                <a:solidFill>
                  <a:prstClr val="white"/>
                </a:solidFill>
              </a:rPr>
              <a:t>תקציב מקורי</a:t>
            </a:r>
          </a:p>
          <a:p>
            <a:pPr algn="ctr"/>
            <a:r>
              <a:rPr lang="he-IL" dirty="0">
                <a:solidFill>
                  <a:prstClr val="white"/>
                </a:solidFill>
              </a:rPr>
              <a:t>לשנת 2016</a:t>
            </a:r>
            <a:endParaRPr lang="en-US" dirty="0">
              <a:solidFill>
                <a:prstClr val="white"/>
              </a:solidFill>
            </a:endParaRPr>
          </a:p>
        </p:txBody>
      </p:sp>
      <p:sp>
        <p:nvSpPr>
          <p:cNvPr id="312334" name="Rectangle 14"/>
          <p:cNvSpPr>
            <a:spLocks noChangeArrowheads="1"/>
          </p:cNvSpPr>
          <p:nvPr/>
        </p:nvSpPr>
        <p:spPr bwMode="auto">
          <a:xfrm>
            <a:off x="3019425" y="4003675"/>
            <a:ext cx="1512888" cy="90805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lstStyle/>
          <a:p>
            <a:pPr algn="ctr"/>
            <a:r>
              <a:rPr lang="en-GB" dirty="0">
                <a:solidFill>
                  <a:prstClr val="white"/>
                </a:solidFill>
                <a:cs typeface="OronMF" panose="05000000000000000000" pitchFamily="2" charset="-79"/>
              </a:rPr>
              <a:t>Autopilot</a:t>
            </a:r>
            <a:endParaRPr lang="en-US" dirty="0">
              <a:solidFill>
                <a:prstClr val="white"/>
              </a:solidFill>
              <a:cs typeface="OronMF" panose="05000000000000000000" pitchFamily="2" charset="-79"/>
            </a:endParaRPr>
          </a:p>
        </p:txBody>
      </p:sp>
      <p:sp>
        <p:nvSpPr>
          <p:cNvPr id="312335" name="Rectangle 15"/>
          <p:cNvSpPr>
            <a:spLocks noChangeArrowheads="1"/>
          </p:cNvSpPr>
          <p:nvPr/>
        </p:nvSpPr>
        <p:spPr bwMode="auto">
          <a:xfrm>
            <a:off x="3019425" y="4506913"/>
            <a:ext cx="1512888" cy="40481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r>
              <a:rPr lang="he-IL" dirty="0">
                <a:solidFill>
                  <a:prstClr val="white"/>
                </a:solidFill>
              </a:rPr>
              <a:t>גידול מותר</a:t>
            </a:r>
            <a:endParaRPr lang="en-US" dirty="0">
              <a:solidFill>
                <a:prstClr val="white"/>
              </a:solidFill>
            </a:endParaRPr>
          </a:p>
        </p:txBody>
      </p:sp>
      <p:sp>
        <p:nvSpPr>
          <p:cNvPr id="312336" name="AutoShape 16"/>
          <p:cNvSpPr>
            <a:spLocks/>
          </p:cNvSpPr>
          <p:nvPr/>
        </p:nvSpPr>
        <p:spPr bwMode="auto">
          <a:xfrm>
            <a:off x="4603693" y="3965771"/>
            <a:ext cx="287337" cy="503237"/>
          </a:xfrm>
          <a:prstGeom prst="rightBrace">
            <a:avLst>
              <a:gd name="adj1" fmla="val 27309"/>
              <a:gd name="adj2" fmla="val 46366"/>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a:solidFill>
                <a:prstClr val="black"/>
              </a:solidFill>
            </a:endParaRPr>
          </a:p>
        </p:txBody>
      </p:sp>
      <p:sp>
        <p:nvSpPr>
          <p:cNvPr id="312337" name="Rectangle 17"/>
          <p:cNvSpPr>
            <a:spLocks noChangeArrowheads="1"/>
          </p:cNvSpPr>
          <p:nvPr/>
        </p:nvSpPr>
        <p:spPr bwMode="auto">
          <a:xfrm>
            <a:off x="4748026" y="4062942"/>
            <a:ext cx="79057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dirty="0">
                <a:solidFill>
                  <a:prstClr val="black"/>
                </a:solidFill>
                <a:cs typeface="OronMF" panose="05000000000000000000" pitchFamily="2" charset="-79"/>
              </a:rPr>
              <a:t>Gap</a:t>
            </a:r>
            <a:endParaRPr lang="en-US" dirty="0">
              <a:solidFill>
                <a:prstClr val="black"/>
              </a:solidFill>
              <a:cs typeface="OronMF" panose="05000000000000000000" pitchFamily="2" charset="-79"/>
            </a:endParaRPr>
          </a:p>
        </p:txBody>
      </p:sp>
      <p:sp>
        <p:nvSpPr>
          <p:cNvPr id="2" name="מלבן 1"/>
          <p:cNvSpPr/>
          <p:nvPr/>
        </p:nvSpPr>
        <p:spPr>
          <a:xfrm>
            <a:off x="4531648" y="4854386"/>
            <a:ext cx="1512000" cy="1916832"/>
          </a:xfrm>
          <a:prstGeom prst="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en-GB" dirty="0">
                <a:solidFill>
                  <a:prstClr val="white"/>
                </a:solidFill>
              </a:rPr>
              <a:t>Expected Tax Revenue </a:t>
            </a:r>
            <a:r>
              <a:rPr lang="he-IL" dirty="0">
                <a:solidFill>
                  <a:prstClr val="white"/>
                </a:solidFill>
              </a:rPr>
              <a:t>20</a:t>
            </a:r>
            <a:r>
              <a:rPr lang="en-US" dirty="0">
                <a:solidFill>
                  <a:prstClr val="white"/>
                </a:solidFill>
              </a:rPr>
              <a:t>XX</a:t>
            </a:r>
            <a:endParaRPr lang="he-IL" dirty="0">
              <a:solidFill>
                <a:prstClr val="white"/>
              </a:solidFill>
            </a:endParaRPr>
          </a:p>
          <a:p>
            <a:pPr algn="ctr"/>
            <a:endParaRPr lang="he-IL" dirty="0">
              <a:solidFill>
                <a:prstClr val="white"/>
              </a:solidFill>
            </a:endParaRPr>
          </a:p>
        </p:txBody>
      </p:sp>
      <p:sp>
        <p:nvSpPr>
          <p:cNvPr id="3" name="מלבן 2"/>
          <p:cNvSpPr/>
          <p:nvPr/>
        </p:nvSpPr>
        <p:spPr>
          <a:xfrm>
            <a:off x="3019648" y="4481513"/>
            <a:ext cx="1512000" cy="2291292"/>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GB" dirty="0">
                <a:solidFill>
                  <a:prstClr val="white"/>
                </a:solidFill>
              </a:rPr>
              <a:t>Original Budget </a:t>
            </a:r>
          </a:p>
          <a:p>
            <a:pPr algn="ctr"/>
            <a:r>
              <a:rPr lang="he-IL" dirty="0">
                <a:solidFill>
                  <a:prstClr val="white"/>
                </a:solidFill>
              </a:rPr>
              <a:t>20</a:t>
            </a:r>
            <a:r>
              <a:rPr lang="en-US" dirty="0">
                <a:solidFill>
                  <a:prstClr val="white"/>
                </a:solidFill>
              </a:rPr>
              <a:t>XX</a:t>
            </a:r>
            <a:endParaRPr lang="he-IL" dirty="0">
              <a:solidFill>
                <a:prstClr val="white"/>
              </a:solidFill>
            </a:endParaRPr>
          </a:p>
        </p:txBody>
      </p:sp>
      <p:sp>
        <p:nvSpPr>
          <p:cNvPr id="4" name="מלבן 3"/>
          <p:cNvSpPr/>
          <p:nvPr/>
        </p:nvSpPr>
        <p:spPr>
          <a:xfrm>
            <a:off x="4531648" y="4500648"/>
            <a:ext cx="1512000" cy="353738"/>
          </a:xfrm>
          <a:prstGeom prst="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rtl="1"/>
            <a:r>
              <a:rPr lang="en-GB" dirty="0">
                <a:solidFill>
                  <a:prstClr val="white"/>
                </a:solidFill>
                <a:cs typeface="OronMF" panose="05000000000000000000" pitchFamily="2" charset="-79"/>
              </a:rPr>
              <a:t>Deficit</a:t>
            </a:r>
            <a:r>
              <a:rPr lang="he-IL" dirty="0">
                <a:solidFill>
                  <a:prstClr val="white"/>
                </a:solidFill>
              </a:rPr>
              <a:t> </a:t>
            </a:r>
            <a:r>
              <a:rPr lang="en-US" dirty="0">
                <a:solidFill>
                  <a:prstClr val="white"/>
                </a:solidFill>
              </a:rPr>
              <a:t>XX</a:t>
            </a:r>
            <a:r>
              <a:rPr lang="he-IL" dirty="0">
                <a:solidFill>
                  <a:prstClr val="white"/>
                </a:solidFill>
              </a:rPr>
              <a:t>20</a:t>
            </a:r>
          </a:p>
        </p:txBody>
      </p:sp>
      <p:sp>
        <p:nvSpPr>
          <p:cNvPr id="5" name="Rectangle 4">
            <a:extLst>
              <a:ext uri="{FF2B5EF4-FFF2-40B4-BE49-F238E27FC236}">
                <a16:creationId xmlns:a16="http://schemas.microsoft.com/office/drawing/2014/main" id="{B6C4610B-0826-45D4-8262-4E87AB9574AF}"/>
              </a:ext>
            </a:extLst>
          </p:cNvPr>
          <p:cNvSpPr/>
          <p:nvPr/>
        </p:nvSpPr>
        <p:spPr>
          <a:xfrm>
            <a:off x="9049544" y="2374438"/>
            <a:ext cx="806567" cy="369332"/>
          </a:xfrm>
          <a:prstGeom prst="rect">
            <a:avLst/>
          </a:prstGeom>
        </p:spPr>
        <p:txBody>
          <a:bodyPr wrap="none">
            <a:spAutoFit/>
          </a:bodyPr>
          <a:lstStyle/>
          <a:p>
            <a:r>
              <a:rPr lang="en-GB" b="1" u="sng" dirty="0">
                <a:solidFill>
                  <a:schemeClr val="accent1">
                    <a:lumMod val="75000"/>
                  </a:schemeClr>
                </a:solidFill>
                <a:cs typeface="OronMF" panose="05000000000000000000" pitchFamily="2" charset="-79"/>
              </a:rPr>
              <a:t>Deficit</a:t>
            </a:r>
            <a:endParaRPr lang="en-US" dirty="0"/>
          </a:p>
        </p:txBody>
      </p:sp>
      <p:sp>
        <p:nvSpPr>
          <p:cNvPr id="19" name="Rectangle 3">
            <a:extLst>
              <a:ext uri="{FF2B5EF4-FFF2-40B4-BE49-F238E27FC236}">
                <a16:creationId xmlns:a16="http://schemas.microsoft.com/office/drawing/2014/main" id="{737AEFC2-31DE-44DB-B2CD-CCDEA8060031}"/>
              </a:ext>
            </a:extLst>
          </p:cNvPr>
          <p:cNvSpPr txBox="1">
            <a:spLocks noChangeArrowheads="1"/>
          </p:cNvSpPr>
          <p:nvPr/>
        </p:nvSpPr>
        <p:spPr>
          <a:xfrm>
            <a:off x="488215" y="1470499"/>
            <a:ext cx="8964612" cy="18446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u="sng" dirty="0">
                <a:solidFill>
                  <a:schemeClr val="accent1">
                    <a:lumMod val="75000"/>
                  </a:schemeClr>
                </a:solidFill>
                <a:cs typeface="OronMF" panose="05000000000000000000" pitchFamily="2" charset="-79"/>
              </a:rPr>
              <a:t>Autopilot</a:t>
            </a:r>
            <a:r>
              <a:rPr lang="en-GB" sz="2400" dirty="0">
                <a:cs typeface="OronMF" panose="05000000000000000000" pitchFamily="2" charset="-79"/>
              </a:rPr>
              <a:t> - </a:t>
            </a:r>
            <a:r>
              <a:rPr lang="he-IL" sz="2400" dirty="0">
                <a:cs typeface="OronMF" panose="05000000000000000000" pitchFamily="2" charset="-79"/>
              </a:rPr>
              <a:t> </a:t>
            </a:r>
            <a:r>
              <a:rPr lang="en-US" sz="2400" dirty="0">
                <a:cs typeface="OronMF" panose="05000000000000000000" pitchFamily="2" charset="-79"/>
              </a:rPr>
              <a:t>Consequential growth </a:t>
            </a:r>
          </a:p>
          <a:p>
            <a:r>
              <a:rPr lang="en-US" sz="2400" b="1" u="sng" dirty="0">
                <a:solidFill>
                  <a:schemeClr val="accent1">
                    <a:lumMod val="75000"/>
                  </a:schemeClr>
                </a:solidFill>
                <a:cs typeface="OronMF" panose="05000000000000000000" pitchFamily="2" charset="-79"/>
              </a:rPr>
              <a:t>Growth within expenditure limits</a:t>
            </a:r>
          </a:p>
          <a:p>
            <a:r>
              <a:rPr lang="en-US" sz="2400" dirty="0">
                <a:cs typeface="OronMF" panose="05000000000000000000" pitchFamily="2" charset="-79"/>
              </a:rPr>
              <a:t>Budget adaptation (as high as the gap accumulated) </a:t>
            </a:r>
          </a:p>
          <a:p>
            <a:r>
              <a:rPr lang="en-US" sz="2400" b="1" dirty="0">
                <a:solidFill>
                  <a:schemeClr val="accent1">
                    <a:lumMod val="75000"/>
                  </a:schemeClr>
                </a:solidFill>
                <a:cs typeface="OronMF" panose="05000000000000000000" pitchFamily="2" charset="-79"/>
              </a:rPr>
              <a:t>Growth and revenue prospect + approved budget  </a:t>
            </a:r>
          </a:p>
        </p:txBody>
      </p:sp>
      <p:sp>
        <p:nvSpPr>
          <p:cNvPr id="23" name="Rectangle 22">
            <a:extLst>
              <a:ext uri="{FF2B5EF4-FFF2-40B4-BE49-F238E27FC236}">
                <a16:creationId xmlns:a16="http://schemas.microsoft.com/office/drawing/2014/main" id="{2D88F940-F817-4275-A6E5-9347F62EB2EA}"/>
              </a:ext>
            </a:extLst>
          </p:cNvPr>
          <p:cNvSpPr/>
          <p:nvPr/>
        </p:nvSpPr>
        <p:spPr>
          <a:xfrm>
            <a:off x="5757652" y="3404074"/>
            <a:ext cx="1705210" cy="369332"/>
          </a:xfrm>
          <a:prstGeom prst="rect">
            <a:avLst/>
          </a:prstGeom>
        </p:spPr>
        <p:txBody>
          <a:bodyPr wrap="none">
            <a:spAutoFit/>
          </a:bodyPr>
          <a:lstStyle/>
          <a:p>
            <a:r>
              <a:rPr lang="en-GB" dirty="0">
                <a:cs typeface="OronMF" panose="05000000000000000000" pitchFamily="2" charset="-79"/>
              </a:rPr>
              <a:t>Allowed Growth</a:t>
            </a:r>
            <a:endParaRPr lang="en-US" dirty="0"/>
          </a:p>
        </p:txBody>
      </p:sp>
      <p:sp>
        <p:nvSpPr>
          <p:cNvPr id="24" name="Rectangle 9">
            <a:extLst>
              <a:ext uri="{FF2B5EF4-FFF2-40B4-BE49-F238E27FC236}">
                <a16:creationId xmlns:a16="http://schemas.microsoft.com/office/drawing/2014/main" id="{B34C300F-7ACE-47BE-878B-9113ACCEF8FF}"/>
              </a:ext>
            </a:extLst>
          </p:cNvPr>
          <p:cNvSpPr>
            <a:spLocks noChangeArrowheads="1"/>
          </p:cNvSpPr>
          <p:nvPr/>
        </p:nvSpPr>
        <p:spPr bwMode="auto">
          <a:xfrm>
            <a:off x="9892530" y="3749076"/>
            <a:ext cx="143986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prstClr val="black"/>
                </a:solidFill>
                <a:cs typeface="OronMF" panose="05000000000000000000" pitchFamily="2" charset="-79"/>
              </a:rPr>
              <a:t>Budget is </a:t>
            </a:r>
          </a:p>
          <a:p>
            <a:pPr algn="ctr"/>
            <a:r>
              <a:rPr lang="en-US" sz="2000" dirty="0">
                <a:solidFill>
                  <a:prstClr val="black"/>
                </a:solidFill>
                <a:cs typeface="OronMF" panose="05000000000000000000" pitchFamily="2" charset="-79"/>
              </a:rPr>
              <a:t>within </a:t>
            </a:r>
          </a:p>
          <a:p>
            <a:pPr algn="ctr"/>
            <a:r>
              <a:rPr lang="en-US" sz="2000" dirty="0">
                <a:solidFill>
                  <a:prstClr val="black"/>
                </a:solidFill>
                <a:cs typeface="OronMF" panose="05000000000000000000" pitchFamily="2" charset="-79"/>
              </a:rPr>
              <a:t>deficit cap</a:t>
            </a:r>
          </a:p>
        </p:txBody>
      </p:sp>
      <p:sp>
        <p:nvSpPr>
          <p:cNvPr id="25" name="Rectangle 9">
            <a:extLst>
              <a:ext uri="{FF2B5EF4-FFF2-40B4-BE49-F238E27FC236}">
                <a16:creationId xmlns:a16="http://schemas.microsoft.com/office/drawing/2014/main" id="{D2737AC8-F167-400F-9B72-ED5039B5D681}"/>
              </a:ext>
            </a:extLst>
          </p:cNvPr>
          <p:cNvSpPr>
            <a:spLocks noChangeArrowheads="1"/>
          </p:cNvSpPr>
          <p:nvPr/>
        </p:nvSpPr>
        <p:spPr bwMode="auto">
          <a:xfrm>
            <a:off x="7897778" y="3759770"/>
            <a:ext cx="143986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prstClr val="black"/>
                </a:solidFill>
                <a:cs typeface="OronMF" panose="05000000000000000000" pitchFamily="2" charset="-79"/>
              </a:rPr>
              <a:t>Budget is not </a:t>
            </a:r>
          </a:p>
          <a:p>
            <a:pPr algn="ctr"/>
            <a:r>
              <a:rPr lang="en-US" sz="2000" dirty="0">
                <a:solidFill>
                  <a:prstClr val="black"/>
                </a:solidFill>
                <a:cs typeface="OronMF" panose="05000000000000000000" pitchFamily="2" charset="-79"/>
              </a:rPr>
              <a:t>within </a:t>
            </a:r>
          </a:p>
          <a:p>
            <a:pPr algn="ctr"/>
            <a:r>
              <a:rPr lang="en-US" sz="2000" dirty="0">
                <a:solidFill>
                  <a:prstClr val="black"/>
                </a:solidFill>
                <a:cs typeface="OronMF" panose="05000000000000000000" pitchFamily="2" charset="-79"/>
              </a:rPr>
              <a:t>deficit cap</a:t>
            </a:r>
          </a:p>
        </p:txBody>
      </p:sp>
      <p:sp>
        <p:nvSpPr>
          <p:cNvPr id="26" name="Rectangle 12">
            <a:extLst>
              <a:ext uri="{FF2B5EF4-FFF2-40B4-BE49-F238E27FC236}">
                <a16:creationId xmlns:a16="http://schemas.microsoft.com/office/drawing/2014/main" id="{0D2830AC-2968-4588-B3D5-64D32022D69E}"/>
              </a:ext>
            </a:extLst>
          </p:cNvPr>
          <p:cNvSpPr>
            <a:spLocks noChangeArrowheads="1"/>
          </p:cNvSpPr>
          <p:nvPr/>
        </p:nvSpPr>
        <p:spPr bwMode="auto">
          <a:xfrm>
            <a:off x="7681119" y="5512859"/>
            <a:ext cx="1439862"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prstClr val="black"/>
                </a:solidFill>
                <a:cs typeface="OronMF" panose="05000000000000000000" pitchFamily="2" charset="-79"/>
              </a:rPr>
              <a:t>Further adaptations</a:t>
            </a:r>
          </a:p>
          <a:p>
            <a:pPr algn="ctr"/>
            <a:r>
              <a:rPr lang="en-US" sz="2000" dirty="0">
                <a:solidFill>
                  <a:prstClr val="black"/>
                </a:solidFill>
                <a:cs typeface="OronMF" panose="05000000000000000000" pitchFamily="2" charset="-79"/>
              </a:rPr>
              <a:t> to revenue</a:t>
            </a:r>
          </a:p>
          <a:p>
            <a:pPr algn="ctr"/>
            <a:r>
              <a:rPr lang="en-US" sz="2000" dirty="0">
                <a:solidFill>
                  <a:prstClr val="black"/>
                </a:solidFill>
                <a:cs typeface="OronMF" panose="05000000000000000000" pitchFamily="2" charset="-79"/>
              </a:rPr>
              <a:t> or budget</a:t>
            </a:r>
          </a:p>
        </p:txBody>
      </p:sp>
    </p:spTree>
    <p:extLst>
      <p:ext uri="{BB962C8B-B14F-4D97-AF65-F5344CB8AC3E}">
        <p14:creationId xmlns:p14="http://schemas.microsoft.com/office/powerpoint/2010/main" val="156843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2334"/>
                                        </p:tgtEl>
                                        <p:attrNameLst>
                                          <p:attrName>style.visibility</p:attrName>
                                        </p:attrNameLst>
                                      </p:cBhvr>
                                      <p:to>
                                        <p:strVal val="visible"/>
                                      </p:to>
                                    </p:set>
                                    <p:anim calcmode="lin" valueType="num">
                                      <p:cBhvr additive="base">
                                        <p:cTn id="7" dur="500" fill="hold"/>
                                        <p:tgtEl>
                                          <p:spTgt spid="312334"/>
                                        </p:tgtEl>
                                        <p:attrNameLst>
                                          <p:attrName>ppt_x</p:attrName>
                                        </p:attrNameLst>
                                      </p:cBhvr>
                                      <p:tavLst>
                                        <p:tav tm="0">
                                          <p:val>
                                            <p:strVal val="#ppt_x"/>
                                          </p:val>
                                        </p:tav>
                                        <p:tav tm="100000">
                                          <p:val>
                                            <p:strVal val="#ppt_x"/>
                                          </p:val>
                                        </p:tav>
                                      </p:tavLst>
                                    </p:anim>
                                    <p:anim calcmode="lin" valueType="num">
                                      <p:cBhvr additive="base">
                                        <p:cTn id="8" dur="500" fill="hold"/>
                                        <p:tgtEl>
                                          <p:spTgt spid="3123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2335"/>
                                        </p:tgtEl>
                                        <p:attrNameLst>
                                          <p:attrName>style.visibility</p:attrName>
                                        </p:attrNameLst>
                                      </p:cBhvr>
                                      <p:to>
                                        <p:strVal val="visible"/>
                                      </p:to>
                                    </p:set>
                                    <p:anim calcmode="lin" valueType="num">
                                      <p:cBhvr additive="base">
                                        <p:cTn id="11" dur="500" fill="hold"/>
                                        <p:tgtEl>
                                          <p:spTgt spid="312335"/>
                                        </p:tgtEl>
                                        <p:attrNameLst>
                                          <p:attrName>ppt_x</p:attrName>
                                        </p:attrNameLst>
                                      </p:cBhvr>
                                      <p:tavLst>
                                        <p:tav tm="0">
                                          <p:val>
                                            <p:strVal val="#ppt_x"/>
                                          </p:val>
                                        </p:tav>
                                        <p:tav tm="100000">
                                          <p:val>
                                            <p:strVal val="#ppt_x"/>
                                          </p:val>
                                        </p:tav>
                                      </p:tavLst>
                                    </p:anim>
                                    <p:anim calcmode="lin" valueType="num">
                                      <p:cBhvr additive="base">
                                        <p:cTn id="12" dur="500" fill="hold"/>
                                        <p:tgtEl>
                                          <p:spTgt spid="31233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2336"/>
                                        </p:tgtEl>
                                        <p:attrNameLst>
                                          <p:attrName>style.visibility</p:attrName>
                                        </p:attrNameLst>
                                      </p:cBhvr>
                                      <p:to>
                                        <p:strVal val="visible"/>
                                      </p:to>
                                    </p:set>
                                    <p:anim calcmode="lin" valueType="num">
                                      <p:cBhvr additive="base">
                                        <p:cTn id="15" dur="500" fill="hold"/>
                                        <p:tgtEl>
                                          <p:spTgt spid="312336"/>
                                        </p:tgtEl>
                                        <p:attrNameLst>
                                          <p:attrName>ppt_x</p:attrName>
                                        </p:attrNameLst>
                                      </p:cBhvr>
                                      <p:tavLst>
                                        <p:tav tm="0">
                                          <p:val>
                                            <p:strVal val="#ppt_x"/>
                                          </p:val>
                                        </p:tav>
                                        <p:tav tm="100000">
                                          <p:val>
                                            <p:strVal val="#ppt_x"/>
                                          </p:val>
                                        </p:tav>
                                      </p:tavLst>
                                    </p:anim>
                                    <p:anim calcmode="lin" valueType="num">
                                      <p:cBhvr additive="base">
                                        <p:cTn id="16" dur="500" fill="hold"/>
                                        <p:tgtEl>
                                          <p:spTgt spid="31233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2337"/>
                                        </p:tgtEl>
                                        <p:attrNameLst>
                                          <p:attrName>style.visibility</p:attrName>
                                        </p:attrNameLst>
                                      </p:cBhvr>
                                      <p:to>
                                        <p:strVal val="visible"/>
                                      </p:to>
                                    </p:set>
                                    <p:anim calcmode="lin" valueType="num">
                                      <p:cBhvr additive="base">
                                        <p:cTn id="19" dur="500" fill="hold"/>
                                        <p:tgtEl>
                                          <p:spTgt spid="312337"/>
                                        </p:tgtEl>
                                        <p:attrNameLst>
                                          <p:attrName>ppt_x</p:attrName>
                                        </p:attrNameLst>
                                      </p:cBhvr>
                                      <p:tavLst>
                                        <p:tav tm="0">
                                          <p:val>
                                            <p:strVal val="#ppt_x"/>
                                          </p:val>
                                        </p:tav>
                                        <p:tav tm="100000">
                                          <p:val>
                                            <p:strVal val="#ppt_x"/>
                                          </p:val>
                                        </p:tav>
                                      </p:tavLst>
                                    </p:anim>
                                    <p:anim calcmode="lin" valueType="num">
                                      <p:cBhvr additive="base">
                                        <p:cTn id="20" dur="500" fill="hold"/>
                                        <p:tgtEl>
                                          <p:spTgt spid="3123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312334"/>
                                        </p:tgtEl>
                                      </p:cBhvr>
                                    </p:animEffect>
                                    <p:set>
                                      <p:cBhvr>
                                        <p:cTn id="25" dur="1" fill="hold">
                                          <p:stCondLst>
                                            <p:cond delay="499"/>
                                          </p:stCondLst>
                                        </p:cTn>
                                        <p:tgtEl>
                                          <p:spTgt spid="312334"/>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312337"/>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31233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circle(in)">
                                      <p:cBhvr>
                                        <p:cTn id="43" dur="20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12327"/>
                                        </p:tgtEl>
                                        <p:attrNameLst>
                                          <p:attrName>style.visibility</p:attrName>
                                        </p:attrNameLst>
                                      </p:cBhvr>
                                      <p:to>
                                        <p:strVal val="visible"/>
                                      </p:to>
                                    </p:set>
                                    <p:anim calcmode="lin" valueType="num">
                                      <p:cBhvr additive="base">
                                        <p:cTn id="48" dur="500" fill="hold"/>
                                        <p:tgtEl>
                                          <p:spTgt spid="312327"/>
                                        </p:tgtEl>
                                        <p:attrNameLst>
                                          <p:attrName>ppt_x</p:attrName>
                                        </p:attrNameLst>
                                      </p:cBhvr>
                                      <p:tavLst>
                                        <p:tav tm="0">
                                          <p:val>
                                            <p:strVal val="#ppt_x"/>
                                          </p:val>
                                        </p:tav>
                                        <p:tav tm="100000">
                                          <p:val>
                                            <p:strVal val="#ppt_x"/>
                                          </p:val>
                                        </p:tav>
                                      </p:tavLst>
                                    </p:anim>
                                    <p:anim calcmode="lin" valueType="num">
                                      <p:cBhvr additive="base">
                                        <p:cTn id="49" dur="500" fill="hold"/>
                                        <p:tgtEl>
                                          <p:spTgt spid="31232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312328"/>
                                        </p:tgtEl>
                                        <p:attrNameLst>
                                          <p:attrName>style.visibility</p:attrName>
                                        </p:attrNameLst>
                                      </p:cBhvr>
                                      <p:to>
                                        <p:strVal val="visible"/>
                                      </p:to>
                                    </p:set>
                                    <p:anim calcmode="lin" valueType="num">
                                      <p:cBhvr additive="base">
                                        <p:cTn id="52" dur="500" fill="hold"/>
                                        <p:tgtEl>
                                          <p:spTgt spid="312328"/>
                                        </p:tgtEl>
                                        <p:attrNameLst>
                                          <p:attrName>ppt_x</p:attrName>
                                        </p:attrNameLst>
                                      </p:cBhvr>
                                      <p:tavLst>
                                        <p:tav tm="0">
                                          <p:val>
                                            <p:strVal val="#ppt_x"/>
                                          </p:val>
                                        </p:tav>
                                        <p:tav tm="100000">
                                          <p:val>
                                            <p:strVal val="#ppt_x"/>
                                          </p:val>
                                        </p:tav>
                                      </p:tavLst>
                                    </p:anim>
                                    <p:anim calcmode="lin" valueType="num">
                                      <p:cBhvr additive="base">
                                        <p:cTn id="53" dur="500" fill="hold"/>
                                        <p:tgtEl>
                                          <p:spTgt spid="31232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312331"/>
                                        </p:tgtEl>
                                        <p:attrNameLst>
                                          <p:attrName>style.visibility</p:attrName>
                                        </p:attrNameLst>
                                      </p:cBhvr>
                                      <p:to>
                                        <p:strVal val="visible"/>
                                      </p:to>
                                    </p:set>
                                    <p:anim calcmode="lin" valueType="num">
                                      <p:cBhvr additive="base">
                                        <p:cTn id="58" dur="500" fill="hold"/>
                                        <p:tgtEl>
                                          <p:spTgt spid="312331"/>
                                        </p:tgtEl>
                                        <p:attrNameLst>
                                          <p:attrName>ppt_x</p:attrName>
                                        </p:attrNameLst>
                                      </p:cBhvr>
                                      <p:tavLst>
                                        <p:tav tm="0">
                                          <p:val>
                                            <p:strVal val="#ppt_x"/>
                                          </p:val>
                                        </p:tav>
                                        <p:tav tm="100000">
                                          <p:val>
                                            <p:strVal val="#ppt_x"/>
                                          </p:val>
                                        </p:tav>
                                      </p:tavLst>
                                    </p:anim>
                                    <p:anim calcmode="lin" valueType="num">
                                      <p:cBhvr additive="base">
                                        <p:cTn id="59" dur="500" fill="hold"/>
                                        <p:tgtEl>
                                          <p:spTgt spid="312331"/>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9">
                                            <p:txEl>
                                              <p:pRg st="0" end="0"/>
                                            </p:txEl>
                                          </p:spTgt>
                                        </p:tgtEl>
                                        <p:attrNameLst>
                                          <p:attrName>style.visibility</p:attrName>
                                        </p:attrNameLst>
                                      </p:cBhvr>
                                      <p:to>
                                        <p:strVal val="visible"/>
                                      </p:to>
                                    </p:set>
                                    <p:anim calcmode="lin" valueType="num">
                                      <p:cBhvr additive="base">
                                        <p:cTn id="6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9">
                                            <p:txEl>
                                              <p:pRg st="1" end="1"/>
                                            </p:txEl>
                                          </p:spTgt>
                                        </p:tgtEl>
                                        <p:attrNameLst>
                                          <p:attrName>style.visibility</p:attrName>
                                        </p:attrNameLst>
                                      </p:cBhvr>
                                      <p:to>
                                        <p:strVal val="visible"/>
                                      </p:to>
                                    </p:set>
                                    <p:anim calcmode="lin" valueType="num">
                                      <p:cBhvr additive="base">
                                        <p:cTn id="70"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9">
                                            <p:txEl>
                                              <p:pRg st="2" end="2"/>
                                            </p:txEl>
                                          </p:spTgt>
                                        </p:tgtEl>
                                        <p:attrNameLst>
                                          <p:attrName>style.visibility</p:attrName>
                                        </p:attrNameLst>
                                      </p:cBhvr>
                                      <p:to>
                                        <p:strVal val="visible"/>
                                      </p:to>
                                    </p:set>
                                    <p:anim calcmode="lin" valueType="num">
                                      <p:cBhvr additive="base">
                                        <p:cTn id="76"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19">
                                            <p:txEl>
                                              <p:pRg st="3" end="3"/>
                                            </p:txEl>
                                          </p:spTgt>
                                        </p:tgtEl>
                                        <p:attrNameLst>
                                          <p:attrName>style.visibility</p:attrName>
                                        </p:attrNameLst>
                                      </p:cBhvr>
                                      <p:to>
                                        <p:strVal val="visible"/>
                                      </p:to>
                                    </p:set>
                                    <p:anim calcmode="lin" valueType="num">
                                      <p:cBhvr additive="base">
                                        <p:cTn id="82"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additive="base">
                                        <p:cTn id="88" dur="500" fill="hold"/>
                                        <p:tgtEl>
                                          <p:spTgt spid="24"/>
                                        </p:tgtEl>
                                        <p:attrNameLst>
                                          <p:attrName>ppt_x</p:attrName>
                                        </p:attrNameLst>
                                      </p:cBhvr>
                                      <p:tavLst>
                                        <p:tav tm="0">
                                          <p:val>
                                            <p:strVal val="#ppt_x"/>
                                          </p:val>
                                        </p:tav>
                                        <p:tav tm="100000">
                                          <p:val>
                                            <p:strVal val="#ppt_x"/>
                                          </p:val>
                                        </p:tav>
                                      </p:tavLst>
                                    </p:anim>
                                    <p:anim calcmode="lin" valueType="num">
                                      <p:cBhvr additive="base">
                                        <p:cTn id="8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additive="base">
                                        <p:cTn id="94" dur="500" fill="hold"/>
                                        <p:tgtEl>
                                          <p:spTgt spid="25"/>
                                        </p:tgtEl>
                                        <p:attrNameLst>
                                          <p:attrName>ppt_x</p:attrName>
                                        </p:attrNameLst>
                                      </p:cBhvr>
                                      <p:tavLst>
                                        <p:tav tm="0">
                                          <p:val>
                                            <p:strVal val="#ppt_x"/>
                                          </p:val>
                                        </p:tav>
                                        <p:tav tm="100000">
                                          <p:val>
                                            <p:strVal val="#ppt_x"/>
                                          </p:val>
                                        </p:tav>
                                      </p:tavLst>
                                    </p:anim>
                                    <p:anim calcmode="lin" valueType="num">
                                      <p:cBhvr additive="base">
                                        <p:cTn id="95" dur="500" fill="hold"/>
                                        <p:tgtEl>
                                          <p:spTgt spid="25"/>
                                        </p:tgtEl>
                                        <p:attrNameLst>
                                          <p:attrName>ppt_y</p:attrName>
                                        </p:attrNameLst>
                                      </p:cBhvr>
                                      <p:tavLst>
                                        <p:tav tm="0">
                                          <p:val>
                                            <p:strVal val="1+#ppt_h/2"/>
                                          </p:val>
                                        </p:tav>
                                        <p:tav tm="100000">
                                          <p:val>
                                            <p:strVal val="#ppt_y"/>
                                          </p:val>
                                        </p:tav>
                                      </p:tavLst>
                                    </p:anim>
                                  </p:childTnLst>
                                </p:cTn>
                              </p:par>
                            </p:childTnLst>
                          </p:cTn>
                        </p:par>
                        <p:par>
                          <p:cTn id="96" fill="hold">
                            <p:stCondLst>
                              <p:cond delay="500"/>
                            </p:stCondLst>
                            <p:childTnLst>
                              <p:par>
                                <p:cTn id="97" presetID="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additive="base">
                                        <p:cTn id="99" dur="500" fill="hold"/>
                                        <p:tgtEl>
                                          <p:spTgt spid="26"/>
                                        </p:tgtEl>
                                        <p:attrNameLst>
                                          <p:attrName>ppt_x</p:attrName>
                                        </p:attrNameLst>
                                      </p:cBhvr>
                                      <p:tavLst>
                                        <p:tav tm="0">
                                          <p:val>
                                            <p:strVal val="#ppt_x"/>
                                          </p:val>
                                        </p:tav>
                                        <p:tav tm="100000">
                                          <p:val>
                                            <p:strVal val="#ppt_x"/>
                                          </p:val>
                                        </p:tav>
                                      </p:tavLst>
                                    </p:anim>
                                    <p:anim calcmode="lin" valueType="num">
                                      <p:cBhvr additive="base">
                                        <p:cTn id="10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7" grpId="0" animBg="1"/>
      <p:bldP spid="312328" grpId="0" animBg="1"/>
      <p:bldP spid="312331" grpId="0" animBg="1"/>
      <p:bldP spid="312334" grpId="0" animBg="1"/>
      <p:bldP spid="312334" grpId="1" animBg="1"/>
      <p:bldP spid="312335" grpId="0" animBg="1"/>
      <p:bldP spid="312336" grpId="0" animBg="1"/>
      <p:bldP spid="312336" grpId="1" animBg="1"/>
      <p:bldP spid="312337" grpId="0"/>
      <p:bldP spid="312337" grpId="1"/>
      <p:bldP spid="2" grpId="0" animBg="1"/>
      <p:bldP spid="3" grpId="0" animBg="1"/>
      <p:bldP spid="4" grpId="0" animBg="1"/>
      <p:bldP spid="24" grpId="0"/>
      <p:bldP spid="25" grpId="0"/>
      <p:bldP spid="26" grpId="0"/>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תרשים 5"/>
          <p:cNvGraphicFramePr>
            <a:graphicFrameLocks/>
          </p:cNvGraphicFramePr>
          <p:nvPr>
            <p:extLst>
              <p:ext uri="{D42A27DB-BD31-4B8C-83A1-F6EECF244321}">
                <p14:modId xmlns:p14="http://schemas.microsoft.com/office/powerpoint/2010/main" val="891808639"/>
              </p:ext>
            </p:extLst>
          </p:nvPr>
        </p:nvGraphicFramePr>
        <p:xfrm>
          <a:off x="1919536" y="1268760"/>
          <a:ext cx="8280920"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7" name="כותרת 1">
            <a:extLst>
              <a:ext uri="{FF2B5EF4-FFF2-40B4-BE49-F238E27FC236}">
                <a16:creationId xmlns:a16="http://schemas.microsoft.com/office/drawing/2014/main" id="{B2B3E81B-46BF-45A1-8A35-829AEA249E25}"/>
              </a:ext>
            </a:extLst>
          </p:cNvPr>
          <p:cNvSpPr txBox="1">
            <a:spLocks/>
          </p:cNvSpPr>
          <p:nvPr/>
        </p:nvSpPr>
        <p:spPr>
          <a:xfrm>
            <a:off x="700088" y="0"/>
            <a:ext cx="98408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ln w="0"/>
                <a:solidFill>
                  <a:schemeClr val="accent1"/>
                </a:solidFill>
                <a:effectLst>
                  <a:outerShdw blurRad="38100" dist="25400" dir="5400000" algn="ctr" rotWithShape="0">
                    <a:srgbClr val="6E747A">
                      <a:alpha val="43000"/>
                    </a:srgbClr>
                  </a:outerShdw>
                </a:effectLst>
                <a:cs typeface="OronMF" panose="05000000000000000000" pitchFamily="2" charset="-79"/>
              </a:rPr>
              <a:t>Fiscal Policy Tools: Debt Cap</a:t>
            </a:r>
            <a:endParaRPr lang="he-IL" dirty="0">
              <a:ln w="0"/>
              <a:solidFill>
                <a:schemeClr val="accent1"/>
              </a:solidFill>
              <a:effectLst>
                <a:outerShdw blurRad="38100" dist="25400" dir="5400000" algn="ctr" rotWithShape="0">
                  <a:srgbClr val="6E747A">
                    <a:alpha val="43000"/>
                  </a:srgbClr>
                </a:outerShdw>
              </a:effectLst>
              <a:cs typeface="OronMF" panose="05000000000000000000" pitchFamily="2" charset="-79"/>
            </a:endParaRPr>
          </a:p>
        </p:txBody>
      </p:sp>
      <p:sp>
        <p:nvSpPr>
          <p:cNvPr id="8" name="TextBox 7">
            <a:extLst>
              <a:ext uri="{FF2B5EF4-FFF2-40B4-BE49-F238E27FC236}">
                <a16:creationId xmlns:a16="http://schemas.microsoft.com/office/drawing/2014/main" id="{15A70239-CDB5-4F22-A17F-EE21DCB16D66}"/>
              </a:ext>
            </a:extLst>
          </p:cNvPr>
          <p:cNvSpPr txBox="1"/>
          <p:nvPr/>
        </p:nvSpPr>
        <p:spPr>
          <a:xfrm>
            <a:off x="185738" y="6230024"/>
            <a:ext cx="7794154" cy="523220"/>
          </a:xfrm>
          <a:prstGeom prst="rect">
            <a:avLst/>
          </a:prstGeom>
          <a:noFill/>
        </p:spPr>
        <p:txBody>
          <a:bodyPr wrap="square" rtlCol="1">
            <a:spAutoFit/>
          </a:bodyPr>
          <a:lstStyle/>
          <a:p>
            <a:r>
              <a:rPr lang="en-GB" sz="1400" dirty="0">
                <a:solidFill>
                  <a:prstClr val="black"/>
                </a:solidFill>
                <a:latin typeface="Times New Roman" pitchFamily="18" charset="0"/>
                <a:cs typeface="OronMF" panose="05000000000000000000" pitchFamily="2" charset="-79"/>
              </a:rPr>
              <a:t>*According to predicted performance in 2016 and the updated predicted income for August 2016</a:t>
            </a:r>
          </a:p>
          <a:p>
            <a:r>
              <a:rPr lang="en-GB" sz="1400" dirty="0">
                <a:solidFill>
                  <a:prstClr val="black"/>
                </a:solidFill>
                <a:latin typeface="Times New Roman" pitchFamily="18" charset="0"/>
                <a:cs typeface="OronMF" panose="05000000000000000000" pitchFamily="2" charset="-79"/>
              </a:rPr>
              <a:t>Source: Ministry of Finance</a:t>
            </a:r>
            <a:endParaRPr lang="he-IL" sz="1400" dirty="0">
              <a:solidFill>
                <a:prstClr val="black"/>
              </a:solidFill>
              <a:cs typeface="OronMF" panose="05000000000000000000" pitchFamily="2" charset="-79"/>
            </a:endParaRPr>
          </a:p>
        </p:txBody>
      </p:sp>
      <p:sp>
        <p:nvSpPr>
          <p:cNvPr id="9" name="TextBox 8">
            <a:extLst>
              <a:ext uri="{FF2B5EF4-FFF2-40B4-BE49-F238E27FC236}">
                <a16:creationId xmlns:a16="http://schemas.microsoft.com/office/drawing/2014/main" id="{058AE2DA-B451-4FFF-B940-B1F901223316}"/>
              </a:ext>
            </a:extLst>
          </p:cNvPr>
          <p:cNvSpPr txBox="1"/>
          <p:nvPr/>
        </p:nvSpPr>
        <p:spPr>
          <a:xfrm>
            <a:off x="7327428" y="5560664"/>
            <a:ext cx="1219200" cy="261610"/>
          </a:xfrm>
          <a:prstGeom prst="rect">
            <a:avLst/>
          </a:prstGeom>
          <a:solidFill>
            <a:schemeClr val="bg1"/>
          </a:solidFill>
        </p:spPr>
        <p:txBody>
          <a:bodyPr wrap="square" rtlCol="1">
            <a:spAutoFit/>
          </a:bodyPr>
          <a:lstStyle/>
          <a:p>
            <a:r>
              <a:rPr lang="en-GB" sz="1100" dirty="0">
                <a:solidFill>
                  <a:prstClr val="black"/>
                </a:solidFill>
                <a:latin typeface="Times New Roman" pitchFamily="18" charset="0"/>
                <a:cs typeface="OronMF" panose="05000000000000000000" pitchFamily="2" charset="-79"/>
              </a:rPr>
              <a:t>New Debt Outline</a:t>
            </a:r>
            <a:endParaRPr lang="he-IL" sz="1100" dirty="0">
              <a:solidFill>
                <a:prstClr val="black"/>
              </a:solidFill>
              <a:cs typeface="OronMF" panose="05000000000000000000" pitchFamily="2" charset="-79"/>
            </a:endParaRPr>
          </a:p>
        </p:txBody>
      </p:sp>
      <p:sp>
        <p:nvSpPr>
          <p:cNvPr id="10" name="TextBox 9">
            <a:extLst>
              <a:ext uri="{FF2B5EF4-FFF2-40B4-BE49-F238E27FC236}">
                <a16:creationId xmlns:a16="http://schemas.microsoft.com/office/drawing/2014/main" id="{5059D1DE-904E-485D-8ACD-253643100EA4}"/>
              </a:ext>
            </a:extLst>
          </p:cNvPr>
          <p:cNvSpPr txBox="1"/>
          <p:nvPr/>
        </p:nvSpPr>
        <p:spPr>
          <a:xfrm>
            <a:off x="5436108" y="5560664"/>
            <a:ext cx="1550850" cy="261610"/>
          </a:xfrm>
          <a:prstGeom prst="rect">
            <a:avLst/>
          </a:prstGeom>
          <a:solidFill>
            <a:schemeClr val="bg1"/>
          </a:solidFill>
        </p:spPr>
        <p:txBody>
          <a:bodyPr wrap="square" rtlCol="1">
            <a:spAutoFit/>
          </a:bodyPr>
          <a:lstStyle/>
          <a:p>
            <a:r>
              <a:rPr lang="en-GB" sz="1100" dirty="0">
                <a:solidFill>
                  <a:prstClr val="black"/>
                </a:solidFill>
                <a:latin typeface="Times New Roman" pitchFamily="18" charset="0"/>
                <a:cs typeface="OronMF" panose="05000000000000000000" pitchFamily="2" charset="-79"/>
              </a:rPr>
              <a:t>Debt Cap by Law</a:t>
            </a:r>
            <a:endParaRPr lang="he-IL" sz="1100" dirty="0">
              <a:solidFill>
                <a:prstClr val="black"/>
              </a:solidFill>
              <a:cs typeface="OronMF" panose="05000000000000000000" pitchFamily="2" charset="-79"/>
            </a:endParaRPr>
          </a:p>
        </p:txBody>
      </p:sp>
      <p:sp>
        <p:nvSpPr>
          <p:cNvPr id="11" name="TextBox 10">
            <a:extLst>
              <a:ext uri="{FF2B5EF4-FFF2-40B4-BE49-F238E27FC236}">
                <a16:creationId xmlns:a16="http://schemas.microsoft.com/office/drawing/2014/main" id="{A9ABA2AA-EC98-440B-8403-D53079C2CA20}"/>
              </a:ext>
            </a:extLst>
          </p:cNvPr>
          <p:cNvSpPr txBox="1"/>
          <p:nvPr/>
        </p:nvSpPr>
        <p:spPr>
          <a:xfrm>
            <a:off x="4301176" y="5558728"/>
            <a:ext cx="898017" cy="261610"/>
          </a:xfrm>
          <a:prstGeom prst="rect">
            <a:avLst/>
          </a:prstGeom>
          <a:solidFill>
            <a:schemeClr val="bg1"/>
          </a:solidFill>
        </p:spPr>
        <p:txBody>
          <a:bodyPr wrap="square" rtlCol="1">
            <a:spAutoFit/>
          </a:bodyPr>
          <a:lstStyle/>
          <a:p>
            <a:r>
              <a:rPr lang="en-GB" sz="1100" dirty="0">
                <a:solidFill>
                  <a:prstClr val="black"/>
                </a:solidFill>
                <a:latin typeface="Times New Roman" pitchFamily="18" charset="0"/>
                <a:cs typeface="OronMF" panose="05000000000000000000" pitchFamily="2" charset="-79"/>
              </a:rPr>
              <a:t>Actual Debt</a:t>
            </a:r>
            <a:endParaRPr lang="he-IL" sz="1100" dirty="0">
              <a:solidFill>
                <a:prstClr val="black"/>
              </a:solidFill>
              <a:cs typeface="OronMF" panose="05000000000000000000" pitchFamily="2" charset="-79"/>
            </a:endParaRPr>
          </a:p>
        </p:txBody>
      </p:sp>
    </p:spTree>
    <p:extLst>
      <p:ext uri="{BB962C8B-B14F-4D97-AF65-F5344CB8AC3E}">
        <p14:creationId xmlns:p14="http://schemas.microsoft.com/office/powerpoint/2010/main" val="2195693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מציין מיקום תוכן 7"/>
          <p:cNvGraphicFramePr>
            <a:graphicFrameLocks noGrp="1"/>
          </p:cNvGraphicFramePr>
          <p:nvPr>
            <p:ph idx="4294967295"/>
          </p:nvPr>
        </p:nvGraphicFramePr>
        <p:xfrm>
          <a:off x="674687" y="1598672"/>
          <a:ext cx="10842625" cy="4621213"/>
        </p:xfrm>
        <a:graphic>
          <a:graphicData uri="http://schemas.openxmlformats.org/drawingml/2006/chart">
            <c:chart xmlns:c="http://schemas.openxmlformats.org/drawingml/2006/chart" xmlns:r="http://schemas.openxmlformats.org/officeDocument/2006/relationships" r:id="rId3"/>
          </a:graphicData>
        </a:graphic>
      </p:graphicFrame>
      <p:sp>
        <p:nvSpPr>
          <p:cNvPr id="4" name="מציין מיקום של כותרת תחתונה 3"/>
          <p:cNvSpPr>
            <a:spLocks noGrp="1"/>
          </p:cNvSpPr>
          <p:nvPr>
            <p:ph type="ftr" sz="quarter" idx="4294967295"/>
          </p:nvPr>
        </p:nvSpPr>
        <p:spPr>
          <a:xfrm>
            <a:off x="0" y="6410325"/>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a:ln>
                  <a:noFill/>
                </a:ln>
                <a:solidFill>
                  <a:prstClr val="black">
                    <a:tint val="75000"/>
                  </a:prstClr>
                </a:solidFill>
                <a:effectLst/>
                <a:uLnTx/>
                <a:uFillTx/>
                <a:latin typeface="Calibri"/>
                <a:ea typeface="+mn-ea"/>
                <a:cs typeface="Calibri"/>
              </a:rPr>
              <a:t> </a:t>
            </a:r>
            <a:endParaRPr kumimoji="0" lang="he-IL" sz="1800" b="0" i="0" u="none" strike="noStrike" kern="1200" cap="none" spc="0" normalizeH="0" baseline="0" noProof="0" dirty="0">
              <a:ln>
                <a:noFill/>
              </a:ln>
              <a:solidFill>
                <a:prstClr val="black">
                  <a:tint val="75000"/>
                </a:prstClr>
              </a:solidFill>
              <a:effectLst/>
              <a:uLnTx/>
              <a:uFillTx/>
              <a:latin typeface="Calibri"/>
              <a:ea typeface="+mn-ea"/>
              <a:cs typeface="Calibri"/>
            </a:endParaRPr>
          </a:p>
        </p:txBody>
      </p:sp>
      <p:sp>
        <p:nvSpPr>
          <p:cNvPr id="5" name="מציין מיקום של מספר שקופית 4"/>
          <p:cNvSpPr>
            <a:spLocks noGrp="1"/>
          </p:cNvSpPr>
          <p:nvPr>
            <p:ph type="sldNum" sz="quarter" idx="4294967295"/>
          </p:nvPr>
        </p:nvSpPr>
        <p:spPr>
          <a:xfrm>
            <a:off x="9347200" y="6597650"/>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80A9A9-4614-47A4-BF39-A8B51A375E46}"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95</a:t>
            </a:fld>
            <a:endParaRPr kumimoji="0" lang="he-IL"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Calibri" panose="020F0502020204030204" pitchFamily="34" charset="0"/>
            </a:endParaRPr>
          </a:p>
        </p:txBody>
      </p:sp>
      <p:sp>
        <p:nvSpPr>
          <p:cNvPr id="7" name="כותרת 3">
            <a:extLst>
              <a:ext uri="{FF2B5EF4-FFF2-40B4-BE49-F238E27FC236}">
                <a16:creationId xmlns:a16="http://schemas.microsoft.com/office/drawing/2014/main" id="{0167B26C-D3F5-4569-9774-8195EC0202E2}"/>
              </a:ext>
            </a:extLst>
          </p:cNvPr>
          <p:cNvSpPr txBox="1">
            <a:spLocks/>
          </p:cNvSpPr>
          <p:nvPr/>
        </p:nvSpPr>
        <p:spPr>
          <a:xfrm>
            <a:off x="1740670" y="265232"/>
            <a:ext cx="8229600" cy="1143000"/>
          </a:xfrm>
          <a:prstGeom prst="rect">
            <a:avLst/>
          </a:prstGeom>
        </p:spPr>
        <p:txBody>
          <a:bodyPr vert="horz" lIns="91440" tIns="45720" rIns="91440" bIns="45720" rtlCol="1" anchor="ctr">
            <a:normAutofit/>
          </a:bodyPr>
          <a:lstStyle>
            <a:lvl1pPr marL="0" indent="0" algn="ctr" defTabSz="685800" rtl="1" eaLnBrk="1" latinLnBrk="0" hangingPunct="1">
              <a:lnSpc>
                <a:spcPct val="90000"/>
              </a:lnSpc>
              <a:spcBef>
                <a:spcPct val="0"/>
              </a:spcBef>
              <a:buFont typeface="Arial" pitchFamily="34" charset="0"/>
              <a:buNone/>
              <a:defRPr lang="he-IL" sz="2700" kern="1200">
                <a:solidFill>
                  <a:schemeClr val="accent5">
                    <a:lumMod val="50000"/>
                  </a:schemeClr>
                </a:solidFill>
                <a:latin typeface="Calibri" panose="020F0502020204030204" pitchFamily="34" charset="0"/>
                <a:ea typeface="Tahoma" panose="020B0604030504040204" pitchFamily="34" charset="0"/>
                <a:cs typeface="Calibri" panose="020F0502020204030204" pitchFamily="34" charset="0"/>
              </a:defRPr>
            </a:lvl1pPr>
          </a:lstStyle>
          <a:p>
            <a:pPr marL="0" marR="0" lvl="0" indent="0" algn="ctr" defTabSz="685800" rtl="1" eaLnBrk="1" fontAlgn="auto" latinLnBrk="0" hangingPunct="1">
              <a:lnSpc>
                <a:spcPct val="90000"/>
              </a:lnSpc>
              <a:spcBef>
                <a:spcPct val="0"/>
              </a:spcBef>
              <a:spcAft>
                <a:spcPts val="0"/>
              </a:spcAft>
              <a:buClrTx/>
              <a:buSzTx/>
              <a:buFont typeface="Arial" pitchFamily="34" charset="0"/>
              <a:buNone/>
              <a:tabLst/>
              <a:defRPr/>
            </a:pPr>
            <a:r>
              <a:rPr kumimoji="0" lang="en-GB" sz="2700" b="0" i="0" u="none" strike="noStrike" kern="1200" cap="none" spc="0" normalizeH="0" baseline="0" noProof="0" dirty="0">
                <a:ln>
                  <a:noFill/>
                </a:ln>
                <a:solidFill>
                  <a:srgbClr val="4472C4">
                    <a:lumMod val="50000"/>
                  </a:srgbClr>
                </a:solidFill>
                <a:effectLst/>
                <a:uLnTx/>
                <a:uFillTx/>
                <a:latin typeface="Gisha" panose="020B0502040204020203" pitchFamily="34" charset="-79"/>
                <a:ea typeface="Tahoma" panose="020B0604030504040204" pitchFamily="34" charset="0"/>
                <a:cs typeface="Calibri" panose="020F0502020204030204" pitchFamily="34" charset="0"/>
              </a:rPr>
              <a:t>2019 Will be the second year of debt increase</a:t>
            </a:r>
            <a:endParaRPr kumimoji="0" lang="he-IL" sz="2000" b="0" i="0" u="none" strike="noStrike" kern="1200" cap="none" spc="0" normalizeH="0" baseline="0" noProof="0" dirty="0">
              <a:ln>
                <a:noFill/>
              </a:ln>
              <a:solidFill>
                <a:srgbClr val="4472C4">
                  <a:lumMod val="50000"/>
                </a:srgbClr>
              </a:solidFill>
              <a:effectLst/>
              <a:uLnTx/>
              <a:uFillTx/>
              <a:latin typeface="Gisha" panose="020B0502040204020203" pitchFamily="34" charset="-79"/>
              <a:ea typeface="Tahoma" panose="020B0604030504040204" pitchFamily="34" charset="0"/>
              <a:cs typeface="Calibri" panose="020F0502020204030204" pitchFamily="34" charset="0"/>
            </a:endParaRPr>
          </a:p>
        </p:txBody>
      </p:sp>
      <p:sp>
        <p:nvSpPr>
          <p:cNvPr id="10" name="כותרת 1">
            <a:extLst>
              <a:ext uri="{FF2B5EF4-FFF2-40B4-BE49-F238E27FC236}">
                <a16:creationId xmlns:a16="http://schemas.microsoft.com/office/drawing/2014/main" id="{95DB56E8-81F4-4295-9920-F39516360EBB}"/>
              </a:ext>
            </a:extLst>
          </p:cNvPr>
          <p:cNvSpPr txBox="1">
            <a:spLocks/>
          </p:cNvSpPr>
          <p:nvPr/>
        </p:nvSpPr>
        <p:spPr>
          <a:xfrm>
            <a:off x="1740670" y="1025065"/>
            <a:ext cx="9509760" cy="7854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latin typeface="Times New Roman" pitchFamily="18" charset="0"/>
                <a:cs typeface="OronMF" panose="05000000000000000000" pitchFamily="2" charset="-79"/>
              </a:rPr>
              <a:t>Debt – product ratio development 2003-2018</a:t>
            </a:r>
            <a:endParaRPr lang="he-IL" sz="1600" dirty="0">
              <a:latin typeface="Times New Roman" pitchFamily="18" charset="0"/>
              <a:cs typeface="OronMF" panose="05000000000000000000" pitchFamily="2" charset="-79"/>
            </a:endParaRPr>
          </a:p>
        </p:txBody>
      </p:sp>
    </p:spTree>
    <p:extLst>
      <p:ext uri="{BB962C8B-B14F-4D97-AF65-F5344CB8AC3E}">
        <p14:creationId xmlns:p14="http://schemas.microsoft.com/office/powerpoint/2010/main" val="25676518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תרשים 11"/>
          <p:cNvGraphicFramePr>
            <a:graphicFrameLocks/>
          </p:cNvGraphicFramePr>
          <p:nvPr>
            <p:extLst>
              <p:ext uri="{D42A27DB-BD31-4B8C-83A1-F6EECF244321}">
                <p14:modId xmlns:p14="http://schemas.microsoft.com/office/powerpoint/2010/main" val="1564561976"/>
              </p:ext>
            </p:extLst>
          </p:nvPr>
        </p:nvGraphicFramePr>
        <p:xfrm>
          <a:off x="1739516" y="1355927"/>
          <a:ext cx="8712968"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4" name="כותרת 4">
            <a:extLst>
              <a:ext uri="{FF2B5EF4-FFF2-40B4-BE49-F238E27FC236}">
                <a16:creationId xmlns:a16="http://schemas.microsoft.com/office/drawing/2014/main" id="{A033CDA2-83AB-464A-A7C4-2AC68090371E}"/>
              </a:ext>
            </a:extLst>
          </p:cNvPr>
          <p:cNvSpPr txBox="1">
            <a:spLocks/>
          </p:cNvSpPr>
          <p:nvPr/>
        </p:nvSpPr>
        <p:spPr>
          <a:xfrm>
            <a:off x="0" y="305756"/>
            <a:ext cx="12192000"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Gisha" panose="020B0502040204020203" pitchFamily="34" charset="-79"/>
                <a:cs typeface="OronMF" panose="05000000000000000000" pitchFamily="2" charset="-79"/>
              </a:rPr>
              <a:t>Budgeting </a:t>
            </a:r>
          </a:p>
          <a:p>
            <a:pPr algn="ctr"/>
            <a:r>
              <a:rPr lang="en-US" sz="2000" dirty="0">
                <a:latin typeface="Gisha" panose="020B0502040204020203" pitchFamily="34" charset="-79"/>
                <a:cs typeface="OronMF" panose="05000000000000000000" pitchFamily="2" charset="-79"/>
              </a:rPr>
              <a:t>(Original Gross Budget – No Principle Returns)</a:t>
            </a:r>
            <a:endParaRPr lang="he-IL" sz="2000" dirty="0">
              <a:cs typeface="OronMF" panose="05000000000000000000" pitchFamily="2" charset="-79"/>
            </a:endParaRPr>
          </a:p>
        </p:txBody>
      </p:sp>
      <p:sp>
        <p:nvSpPr>
          <p:cNvPr id="6" name="TextBox 5">
            <a:extLst>
              <a:ext uri="{FF2B5EF4-FFF2-40B4-BE49-F238E27FC236}">
                <a16:creationId xmlns:a16="http://schemas.microsoft.com/office/drawing/2014/main" id="{5A314E9C-3B2C-4CBF-A4F1-A59FD44595DE}"/>
              </a:ext>
            </a:extLst>
          </p:cNvPr>
          <p:cNvSpPr txBox="1"/>
          <p:nvPr/>
        </p:nvSpPr>
        <p:spPr>
          <a:xfrm>
            <a:off x="6579395" y="2658547"/>
            <a:ext cx="1207293" cy="584775"/>
          </a:xfrm>
          <a:prstGeom prst="rect">
            <a:avLst/>
          </a:prstGeom>
          <a:solidFill>
            <a:srgbClr val="446E9E"/>
          </a:solidFill>
        </p:spPr>
        <p:txBody>
          <a:bodyPr wrap="square" rtlCol="0">
            <a:spAutoFit/>
          </a:bodyPr>
          <a:lstStyle/>
          <a:p>
            <a:pPr algn="ctr"/>
            <a:r>
              <a:rPr lang="en-US" sz="1600" dirty="0">
                <a:solidFill>
                  <a:schemeClr val="bg1"/>
                </a:solidFill>
              </a:rPr>
              <a:t>Defense </a:t>
            </a:r>
          </a:p>
          <a:p>
            <a:pPr algn="ctr"/>
            <a:r>
              <a:rPr lang="en-US" sz="1600" dirty="0">
                <a:solidFill>
                  <a:schemeClr val="bg1"/>
                </a:solidFill>
              </a:rPr>
              <a:t>20%</a:t>
            </a:r>
          </a:p>
        </p:txBody>
      </p:sp>
      <p:sp>
        <p:nvSpPr>
          <p:cNvPr id="8" name="TextBox 7">
            <a:extLst>
              <a:ext uri="{FF2B5EF4-FFF2-40B4-BE49-F238E27FC236}">
                <a16:creationId xmlns:a16="http://schemas.microsoft.com/office/drawing/2014/main" id="{BCE0EB9C-639A-4D1A-B2A6-795B29B89339}"/>
              </a:ext>
            </a:extLst>
          </p:cNvPr>
          <p:cNvSpPr txBox="1"/>
          <p:nvPr/>
        </p:nvSpPr>
        <p:spPr>
          <a:xfrm>
            <a:off x="6665121" y="3833917"/>
            <a:ext cx="1686512" cy="584775"/>
          </a:xfrm>
          <a:prstGeom prst="rect">
            <a:avLst/>
          </a:prstGeom>
          <a:solidFill>
            <a:srgbClr val="A24442"/>
          </a:solidFill>
        </p:spPr>
        <p:txBody>
          <a:bodyPr wrap="square" rtlCol="0">
            <a:spAutoFit/>
          </a:bodyPr>
          <a:lstStyle/>
          <a:p>
            <a:pPr algn="ctr"/>
            <a:r>
              <a:rPr lang="en-US" sz="1600" dirty="0">
                <a:solidFill>
                  <a:schemeClr val="bg1"/>
                </a:solidFill>
              </a:rPr>
              <a:t>Basic and Higher Education 17%</a:t>
            </a:r>
          </a:p>
        </p:txBody>
      </p:sp>
      <p:sp>
        <p:nvSpPr>
          <p:cNvPr id="9" name="TextBox 8">
            <a:extLst>
              <a:ext uri="{FF2B5EF4-FFF2-40B4-BE49-F238E27FC236}">
                <a16:creationId xmlns:a16="http://schemas.microsoft.com/office/drawing/2014/main" id="{7870F097-BDB9-421D-8438-4C0254676531}"/>
              </a:ext>
            </a:extLst>
          </p:cNvPr>
          <p:cNvSpPr txBox="1"/>
          <p:nvPr/>
        </p:nvSpPr>
        <p:spPr>
          <a:xfrm rot="20906815">
            <a:off x="5035829" y="2166301"/>
            <a:ext cx="1051691" cy="584775"/>
          </a:xfrm>
          <a:prstGeom prst="rect">
            <a:avLst/>
          </a:prstGeom>
          <a:solidFill>
            <a:srgbClr val="A69ABA"/>
          </a:solidFill>
        </p:spPr>
        <p:txBody>
          <a:bodyPr wrap="square" rtlCol="0">
            <a:spAutoFit/>
          </a:bodyPr>
          <a:lstStyle/>
          <a:p>
            <a:pPr algn="ctr"/>
            <a:r>
              <a:rPr lang="en-US" sz="1600" dirty="0">
                <a:solidFill>
                  <a:schemeClr val="bg1"/>
                </a:solidFill>
              </a:rPr>
              <a:t>Other </a:t>
            </a:r>
          </a:p>
          <a:p>
            <a:pPr algn="ctr"/>
            <a:r>
              <a:rPr lang="en-US" sz="1600" dirty="0">
                <a:solidFill>
                  <a:schemeClr val="bg1"/>
                </a:solidFill>
              </a:rPr>
              <a:t>13%</a:t>
            </a:r>
          </a:p>
        </p:txBody>
      </p:sp>
      <p:sp>
        <p:nvSpPr>
          <p:cNvPr id="10" name="TextBox 9">
            <a:extLst>
              <a:ext uri="{FF2B5EF4-FFF2-40B4-BE49-F238E27FC236}">
                <a16:creationId xmlns:a16="http://schemas.microsoft.com/office/drawing/2014/main" id="{1255CF16-14BA-4181-9B18-D5BB264AE461}"/>
              </a:ext>
            </a:extLst>
          </p:cNvPr>
          <p:cNvSpPr txBox="1"/>
          <p:nvPr/>
        </p:nvSpPr>
        <p:spPr>
          <a:xfrm>
            <a:off x="3248408" y="1863849"/>
            <a:ext cx="1147501" cy="830997"/>
          </a:xfrm>
          <a:prstGeom prst="rect">
            <a:avLst/>
          </a:prstGeom>
          <a:solidFill>
            <a:schemeClr val="bg1"/>
          </a:solidFill>
        </p:spPr>
        <p:txBody>
          <a:bodyPr wrap="square" rtlCol="0">
            <a:spAutoFit/>
          </a:bodyPr>
          <a:lstStyle/>
          <a:p>
            <a:pPr algn="ctr"/>
            <a:r>
              <a:rPr lang="en-US" sz="1600" dirty="0"/>
              <a:t>Retirement Pensions </a:t>
            </a:r>
          </a:p>
          <a:p>
            <a:pPr algn="ctr"/>
            <a:r>
              <a:rPr lang="en-US" sz="1600" dirty="0"/>
              <a:t>4%</a:t>
            </a:r>
          </a:p>
        </p:txBody>
      </p:sp>
      <p:sp>
        <p:nvSpPr>
          <p:cNvPr id="11" name="TextBox 10">
            <a:extLst>
              <a:ext uri="{FF2B5EF4-FFF2-40B4-BE49-F238E27FC236}">
                <a16:creationId xmlns:a16="http://schemas.microsoft.com/office/drawing/2014/main" id="{FF50100B-81DA-4EE1-A70B-CB13AF8D20AB}"/>
              </a:ext>
            </a:extLst>
          </p:cNvPr>
          <p:cNvSpPr txBox="1"/>
          <p:nvPr/>
        </p:nvSpPr>
        <p:spPr>
          <a:xfrm>
            <a:off x="2306567" y="2915326"/>
            <a:ext cx="1883682" cy="584775"/>
          </a:xfrm>
          <a:custGeom>
            <a:avLst/>
            <a:gdLst>
              <a:gd name="connsiteX0" fmla="*/ 0 w 1883682"/>
              <a:gd name="connsiteY0" fmla="*/ 0 h 584775"/>
              <a:gd name="connsiteX1" fmla="*/ 1883682 w 1883682"/>
              <a:gd name="connsiteY1" fmla="*/ 0 h 584775"/>
              <a:gd name="connsiteX2" fmla="*/ 1883682 w 1883682"/>
              <a:gd name="connsiteY2" fmla="*/ 584775 h 584775"/>
              <a:gd name="connsiteX3" fmla="*/ 0 w 1883682"/>
              <a:gd name="connsiteY3" fmla="*/ 584775 h 584775"/>
              <a:gd name="connsiteX4" fmla="*/ 0 w 1883682"/>
              <a:gd name="connsiteY4" fmla="*/ 0 h 584775"/>
              <a:gd name="connsiteX0" fmla="*/ 0 w 1883682"/>
              <a:gd name="connsiteY0" fmla="*/ 0 h 584775"/>
              <a:gd name="connsiteX1" fmla="*/ 1883682 w 1883682"/>
              <a:gd name="connsiteY1" fmla="*/ 0 h 584775"/>
              <a:gd name="connsiteX2" fmla="*/ 1712232 w 1883682"/>
              <a:gd name="connsiteY2" fmla="*/ 527625 h 584775"/>
              <a:gd name="connsiteX3" fmla="*/ 0 w 1883682"/>
              <a:gd name="connsiteY3" fmla="*/ 584775 h 584775"/>
              <a:gd name="connsiteX4" fmla="*/ 0 w 1883682"/>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682" h="584775">
                <a:moveTo>
                  <a:pt x="0" y="0"/>
                </a:moveTo>
                <a:lnTo>
                  <a:pt x="1883682" y="0"/>
                </a:lnTo>
                <a:lnTo>
                  <a:pt x="1712232" y="527625"/>
                </a:lnTo>
                <a:lnTo>
                  <a:pt x="0" y="584775"/>
                </a:lnTo>
                <a:lnTo>
                  <a:pt x="0" y="0"/>
                </a:lnTo>
                <a:close/>
              </a:path>
            </a:pathLst>
          </a:custGeom>
          <a:solidFill>
            <a:schemeClr val="bg1"/>
          </a:solidFill>
        </p:spPr>
        <p:txBody>
          <a:bodyPr wrap="square" rtlCol="0">
            <a:spAutoFit/>
          </a:bodyPr>
          <a:lstStyle/>
          <a:p>
            <a:pPr algn="ctr"/>
            <a:r>
              <a:rPr lang="en-US" sz="1600" dirty="0"/>
              <a:t>Public Security</a:t>
            </a:r>
          </a:p>
          <a:p>
            <a:pPr algn="ctr"/>
            <a:r>
              <a:rPr lang="en-US" sz="1600" dirty="0"/>
              <a:t>4%</a:t>
            </a:r>
          </a:p>
        </p:txBody>
      </p:sp>
      <p:sp>
        <p:nvSpPr>
          <p:cNvPr id="13" name="TextBox 12">
            <a:extLst>
              <a:ext uri="{FF2B5EF4-FFF2-40B4-BE49-F238E27FC236}">
                <a16:creationId xmlns:a16="http://schemas.microsoft.com/office/drawing/2014/main" id="{80AA15BD-1004-4982-A1B8-93BDB56071A8}"/>
              </a:ext>
            </a:extLst>
          </p:cNvPr>
          <p:cNvSpPr txBox="1"/>
          <p:nvPr/>
        </p:nvSpPr>
        <p:spPr>
          <a:xfrm>
            <a:off x="2073204" y="3648807"/>
            <a:ext cx="1883682" cy="584775"/>
          </a:xfrm>
          <a:custGeom>
            <a:avLst/>
            <a:gdLst>
              <a:gd name="connsiteX0" fmla="*/ 0 w 1883682"/>
              <a:gd name="connsiteY0" fmla="*/ 0 h 584775"/>
              <a:gd name="connsiteX1" fmla="*/ 1883682 w 1883682"/>
              <a:gd name="connsiteY1" fmla="*/ 0 h 584775"/>
              <a:gd name="connsiteX2" fmla="*/ 1883682 w 1883682"/>
              <a:gd name="connsiteY2" fmla="*/ 584775 h 584775"/>
              <a:gd name="connsiteX3" fmla="*/ 0 w 1883682"/>
              <a:gd name="connsiteY3" fmla="*/ 584775 h 584775"/>
              <a:gd name="connsiteX4" fmla="*/ 0 w 1883682"/>
              <a:gd name="connsiteY4" fmla="*/ 0 h 584775"/>
              <a:gd name="connsiteX0" fmla="*/ 0 w 1883682"/>
              <a:gd name="connsiteY0" fmla="*/ 0 h 584775"/>
              <a:gd name="connsiteX1" fmla="*/ 1883682 w 1883682"/>
              <a:gd name="connsiteY1" fmla="*/ 0 h 584775"/>
              <a:gd name="connsiteX2" fmla="*/ 1712232 w 1883682"/>
              <a:gd name="connsiteY2" fmla="*/ 527625 h 584775"/>
              <a:gd name="connsiteX3" fmla="*/ 0 w 1883682"/>
              <a:gd name="connsiteY3" fmla="*/ 584775 h 584775"/>
              <a:gd name="connsiteX4" fmla="*/ 0 w 1883682"/>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682" h="584775">
                <a:moveTo>
                  <a:pt x="0" y="0"/>
                </a:moveTo>
                <a:lnTo>
                  <a:pt x="1883682" y="0"/>
                </a:lnTo>
                <a:lnTo>
                  <a:pt x="1712232" y="527625"/>
                </a:lnTo>
                <a:lnTo>
                  <a:pt x="0" y="584775"/>
                </a:lnTo>
                <a:lnTo>
                  <a:pt x="0" y="0"/>
                </a:lnTo>
                <a:close/>
              </a:path>
            </a:pathLst>
          </a:custGeom>
          <a:solidFill>
            <a:schemeClr val="bg1"/>
          </a:solidFill>
        </p:spPr>
        <p:txBody>
          <a:bodyPr wrap="square" rtlCol="0">
            <a:spAutoFit/>
          </a:bodyPr>
          <a:lstStyle/>
          <a:p>
            <a:pPr algn="ctr"/>
            <a:r>
              <a:rPr lang="en-US" sz="1600" dirty="0"/>
              <a:t>Staff Offices</a:t>
            </a:r>
          </a:p>
          <a:p>
            <a:pPr algn="ctr"/>
            <a:r>
              <a:rPr lang="en-US" sz="1600" dirty="0"/>
              <a:t>5%</a:t>
            </a:r>
          </a:p>
        </p:txBody>
      </p:sp>
      <p:sp>
        <p:nvSpPr>
          <p:cNvPr id="14" name="TextBox 13">
            <a:extLst>
              <a:ext uri="{FF2B5EF4-FFF2-40B4-BE49-F238E27FC236}">
                <a16:creationId xmlns:a16="http://schemas.microsoft.com/office/drawing/2014/main" id="{8053418E-944F-43A9-B6F3-B9357EA16179}"/>
              </a:ext>
            </a:extLst>
          </p:cNvPr>
          <p:cNvSpPr txBox="1"/>
          <p:nvPr/>
        </p:nvSpPr>
        <p:spPr>
          <a:xfrm rot="21371406">
            <a:off x="4048346" y="4076187"/>
            <a:ext cx="1147501" cy="584775"/>
          </a:xfrm>
          <a:custGeom>
            <a:avLst/>
            <a:gdLst>
              <a:gd name="connsiteX0" fmla="*/ 0 w 1147501"/>
              <a:gd name="connsiteY0" fmla="*/ 0 h 584775"/>
              <a:gd name="connsiteX1" fmla="*/ 1147501 w 1147501"/>
              <a:gd name="connsiteY1" fmla="*/ 0 h 584775"/>
              <a:gd name="connsiteX2" fmla="*/ 1147501 w 1147501"/>
              <a:gd name="connsiteY2" fmla="*/ 584775 h 584775"/>
              <a:gd name="connsiteX3" fmla="*/ 0 w 1147501"/>
              <a:gd name="connsiteY3" fmla="*/ 584775 h 584775"/>
              <a:gd name="connsiteX4" fmla="*/ 0 w 1147501"/>
              <a:gd name="connsiteY4" fmla="*/ 0 h 584775"/>
              <a:gd name="connsiteX0" fmla="*/ 0 w 1147501"/>
              <a:gd name="connsiteY0" fmla="*/ 0 h 584775"/>
              <a:gd name="connsiteX1" fmla="*/ 1147501 w 1147501"/>
              <a:gd name="connsiteY1" fmla="*/ 0 h 584775"/>
              <a:gd name="connsiteX2" fmla="*/ 1018914 w 1147501"/>
              <a:gd name="connsiteY2" fmla="*/ 327600 h 584775"/>
              <a:gd name="connsiteX3" fmla="*/ 0 w 1147501"/>
              <a:gd name="connsiteY3" fmla="*/ 584775 h 584775"/>
              <a:gd name="connsiteX4" fmla="*/ 0 w 1147501"/>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501" h="584775">
                <a:moveTo>
                  <a:pt x="0" y="0"/>
                </a:moveTo>
                <a:lnTo>
                  <a:pt x="1147501" y="0"/>
                </a:lnTo>
                <a:lnTo>
                  <a:pt x="1018914" y="327600"/>
                </a:lnTo>
                <a:lnTo>
                  <a:pt x="0" y="584775"/>
                </a:lnTo>
                <a:lnTo>
                  <a:pt x="0" y="0"/>
                </a:lnTo>
                <a:close/>
              </a:path>
            </a:pathLst>
          </a:custGeom>
          <a:solidFill>
            <a:srgbClr val="D78644"/>
          </a:solidFill>
        </p:spPr>
        <p:txBody>
          <a:bodyPr wrap="square" rtlCol="0">
            <a:spAutoFit/>
          </a:bodyPr>
          <a:lstStyle/>
          <a:p>
            <a:r>
              <a:rPr lang="en-US" sz="1600" dirty="0">
                <a:solidFill>
                  <a:schemeClr val="bg1"/>
                </a:solidFill>
              </a:rPr>
              <a:t>Transport 5%</a:t>
            </a:r>
          </a:p>
        </p:txBody>
      </p:sp>
      <p:sp>
        <p:nvSpPr>
          <p:cNvPr id="15" name="TextBox 14">
            <a:extLst>
              <a:ext uri="{FF2B5EF4-FFF2-40B4-BE49-F238E27FC236}">
                <a16:creationId xmlns:a16="http://schemas.microsoft.com/office/drawing/2014/main" id="{00E7C4BF-8FE3-4BE4-944C-B66EA995A2CD}"/>
              </a:ext>
            </a:extLst>
          </p:cNvPr>
          <p:cNvSpPr txBox="1"/>
          <p:nvPr/>
        </p:nvSpPr>
        <p:spPr>
          <a:xfrm rot="21271963">
            <a:off x="4421520" y="4809915"/>
            <a:ext cx="987838" cy="584775"/>
          </a:xfrm>
          <a:custGeom>
            <a:avLst/>
            <a:gdLst>
              <a:gd name="connsiteX0" fmla="*/ 0 w 1147501"/>
              <a:gd name="connsiteY0" fmla="*/ 0 h 584775"/>
              <a:gd name="connsiteX1" fmla="*/ 1147501 w 1147501"/>
              <a:gd name="connsiteY1" fmla="*/ 0 h 584775"/>
              <a:gd name="connsiteX2" fmla="*/ 1147501 w 1147501"/>
              <a:gd name="connsiteY2" fmla="*/ 584775 h 584775"/>
              <a:gd name="connsiteX3" fmla="*/ 0 w 1147501"/>
              <a:gd name="connsiteY3" fmla="*/ 584775 h 584775"/>
              <a:gd name="connsiteX4" fmla="*/ 0 w 1147501"/>
              <a:gd name="connsiteY4" fmla="*/ 0 h 584775"/>
              <a:gd name="connsiteX0" fmla="*/ 0 w 1147501"/>
              <a:gd name="connsiteY0" fmla="*/ 0 h 584775"/>
              <a:gd name="connsiteX1" fmla="*/ 1147501 w 1147501"/>
              <a:gd name="connsiteY1" fmla="*/ 0 h 584775"/>
              <a:gd name="connsiteX2" fmla="*/ 1018914 w 1147501"/>
              <a:gd name="connsiteY2" fmla="*/ 327600 h 584775"/>
              <a:gd name="connsiteX3" fmla="*/ 0 w 1147501"/>
              <a:gd name="connsiteY3" fmla="*/ 584775 h 584775"/>
              <a:gd name="connsiteX4" fmla="*/ 0 w 1147501"/>
              <a:gd name="connsiteY4" fmla="*/ 0 h 584775"/>
              <a:gd name="connsiteX0" fmla="*/ 0 w 1147501"/>
              <a:gd name="connsiteY0" fmla="*/ 0 h 584775"/>
              <a:gd name="connsiteX1" fmla="*/ 1147501 w 1147501"/>
              <a:gd name="connsiteY1" fmla="*/ 0 h 584775"/>
              <a:gd name="connsiteX2" fmla="*/ 650175 w 1147501"/>
              <a:gd name="connsiteY2" fmla="*/ 489194 h 584775"/>
              <a:gd name="connsiteX3" fmla="*/ 0 w 1147501"/>
              <a:gd name="connsiteY3" fmla="*/ 584775 h 584775"/>
              <a:gd name="connsiteX4" fmla="*/ 0 w 1147501"/>
              <a:gd name="connsiteY4" fmla="*/ 0 h 584775"/>
              <a:gd name="connsiteX0" fmla="*/ 0 w 987838"/>
              <a:gd name="connsiteY0" fmla="*/ 0 h 584775"/>
              <a:gd name="connsiteX1" fmla="*/ 987838 w 987838"/>
              <a:gd name="connsiteY1" fmla="*/ 32325 h 584775"/>
              <a:gd name="connsiteX2" fmla="*/ 650175 w 987838"/>
              <a:gd name="connsiteY2" fmla="*/ 489194 h 584775"/>
              <a:gd name="connsiteX3" fmla="*/ 0 w 987838"/>
              <a:gd name="connsiteY3" fmla="*/ 584775 h 584775"/>
              <a:gd name="connsiteX4" fmla="*/ 0 w 987838"/>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838" h="584775">
                <a:moveTo>
                  <a:pt x="0" y="0"/>
                </a:moveTo>
                <a:lnTo>
                  <a:pt x="987838" y="32325"/>
                </a:lnTo>
                <a:lnTo>
                  <a:pt x="650175" y="489194"/>
                </a:lnTo>
                <a:lnTo>
                  <a:pt x="0" y="584775"/>
                </a:lnTo>
                <a:lnTo>
                  <a:pt x="0" y="0"/>
                </a:lnTo>
                <a:close/>
              </a:path>
            </a:pathLst>
          </a:custGeom>
          <a:solidFill>
            <a:srgbClr val="4595AB"/>
          </a:solidFill>
        </p:spPr>
        <p:txBody>
          <a:bodyPr wrap="square" rtlCol="0">
            <a:spAutoFit/>
          </a:bodyPr>
          <a:lstStyle/>
          <a:p>
            <a:r>
              <a:rPr lang="en-US" sz="1600" dirty="0">
                <a:solidFill>
                  <a:schemeClr val="bg1"/>
                </a:solidFill>
              </a:rPr>
              <a:t>Health </a:t>
            </a:r>
          </a:p>
          <a:p>
            <a:r>
              <a:rPr lang="en-US" sz="1600" dirty="0">
                <a:solidFill>
                  <a:schemeClr val="bg1"/>
                </a:solidFill>
              </a:rPr>
              <a:t>10%</a:t>
            </a:r>
          </a:p>
        </p:txBody>
      </p:sp>
      <p:sp>
        <p:nvSpPr>
          <p:cNvPr id="16" name="TextBox 15">
            <a:extLst>
              <a:ext uri="{FF2B5EF4-FFF2-40B4-BE49-F238E27FC236}">
                <a16:creationId xmlns:a16="http://schemas.microsoft.com/office/drawing/2014/main" id="{4B03781F-8CB6-4B48-83C1-C4F6E0F55E7F}"/>
              </a:ext>
            </a:extLst>
          </p:cNvPr>
          <p:cNvSpPr txBox="1"/>
          <p:nvPr/>
        </p:nvSpPr>
        <p:spPr>
          <a:xfrm>
            <a:off x="5171144" y="5209843"/>
            <a:ext cx="1058205" cy="830997"/>
          </a:xfrm>
          <a:custGeom>
            <a:avLst/>
            <a:gdLst>
              <a:gd name="connsiteX0" fmla="*/ 0 w 1147501"/>
              <a:gd name="connsiteY0" fmla="*/ 0 h 584775"/>
              <a:gd name="connsiteX1" fmla="*/ 1147501 w 1147501"/>
              <a:gd name="connsiteY1" fmla="*/ 0 h 584775"/>
              <a:gd name="connsiteX2" fmla="*/ 1147501 w 1147501"/>
              <a:gd name="connsiteY2" fmla="*/ 584775 h 584775"/>
              <a:gd name="connsiteX3" fmla="*/ 0 w 1147501"/>
              <a:gd name="connsiteY3" fmla="*/ 584775 h 584775"/>
              <a:gd name="connsiteX4" fmla="*/ 0 w 1147501"/>
              <a:gd name="connsiteY4" fmla="*/ 0 h 584775"/>
              <a:gd name="connsiteX0" fmla="*/ 0 w 1147501"/>
              <a:gd name="connsiteY0" fmla="*/ 0 h 584775"/>
              <a:gd name="connsiteX1" fmla="*/ 1147501 w 1147501"/>
              <a:gd name="connsiteY1" fmla="*/ 0 h 584775"/>
              <a:gd name="connsiteX2" fmla="*/ 1018914 w 1147501"/>
              <a:gd name="connsiteY2" fmla="*/ 327600 h 584775"/>
              <a:gd name="connsiteX3" fmla="*/ 0 w 1147501"/>
              <a:gd name="connsiteY3" fmla="*/ 584775 h 584775"/>
              <a:gd name="connsiteX4" fmla="*/ 0 w 1147501"/>
              <a:gd name="connsiteY4" fmla="*/ 0 h 584775"/>
              <a:gd name="connsiteX0" fmla="*/ 0 w 1147501"/>
              <a:gd name="connsiteY0" fmla="*/ 0 h 584775"/>
              <a:gd name="connsiteX1" fmla="*/ 1147501 w 1147501"/>
              <a:gd name="connsiteY1" fmla="*/ 0 h 584775"/>
              <a:gd name="connsiteX2" fmla="*/ 650175 w 1147501"/>
              <a:gd name="connsiteY2" fmla="*/ 489194 h 584775"/>
              <a:gd name="connsiteX3" fmla="*/ 0 w 1147501"/>
              <a:gd name="connsiteY3" fmla="*/ 584775 h 584775"/>
              <a:gd name="connsiteX4" fmla="*/ 0 w 1147501"/>
              <a:gd name="connsiteY4" fmla="*/ 0 h 584775"/>
              <a:gd name="connsiteX0" fmla="*/ 0 w 987838"/>
              <a:gd name="connsiteY0" fmla="*/ 0 h 584775"/>
              <a:gd name="connsiteX1" fmla="*/ 987838 w 987838"/>
              <a:gd name="connsiteY1" fmla="*/ 32325 h 584775"/>
              <a:gd name="connsiteX2" fmla="*/ 650175 w 987838"/>
              <a:gd name="connsiteY2" fmla="*/ 489194 h 584775"/>
              <a:gd name="connsiteX3" fmla="*/ 0 w 987838"/>
              <a:gd name="connsiteY3" fmla="*/ 584775 h 584775"/>
              <a:gd name="connsiteX4" fmla="*/ 0 w 987838"/>
              <a:gd name="connsiteY4" fmla="*/ 0 h 584775"/>
              <a:gd name="connsiteX0" fmla="*/ 0 w 987838"/>
              <a:gd name="connsiteY0" fmla="*/ 0 h 624992"/>
              <a:gd name="connsiteX1" fmla="*/ 987838 w 987838"/>
              <a:gd name="connsiteY1" fmla="*/ 32325 h 624992"/>
              <a:gd name="connsiteX2" fmla="*/ 650175 w 987838"/>
              <a:gd name="connsiteY2" fmla="*/ 489194 h 624992"/>
              <a:gd name="connsiteX3" fmla="*/ 177022 w 987838"/>
              <a:gd name="connsiteY3" fmla="*/ 624992 h 624992"/>
              <a:gd name="connsiteX4" fmla="*/ 0 w 987838"/>
              <a:gd name="connsiteY4" fmla="*/ 0 h 624992"/>
              <a:gd name="connsiteX0" fmla="*/ 1587 w 989425"/>
              <a:gd name="connsiteY0" fmla="*/ 0 h 624992"/>
              <a:gd name="connsiteX1" fmla="*/ 989425 w 989425"/>
              <a:gd name="connsiteY1" fmla="*/ 32325 h 624992"/>
              <a:gd name="connsiteX2" fmla="*/ 651762 w 989425"/>
              <a:gd name="connsiteY2" fmla="*/ 489194 h 624992"/>
              <a:gd name="connsiteX3" fmla="*/ 178609 w 989425"/>
              <a:gd name="connsiteY3" fmla="*/ 624992 h 624992"/>
              <a:gd name="connsiteX4" fmla="*/ 1587 w 989425"/>
              <a:gd name="connsiteY4" fmla="*/ 0 h 624992"/>
              <a:gd name="connsiteX0" fmla="*/ 1587 w 989425"/>
              <a:gd name="connsiteY0" fmla="*/ 0 h 624992"/>
              <a:gd name="connsiteX1" fmla="*/ 989425 w 989425"/>
              <a:gd name="connsiteY1" fmla="*/ 283679 h 624992"/>
              <a:gd name="connsiteX2" fmla="*/ 651762 w 989425"/>
              <a:gd name="connsiteY2" fmla="*/ 489194 h 624992"/>
              <a:gd name="connsiteX3" fmla="*/ 178609 w 989425"/>
              <a:gd name="connsiteY3" fmla="*/ 624992 h 624992"/>
              <a:gd name="connsiteX4" fmla="*/ 1587 w 989425"/>
              <a:gd name="connsiteY4" fmla="*/ 0 h 624992"/>
              <a:gd name="connsiteX0" fmla="*/ 1587 w 989425"/>
              <a:gd name="connsiteY0" fmla="*/ 0 h 624992"/>
              <a:gd name="connsiteX1" fmla="*/ 989425 w 989425"/>
              <a:gd name="connsiteY1" fmla="*/ 283679 h 624992"/>
              <a:gd name="connsiteX2" fmla="*/ 651762 w 989425"/>
              <a:gd name="connsiteY2" fmla="*/ 489194 h 624992"/>
              <a:gd name="connsiteX3" fmla="*/ 178609 w 989425"/>
              <a:gd name="connsiteY3" fmla="*/ 624992 h 624992"/>
              <a:gd name="connsiteX4" fmla="*/ 1587 w 989425"/>
              <a:gd name="connsiteY4" fmla="*/ 0 h 624992"/>
              <a:gd name="connsiteX0" fmla="*/ 1587 w 875625"/>
              <a:gd name="connsiteY0" fmla="*/ 0 h 624992"/>
              <a:gd name="connsiteX1" fmla="*/ 875625 w 875625"/>
              <a:gd name="connsiteY1" fmla="*/ 283679 h 624992"/>
              <a:gd name="connsiteX2" fmla="*/ 651762 w 875625"/>
              <a:gd name="connsiteY2" fmla="*/ 489194 h 624992"/>
              <a:gd name="connsiteX3" fmla="*/ 178609 w 875625"/>
              <a:gd name="connsiteY3" fmla="*/ 624992 h 624992"/>
              <a:gd name="connsiteX4" fmla="*/ 1587 w 875625"/>
              <a:gd name="connsiteY4" fmla="*/ 0 h 624992"/>
              <a:gd name="connsiteX0" fmla="*/ 1587 w 875625"/>
              <a:gd name="connsiteY0" fmla="*/ 0 h 624992"/>
              <a:gd name="connsiteX1" fmla="*/ 875625 w 875625"/>
              <a:gd name="connsiteY1" fmla="*/ 283679 h 624992"/>
              <a:gd name="connsiteX2" fmla="*/ 765563 w 875625"/>
              <a:gd name="connsiteY2" fmla="*/ 599790 h 624992"/>
              <a:gd name="connsiteX3" fmla="*/ 178609 w 875625"/>
              <a:gd name="connsiteY3" fmla="*/ 624992 h 624992"/>
              <a:gd name="connsiteX4" fmla="*/ 1587 w 875625"/>
              <a:gd name="connsiteY4" fmla="*/ 0 h 624992"/>
              <a:gd name="connsiteX0" fmla="*/ 1587 w 837691"/>
              <a:gd name="connsiteY0" fmla="*/ 67844 h 692836"/>
              <a:gd name="connsiteX1" fmla="*/ 837691 w 837691"/>
              <a:gd name="connsiteY1" fmla="*/ 180602 h 692836"/>
              <a:gd name="connsiteX2" fmla="*/ 765563 w 837691"/>
              <a:gd name="connsiteY2" fmla="*/ 667634 h 692836"/>
              <a:gd name="connsiteX3" fmla="*/ 178609 w 837691"/>
              <a:gd name="connsiteY3" fmla="*/ 692836 h 692836"/>
              <a:gd name="connsiteX4" fmla="*/ 1587 w 837691"/>
              <a:gd name="connsiteY4" fmla="*/ 67844 h 692836"/>
              <a:gd name="connsiteX0" fmla="*/ 0 w 848748"/>
              <a:gd name="connsiteY0" fmla="*/ 74959 h 689897"/>
              <a:gd name="connsiteX1" fmla="*/ 848748 w 848748"/>
              <a:gd name="connsiteY1" fmla="*/ 177663 h 689897"/>
              <a:gd name="connsiteX2" fmla="*/ 776620 w 848748"/>
              <a:gd name="connsiteY2" fmla="*/ 664695 h 689897"/>
              <a:gd name="connsiteX3" fmla="*/ 189666 w 848748"/>
              <a:gd name="connsiteY3" fmla="*/ 689897 h 689897"/>
              <a:gd name="connsiteX4" fmla="*/ 0 w 848748"/>
              <a:gd name="connsiteY4" fmla="*/ 74959 h 68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748" h="689897">
                <a:moveTo>
                  <a:pt x="0" y="74959"/>
                </a:moveTo>
                <a:cubicBezTo>
                  <a:pt x="329279" y="169519"/>
                  <a:pt x="519469" y="-208467"/>
                  <a:pt x="848748" y="177663"/>
                </a:cubicBezTo>
                <a:lnTo>
                  <a:pt x="776620" y="664695"/>
                </a:lnTo>
                <a:lnTo>
                  <a:pt x="189666" y="689897"/>
                </a:lnTo>
                <a:cubicBezTo>
                  <a:pt x="-109585" y="491620"/>
                  <a:pt x="59007" y="283290"/>
                  <a:pt x="0" y="74959"/>
                </a:cubicBezTo>
                <a:close/>
              </a:path>
            </a:pathLst>
          </a:custGeom>
          <a:solidFill>
            <a:srgbClr val="705A8C"/>
          </a:solidFill>
        </p:spPr>
        <p:txBody>
          <a:bodyPr wrap="square" rtlCol="0">
            <a:spAutoFit/>
          </a:bodyPr>
          <a:lstStyle/>
          <a:p>
            <a:r>
              <a:rPr lang="en-US" sz="1600" dirty="0">
                <a:solidFill>
                  <a:schemeClr val="bg1"/>
                </a:solidFill>
              </a:rPr>
              <a:t>National Insurance </a:t>
            </a:r>
          </a:p>
          <a:p>
            <a:r>
              <a:rPr lang="en-US" sz="1600" dirty="0">
                <a:solidFill>
                  <a:schemeClr val="bg1"/>
                </a:solidFill>
              </a:rPr>
              <a:t>10%</a:t>
            </a:r>
          </a:p>
        </p:txBody>
      </p:sp>
      <p:sp>
        <p:nvSpPr>
          <p:cNvPr id="17" name="TextBox 16">
            <a:extLst>
              <a:ext uri="{FF2B5EF4-FFF2-40B4-BE49-F238E27FC236}">
                <a16:creationId xmlns:a16="http://schemas.microsoft.com/office/drawing/2014/main" id="{78E4F978-A790-4014-AAF8-0AB6830597EB}"/>
              </a:ext>
            </a:extLst>
          </p:cNvPr>
          <p:cNvSpPr txBox="1"/>
          <p:nvPr/>
        </p:nvSpPr>
        <p:spPr>
          <a:xfrm>
            <a:off x="6210203" y="4976992"/>
            <a:ext cx="1268081" cy="1077218"/>
          </a:xfrm>
          <a:custGeom>
            <a:avLst/>
            <a:gdLst>
              <a:gd name="connsiteX0" fmla="*/ 0 w 1207293"/>
              <a:gd name="connsiteY0" fmla="*/ 0 h 1077218"/>
              <a:gd name="connsiteX1" fmla="*/ 1207293 w 1207293"/>
              <a:gd name="connsiteY1" fmla="*/ 0 h 1077218"/>
              <a:gd name="connsiteX2" fmla="*/ 1207293 w 1207293"/>
              <a:gd name="connsiteY2" fmla="*/ 1077218 h 1077218"/>
              <a:gd name="connsiteX3" fmla="*/ 0 w 1207293"/>
              <a:gd name="connsiteY3" fmla="*/ 1077218 h 1077218"/>
              <a:gd name="connsiteX4" fmla="*/ 0 w 1207293"/>
              <a:gd name="connsiteY4" fmla="*/ 0 h 1077218"/>
              <a:gd name="connsiteX0" fmla="*/ 0 w 1207293"/>
              <a:gd name="connsiteY0" fmla="*/ 0 h 1077218"/>
              <a:gd name="connsiteX1" fmla="*/ 1207293 w 1207293"/>
              <a:gd name="connsiteY1" fmla="*/ 0 h 1077218"/>
              <a:gd name="connsiteX2" fmla="*/ 1121568 w 1207293"/>
              <a:gd name="connsiteY2" fmla="*/ 948630 h 1077218"/>
              <a:gd name="connsiteX3" fmla="*/ 0 w 1207293"/>
              <a:gd name="connsiteY3" fmla="*/ 1077218 h 1077218"/>
              <a:gd name="connsiteX4" fmla="*/ 0 w 1207293"/>
              <a:gd name="connsiteY4" fmla="*/ 0 h 1077218"/>
              <a:gd name="connsiteX0" fmla="*/ 0 w 1121568"/>
              <a:gd name="connsiteY0" fmla="*/ 0 h 1077218"/>
              <a:gd name="connsiteX1" fmla="*/ 1078705 w 1121568"/>
              <a:gd name="connsiteY1" fmla="*/ 114300 h 1077218"/>
              <a:gd name="connsiteX2" fmla="*/ 1121568 w 1121568"/>
              <a:gd name="connsiteY2" fmla="*/ 948630 h 1077218"/>
              <a:gd name="connsiteX3" fmla="*/ 0 w 1121568"/>
              <a:gd name="connsiteY3" fmla="*/ 1077218 h 1077218"/>
              <a:gd name="connsiteX4" fmla="*/ 0 w 1121568"/>
              <a:gd name="connsiteY4" fmla="*/ 0 h 1077218"/>
              <a:gd name="connsiteX0" fmla="*/ 0 w 1078705"/>
              <a:gd name="connsiteY0" fmla="*/ 0 h 1077218"/>
              <a:gd name="connsiteX1" fmla="*/ 1078705 w 1078705"/>
              <a:gd name="connsiteY1" fmla="*/ 114300 h 1077218"/>
              <a:gd name="connsiteX2" fmla="*/ 971225 w 1078705"/>
              <a:gd name="connsiteY2" fmla="*/ 920055 h 1077218"/>
              <a:gd name="connsiteX3" fmla="*/ 0 w 1078705"/>
              <a:gd name="connsiteY3" fmla="*/ 1077218 h 1077218"/>
              <a:gd name="connsiteX4" fmla="*/ 0 w 1078705"/>
              <a:gd name="connsiteY4" fmla="*/ 0 h 1077218"/>
              <a:gd name="connsiteX0" fmla="*/ 0 w 1078705"/>
              <a:gd name="connsiteY0" fmla="*/ 0 h 1077218"/>
              <a:gd name="connsiteX1" fmla="*/ 1078705 w 1078705"/>
              <a:gd name="connsiteY1" fmla="*/ 114300 h 1077218"/>
              <a:gd name="connsiteX2" fmla="*/ 971225 w 1078705"/>
              <a:gd name="connsiteY2" fmla="*/ 920055 h 1077218"/>
              <a:gd name="connsiteX3" fmla="*/ 0 w 1078705"/>
              <a:gd name="connsiteY3" fmla="*/ 1077218 h 1077218"/>
              <a:gd name="connsiteX4" fmla="*/ 0 w 1078705"/>
              <a:gd name="connsiteY4" fmla="*/ 0 h 1077218"/>
              <a:gd name="connsiteX0" fmla="*/ 0 w 1111969"/>
              <a:gd name="connsiteY0" fmla="*/ 0 h 1077218"/>
              <a:gd name="connsiteX1" fmla="*/ 1078705 w 1111969"/>
              <a:gd name="connsiteY1" fmla="*/ 114300 h 1077218"/>
              <a:gd name="connsiteX2" fmla="*/ 971225 w 1111969"/>
              <a:gd name="connsiteY2" fmla="*/ 920055 h 1077218"/>
              <a:gd name="connsiteX3" fmla="*/ 0 w 1111969"/>
              <a:gd name="connsiteY3" fmla="*/ 1077218 h 1077218"/>
              <a:gd name="connsiteX4" fmla="*/ 0 w 1111969"/>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969" h="1077218">
                <a:moveTo>
                  <a:pt x="0" y="0"/>
                </a:moveTo>
                <a:lnTo>
                  <a:pt x="1078705" y="114300"/>
                </a:lnTo>
                <a:cubicBezTo>
                  <a:pt x="1042878" y="382885"/>
                  <a:pt x="1232567" y="508594"/>
                  <a:pt x="971225" y="920055"/>
                </a:cubicBezTo>
                <a:lnTo>
                  <a:pt x="0" y="1077218"/>
                </a:lnTo>
                <a:lnTo>
                  <a:pt x="0" y="0"/>
                </a:lnTo>
                <a:close/>
              </a:path>
            </a:pathLst>
          </a:custGeom>
          <a:solidFill>
            <a:srgbClr val="829D4C"/>
          </a:solidFill>
        </p:spPr>
        <p:txBody>
          <a:bodyPr wrap="square" rtlCol="0">
            <a:spAutoFit/>
          </a:bodyPr>
          <a:lstStyle/>
          <a:p>
            <a:pPr algn="ctr"/>
            <a:r>
              <a:rPr lang="en-GB" sz="1600" dirty="0">
                <a:solidFill>
                  <a:schemeClr val="bg1"/>
                </a:solidFill>
              </a:rPr>
              <a:t>Debt Principle &amp; Interest</a:t>
            </a:r>
          </a:p>
          <a:p>
            <a:pPr algn="ctr"/>
            <a:r>
              <a:rPr lang="en-GB" sz="1600" dirty="0">
                <a:solidFill>
                  <a:schemeClr val="bg1"/>
                </a:solidFill>
              </a:rPr>
              <a:t>12%</a:t>
            </a:r>
            <a:endParaRPr lang="en-US" sz="1600" dirty="0">
              <a:solidFill>
                <a:schemeClr val="bg1"/>
              </a:solidFill>
            </a:endParaRPr>
          </a:p>
        </p:txBody>
      </p:sp>
    </p:spTree>
    <p:extLst>
      <p:ext uri="{BB962C8B-B14F-4D97-AF65-F5344CB8AC3E}">
        <p14:creationId xmlns:p14="http://schemas.microsoft.com/office/powerpoint/2010/main" val="13777784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תוצאת תמונה עבור economic glob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528" y="1594649"/>
            <a:ext cx="4401633" cy="313616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682322" y="1370013"/>
            <a:ext cx="4703621" cy="63197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World Perception</a:t>
            </a:r>
            <a:endParaRPr lang="en-US" sz="54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endParaRPr>
          </a:p>
        </p:txBody>
      </p:sp>
      <p:pic>
        <p:nvPicPr>
          <p:cNvPr id="4" name="Picture 2" descr="תוצאת תמונה עבור economic globl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04" y="956245"/>
            <a:ext cx="5430978" cy="110691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395345" y="1272230"/>
            <a:ext cx="3865414" cy="6448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sz="2400" b="1" dirty="0">
                <a:ln w="10160">
                  <a:solidFill>
                    <a:schemeClr val="accent5"/>
                  </a:solidFill>
                  <a:prstDash val="solid"/>
                </a:ln>
                <a:solidFill>
                  <a:srgbClr val="FFFFFF"/>
                </a:solidFill>
                <a:effectLst>
                  <a:glow rad="228600">
                    <a:schemeClr val="accent5">
                      <a:satMod val="175000"/>
                      <a:alpha val="40000"/>
                    </a:schemeClr>
                  </a:glow>
                  <a:outerShdw blurRad="38100" dist="22860" dir="5400000" algn="tl" rotWithShape="0">
                    <a:srgbClr val="000000">
                      <a:alpha val="30000"/>
                    </a:srgbClr>
                  </a:outerShdw>
                </a:effectLst>
                <a:latin typeface=" david"/>
                <a:cs typeface="OronMF" panose="05000000000000000000" pitchFamily="2" charset="-79"/>
              </a:rPr>
              <a:t>Popular Israeli Perception</a:t>
            </a:r>
            <a:endParaRPr lang="en-US" sz="2400" b="1" dirty="0">
              <a:ln w="10160">
                <a:solidFill>
                  <a:schemeClr val="accent5"/>
                </a:solidFill>
                <a:prstDash val="solid"/>
              </a:ln>
              <a:solidFill>
                <a:srgbClr val="FFFFFF"/>
              </a:solidFill>
              <a:effectLst>
                <a:glow rad="228600">
                  <a:schemeClr val="accent5">
                    <a:satMod val="175000"/>
                    <a:alpha val="40000"/>
                  </a:schemeClr>
                </a:glow>
                <a:outerShdw blurRad="38100" dist="22860" dir="5400000" algn="tl" rotWithShape="0">
                  <a:srgbClr val="000000">
                    <a:alpha val="30000"/>
                  </a:srgbClr>
                </a:outerShdw>
              </a:effectLst>
              <a:latin typeface=" david"/>
              <a:cs typeface="OronMF" panose="05000000000000000000" pitchFamily="2" charset="-79"/>
            </a:endParaRPr>
          </a:p>
        </p:txBody>
      </p:sp>
      <p:pic>
        <p:nvPicPr>
          <p:cNvPr id="7" name="Picture 6"/>
          <p:cNvPicPr>
            <a:picLocks noChangeAspect="1"/>
          </p:cNvPicPr>
          <p:nvPr/>
        </p:nvPicPr>
        <p:blipFill>
          <a:blip r:embed="rId4"/>
          <a:stretch>
            <a:fillRect/>
          </a:stretch>
        </p:blipFill>
        <p:spPr>
          <a:xfrm>
            <a:off x="4260759" y="1125857"/>
            <a:ext cx="1055574" cy="767690"/>
          </a:xfrm>
          <a:prstGeom prst="rect">
            <a:avLst/>
          </a:prstGeom>
        </p:spPr>
      </p:pic>
      <p:cxnSp>
        <p:nvCxnSpPr>
          <p:cNvPr id="3" name="Straight Connector 2"/>
          <p:cNvCxnSpPr/>
          <p:nvPr/>
        </p:nvCxnSpPr>
        <p:spPr>
          <a:xfrm flipH="1">
            <a:off x="5749636" y="138545"/>
            <a:ext cx="27709" cy="6553200"/>
          </a:xfrm>
          <a:prstGeom prst="line">
            <a:avLst/>
          </a:prstGeom>
          <a:ln w="762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974857D2-C912-4E96-9397-6899C1411EEF}"/>
              </a:ext>
            </a:extLst>
          </p:cNvPr>
          <p:cNvSpPr txBox="1">
            <a:spLocks/>
          </p:cNvSpPr>
          <p:nvPr/>
        </p:nvSpPr>
        <p:spPr>
          <a:xfrm>
            <a:off x="546643" y="2379144"/>
            <a:ext cx="5092839" cy="14547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50000"/>
              </a:lnSpc>
            </a:pPr>
            <a:r>
              <a:rPr lang="en-US" sz="1600" dirty="0">
                <a:latin typeface="Aharoni" panose="02010803020104030203" pitchFamily="2" charset="-79"/>
                <a:cs typeface="OronMF" panose="05000000000000000000" pitchFamily="2" charset="-79"/>
              </a:rPr>
              <a:t>“Economic Stability”</a:t>
            </a:r>
          </a:p>
          <a:p>
            <a:pPr algn="l">
              <a:lnSpc>
                <a:spcPct val="150000"/>
              </a:lnSpc>
            </a:pPr>
            <a:r>
              <a:rPr lang="en-US" sz="1600" dirty="0">
                <a:latin typeface="Aharoni" panose="02010803020104030203" pitchFamily="2" charset="-79"/>
                <a:cs typeface="OronMF" panose="05000000000000000000" pitchFamily="2" charset="-79"/>
              </a:rPr>
              <a:t>“Financial Stability”</a:t>
            </a:r>
          </a:p>
          <a:p>
            <a:pPr algn="l">
              <a:lnSpc>
                <a:spcPct val="150000"/>
              </a:lnSpc>
            </a:pPr>
            <a:r>
              <a:rPr lang="en-US" sz="1600" dirty="0">
                <a:latin typeface="Aharoni" panose="02010803020104030203" pitchFamily="2" charset="-79"/>
                <a:cs typeface="OronMF" panose="05000000000000000000" pitchFamily="2" charset="-79"/>
              </a:rPr>
              <a:t>“Diplomatic Potential (e.g. joining the OECD)”</a:t>
            </a:r>
          </a:p>
          <a:p>
            <a:pPr algn="l">
              <a:lnSpc>
                <a:spcPct val="150000"/>
              </a:lnSpc>
            </a:pPr>
            <a:r>
              <a:rPr lang="en-US" sz="1600" dirty="0">
                <a:latin typeface="Aharoni" panose="02010803020104030203" pitchFamily="2" charset="-79"/>
                <a:cs typeface="OronMF" panose="05000000000000000000" pitchFamily="2" charset="-79"/>
              </a:rPr>
              <a:t>“Financing Security Expenses”</a:t>
            </a:r>
          </a:p>
          <a:p>
            <a:pPr algn="l">
              <a:lnSpc>
                <a:spcPct val="150000"/>
              </a:lnSpc>
            </a:pPr>
            <a:r>
              <a:rPr lang="en-US" sz="1600" dirty="0">
                <a:latin typeface="Aharoni" panose="02010803020104030203" pitchFamily="2" charset="-79"/>
                <a:cs typeface="OronMF" panose="05000000000000000000" pitchFamily="2" charset="-79"/>
              </a:rPr>
              <a:t>“A source of Social Resilience” </a:t>
            </a:r>
          </a:p>
        </p:txBody>
      </p:sp>
    </p:spTree>
    <p:extLst>
      <p:ext uri="{BB962C8B-B14F-4D97-AF65-F5344CB8AC3E}">
        <p14:creationId xmlns:p14="http://schemas.microsoft.com/office/powerpoint/2010/main" val="3651626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C80C7B-4373-4E3F-B5EA-C06F59963DC9}"/>
              </a:ext>
            </a:extLst>
          </p:cNvPr>
          <p:cNvSpPr txBox="1">
            <a:spLocks/>
          </p:cNvSpPr>
          <p:nvPr/>
        </p:nvSpPr>
        <p:spPr>
          <a:xfrm>
            <a:off x="297869" y="4942115"/>
            <a:ext cx="10515600"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Would the perception shift of economic power also change budgeting? </a:t>
            </a:r>
          </a:p>
        </p:txBody>
      </p:sp>
    </p:spTree>
    <p:extLst>
      <p:ext uri="{BB962C8B-B14F-4D97-AF65-F5344CB8AC3E}">
        <p14:creationId xmlns:p14="http://schemas.microsoft.com/office/powerpoint/2010/main" val="27088866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54563" y="240085"/>
            <a:ext cx="9157010" cy="6510339"/>
          </a:xfrm>
          <a:prstGeom prst="rect">
            <a:avLst/>
          </a:prstGeom>
        </p:spPr>
      </p:pic>
      <p:sp>
        <p:nvSpPr>
          <p:cNvPr id="5" name="Title 1"/>
          <p:cNvSpPr txBox="1">
            <a:spLocks/>
          </p:cNvSpPr>
          <p:nvPr/>
        </p:nvSpPr>
        <p:spPr>
          <a:xfrm>
            <a:off x="146110" y="5676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Exercise</a:t>
            </a:r>
            <a:endParaRPr lang="en-US" sz="54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endParaRPr>
          </a:p>
        </p:txBody>
      </p:sp>
      <p:sp>
        <p:nvSpPr>
          <p:cNvPr id="2" name="TextBox 1">
            <a:extLst>
              <a:ext uri="{FF2B5EF4-FFF2-40B4-BE49-F238E27FC236}">
                <a16:creationId xmlns:a16="http://schemas.microsoft.com/office/drawing/2014/main" id="{944859A1-93C4-47F1-8E1D-762315A0D1B5}"/>
              </a:ext>
            </a:extLst>
          </p:cNvPr>
          <p:cNvSpPr txBox="1"/>
          <p:nvPr/>
        </p:nvSpPr>
        <p:spPr>
          <a:xfrm>
            <a:off x="9078685" y="6248583"/>
            <a:ext cx="2732315" cy="369332"/>
          </a:xfrm>
          <a:prstGeom prst="rect">
            <a:avLst/>
          </a:prstGeom>
          <a:solidFill>
            <a:srgbClr val="496282"/>
          </a:solidFill>
        </p:spPr>
        <p:txBody>
          <a:bodyPr wrap="square" rtlCol="0">
            <a:spAutoFit/>
          </a:bodyPr>
          <a:lstStyle/>
          <a:p>
            <a:pPr algn="r"/>
            <a:r>
              <a:rPr lang="en-GB" dirty="0">
                <a:solidFill>
                  <a:schemeClr val="bg1"/>
                </a:solidFill>
              </a:rPr>
              <a:t>Photo by: Yevgeni Malkin</a:t>
            </a:r>
            <a:endParaRPr lang="en-US" dirty="0">
              <a:solidFill>
                <a:schemeClr val="bg1"/>
              </a:solidFill>
            </a:endParaRPr>
          </a:p>
        </p:txBody>
      </p:sp>
    </p:spTree>
    <p:extLst>
      <p:ext uri="{BB962C8B-B14F-4D97-AF65-F5344CB8AC3E}">
        <p14:creationId xmlns:p14="http://schemas.microsoft.com/office/powerpoint/2010/main" val="358380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24724</TotalTime>
  <Words>4272</Words>
  <Application>Microsoft Office PowerPoint</Application>
  <PresentationFormat>Widescreen</PresentationFormat>
  <Paragraphs>831</Paragraphs>
  <Slides>109</Slides>
  <Notes>57</Notes>
  <HiddenSlides>3</HiddenSlides>
  <MMClips>1</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109</vt:i4>
      </vt:variant>
    </vt:vector>
  </HeadingPairs>
  <TitlesOfParts>
    <vt:vector size="129" baseType="lpstr">
      <vt:lpstr> david</vt:lpstr>
      <vt:lpstr>Aharoni</vt:lpstr>
      <vt:lpstr>Arial</vt:lpstr>
      <vt:lpstr>Arial</vt:lpstr>
      <vt:lpstr>Bahnschrift SemiBold</vt:lpstr>
      <vt:lpstr>Calibri</vt:lpstr>
      <vt:lpstr>Calibri Light</vt:lpstr>
      <vt:lpstr>Comic Sans MS</vt:lpstr>
      <vt:lpstr>David</vt:lpstr>
      <vt:lpstr>Gill Sans</vt:lpstr>
      <vt:lpstr>Gisha</vt:lpstr>
      <vt:lpstr>inherit</vt:lpstr>
      <vt:lpstr>lato</vt:lpstr>
      <vt:lpstr>Open Sans</vt:lpstr>
      <vt:lpstr>Segoe UI Black</vt:lpstr>
      <vt:lpstr>Segoe UI Light</vt:lpstr>
      <vt:lpstr>Times New Roman</vt:lpstr>
      <vt:lpstr>Times New Roman (Hebrew)</vt:lpstr>
      <vt:lpstr>Wingdings</vt:lpstr>
      <vt:lpstr>Office Theme</vt:lpstr>
      <vt:lpstr>Economic Power</vt:lpstr>
      <vt:lpstr>Lessons Structure </vt:lpstr>
      <vt:lpstr>Power Balance</vt:lpstr>
      <vt:lpstr>Military  Power</vt:lpstr>
      <vt:lpstr>Military Power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 Resources</vt:lpstr>
      <vt:lpstr>PowerPoint Presentation</vt:lpstr>
      <vt:lpstr>Desalinized water - Game Changer</vt:lpstr>
      <vt:lpstr>PowerPoint Presentation</vt:lpstr>
      <vt:lpstr>Human Capital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Dependency Ratio OECD</vt:lpstr>
      <vt:lpstr>PowerPoint Presentation</vt:lpstr>
      <vt:lpstr>PowerPoint Presentation</vt:lpstr>
      <vt:lpstr>מדינאות כלכלית</vt:lpstr>
      <vt:lpstr>PowerPoint Presentation</vt:lpstr>
      <vt:lpstr>Economic Sanctions</vt:lpstr>
      <vt:lpstr>PowerPoint Presentation</vt:lpstr>
      <vt:lpstr>US Aid</vt:lpstr>
      <vt:lpstr>PowerPoint Presentation</vt:lpstr>
      <vt:lpstr>Trade Agreements </vt:lpstr>
      <vt:lpstr>שיעור 3</vt:lpstr>
      <vt:lpstr>Soft Power</vt:lpstr>
      <vt:lpstr>PowerPoint Presentation</vt:lpstr>
      <vt:lpstr>שיעור 3</vt:lpstr>
      <vt:lpstr>Nord Stream 2</vt:lpstr>
      <vt:lpstr>2008</vt:lpstr>
      <vt:lpstr>PowerPoint Presentation</vt:lpstr>
      <vt:lpstr>PowerPoint Presentation</vt:lpstr>
      <vt:lpstr>PowerPoint Presentation</vt:lpstr>
      <vt:lpstr>State Budget</vt:lpstr>
      <vt:lpstr>Economic Policy</vt:lpstr>
      <vt:lpstr>PowerPoint Presentation</vt:lpstr>
      <vt:lpstr>Work Method</vt:lpstr>
      <vt:lpstr>Game Rules</vt:lpstr>
      <vt:lpstr>PowerPoint Presentation</vt:lpstr>
      <vt:lpstr>PowerPoint Presentation</vt:lpstr>
      <vt:lpstr>PowerPoint Presentation</vt:lpstr>
      <vt:lpstr>PowerPoint Presentation</vt:lpstr>
      <vt:lpstr>PowerPoint Presentation</vt:lpstr>
      <vt:lpstr>Game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Game Rules</vt:lpstr>
      <vt:lpstr>PowerPoint Presentation</vt:lpstr>
      <vt:lpstr>PowerPoint Presentation</vt:lpstr>
      <vt:lpstr>PowerPoint Presentation</vt:lpstr>
      <vt:lpstr>PowerPoint Presentation</vt:lpstr>
      <vt:lpstr>PowerPoint Presentation</vt:lpstr>
      <vt:lpstr>PowerPoint Presentation</vt:lpstr>
      <vt:lpstr>2020 Budget Consolidation</vt:lpstr>
      <vt:lpstr>PowerPoint Presentation</vt:lpstr>
      <vt:lpstr>PowerPoint Presentation</vt:lpstr>
      <vt:lpstr>PowerPoint Presentation</vt:lpstr>
      <vt:lpstr>PowerPoint Presentation</vt:lpstr>
      <vt:lpstr>Budget Building Methodology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העוצמה הכלכלית</dc:title>
  <dc:creator>Noach Hacker</dc:creator>
  <cp:lastModifiedBy>Laila</cp:lastModifiedBy>
  <cp:revision>112</cp:revision>
  <dcterms:created xsi:type="dcterms:W3CDTF">2019-11-05T11:05:21Z</dcterms:created>
  <dcterms:modified xsi:type="dcterms:W3CDTF">2019-12-31T10:52:36Z</dcterms:modified>
</cp:coreProperties>
</file>