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sldIdLst>
    <p:sldId id="256" r:id="rId2"/>
    <p:sldId id="269" r:id="rId3"/>
    <p:sldId id="272" r:id="rId4"/>
    <p:sldId id="287" r:id="rId5"/>
    <p:sldId id="270" r:id="rId6"/>
    <p:sldId id="268" r:id="rId7"/>
    <p:sldId id="273" r:id="rId8"/>
    <p:sldId id="274" r:id="rId9"/>
    <p:sldId id="275" r:id="rId10"/>
    <p:sldId id="276" r:id="rId11"/>
    <p:sldId id="277" r:id="rId12"/>
    <p:sldId id="262" r:id="rId13"/>
    <p:sldId id="279" r:id="rId14"/>
    <p:sldId id="266" r:id="rId15"/>
    <p:sldId id="264" r:id="rId16"/>
    <p:sldId id="297" r:id="rId17"/>
    <p:sldId id="278" r:id="rId18"/>
    <p:sldId id="261" r:id="rId19"/>
    <p:sldId id="290" r:id="rId20"/>
    <p:sldId id="291" r:id="rId21"/>
    <p:sldId id="286" r:id="rId22"/>
    <p:sldId id="263" r:id="rId23"/>
    <p:sldId id="284" r:id="rId24"/>
    <p:sldId id="294" r:id="rId25"/>
    <p:sldId id="259" r:id="rId26"/>
    <p:sldId id="296" r:id="rId27"/>
    <p:sldId id="293" r:id="rId28"/>
    <p:sldId id="289" r:id="rId29"/>
    <p:sldId id="257" r:id="rId30"/>
    <p:sldId id="285" r:id="rId31"/>
    <p:sldId id="29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78097" autoAdjust="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3C851-9123-4F27-99FE-2433AFBE612A}" type="datetimeFigureOut">
              <a:rPr lang="en-US" smtClean="0"/>
              <a:t>21-04-15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EB591-D757-478B-BFC2-AC9DB1C079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8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sz="1200" dirty="0" smtClean="0"/>
              <a:t>מבנה המערכת מורכב ממספר שכבות פונקציונאליות:</a:t>
            </a:r>
            <a:endParaRPr lang="en-US" sz="1200" dirty="0" smtClean="0"/>
          </a:p>
          <a:p>
            <a:pPr lvl="0" algn="r" rtl="1"/>
            <a:r>
              <a:rPr lang="he-IL" sz="1200" dirty="0" smtClean="0"/>
              <a:t>שכבת הממשק למשתמש – שכבה זו מכילה את כל האלמנטים הויזואליים במערכת, כגון: תפריטים, מסכי שאילתא, מסכי פעולה ומסכי עדכון נתונים.</a:t>
            </a:r>
            <a:endParaRPr lang="en-US" sz="1200" dirty="0" smtClean="0"/>
          </a:p>
          <a:p>
            <a:pPr lvl="0" algn="r" rtl="1"/>
            <a:r>
              <a:rPr lang="he-IL" sz="1200" dirty="0" smtClean="0"/>
              <a:t>שכבת הלוגיקה העסקית – שכבה זו מכילה את הלוגיקה העיקרית במערכת. שכבה זו מכילה למעשה את כל ה 'חוקים' במערכת.</a:t>
            </a:r>
            <a:endParaRPr lang="en-US" sz="1200" dirty="0" smtClean="0"/>
          </a:p>
          <a:p>
            <a:pPr lvl="0" algn="r" rtl="1"/>
            <a:r>
              <a:rPr lang="he-IL" sz="1200" dirty="0" smtClean="0"/>
              <a:t>שכבת הגישה לבסיס הנתונים – שכבה זו מבטיחה גישה אחידה ויחידה לבסיס הנתונים. גישה זו מאפשרת לנהל טרנזקציות במערכת ולספק מערכת אמינה בנתונים אשר נאגרים בה.</a:t>
            </a:r>
            <a:endParaRPr lang="en-US" sz="1200" dirty="0" smtClean="0"/>
          </a:p>
          <a:p>
            <a:pPr lvl="0" algn="r" rtl="1"/>
            <a:r>
              <a:rPr lang="he-IL" sz="1200" dirty="0" smtClean="0"/>
              <a:t>בסיס הנתונים – בשכבת בסיס הנתונים נאגרים כל הנתונים במערכת.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B591-D757-478B-BFC2-AC9DB1C079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6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>
                <a:solidFill>
                  <a:schemeClr val="tx1"/>
                </a:solidFill>
                <a:ea typeface="+mn-ea"/>
              </a:rPr>
              <a:t>לאחר ביצוע סיור מקדים יוגדר לאתר משאב המסוגל לבצע את ההובלה.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B591-D757-478B-BFC2-AC9DB1C079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7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15517" y="4941889"/>
            <a:ext cx="585046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fld id="{07B5319C-BE2D-4D85-ADA4-FFA0953D5FE7}" type="datetimeFigureOut">
              <a:rPr lang="en-US" smtClean="0"/>
              <a:t>21-04-15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AE3C5449-E234-4AFD-8D04-C4E85069B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5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fld id="{07B5319C-BE2D-4D85-ADA4-FFA0953D5FE7}" type="datetimeFigureOut">
              <a:rPr lang="en-US" smtClean="0"/>
              <a:t>21-04-15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AE3C5449-E234-4AFD-8D04-C4E85069B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0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fld id="{07B5319C-BE2D-4D85-ADA4-FFA0953D5FE7}" type="datetimeFigureOut">
              <a:rPr lang="en-US" smtClean="0"/>
              <a:t>21-04-15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AE3C5449-E234-4AFD-8D04-C4E85069B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503C2446-8796-4D89-953C-9908C778E892}" type="slidenum">
              <a:rPr lang="he-IL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702723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319C-BE2D-4D85-ADA4-FFA0953D5FE7}" type="datetimeFigureOut">
              <a:rPr lang="en-US" smtClean="0"/>
              <a:t>21-04-15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5449-E234-4AFD-8D04-C4E85069B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6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fld id="{07B5319C-BE2D-4D85-ADA4-FFA0953D5FE7}" type="datetimeFigureOut">
              <a:rPr lang="en-US" smtClean="0"/>
              <a:t>21-04-15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AE3C5449-E234-4AFD-8D04-C4E85069B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21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fld id="{07B5319C-BE2D-4D85-ADA4-FFA0953D5FE7}" type="datetimeFigureOut">
              <a:rPr lang="en-US" smtClean="0"/>
              <a:t>21-04-15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AE3C5449-E234-4AFD-8D04-C4E85069B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2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fld id="{07B5319C-BE2D-4D85-ADA4-FFA0953D5FE7}" type="datetimeFigureOut">
              <a:rPr lang="en-US" smtClean="0"/>
              <a:t>21-04-15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AE3C5449-E234-4AFD-8D04-C4E85069B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3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fld id="{07B5319C-BE2D-4D85-ADA4-FFA0953D5FE7}" type="datetimeFigureOut">
              <a:rPr lang="en-US" smtClean="0"/>
              <a:t>21-04-15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AE3C5449-E234-4AFD-8D04-C4E85069B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6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fld id="{07B5319C-BE2D-4D85-ADA4-FFA0953D5FE7}" type="datetimeFigureOut">
              <a:rPr lang="en-US" smtClean="0"/>
              <a:t>21-04-15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AE3C5449-E234-4AFD-8D04-C4E85069B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4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fld id="{07B5319C-BE2D-4D85-ADA4-FFA0953D5FE7}" type="datetimeFigureOut">
              <a:rPr lang="en-US" smtClean="0"/>
              <a:t>21-04-15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AE3C5449-E234-4AFD-8D04-C4E85069B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3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fld id="{07B5319C-BE2D-4D85-ADA4-FFA0953D5FE7}" type="datetimeFigureOut">
              <a:rPr lang="en-US" smtClean="0"/>
              <a:t>21-04-15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AE3C5449-E234-4AFD-8D04-C4E85069B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fld id="{07B5319C-BE2D-4D85-ADA4-FFA0953D5FE7}" type="datetimeFigureOut">
              <a:rPr lang="en-US" smtClean="0"/>
              <a:t>21-04-15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AE3C5449-E234-4AFD-8D04-C4E85069B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0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solidFill>
                  <a:srgbClr val="253648"/>
                </a:solidFill>
              </a:defRPr>
            </a:lvl1pPr>
          </a:lstStyle>
          <a:p>
            <a:fld id="{07B5319C-BE2D-4D85-ADA4-FFA0953D5FE7}" type="datetimeFigureOut">
              <a:rPr lang="en-US" smtClean="0"/>
              <a:t>21-04-15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solidFill>
                  <a:srgbClr val="25364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400">
                <a:solidFill>
                  <a:srgbClr val="253648"/>
                </a:solidFill>
              </a:defRPr>
            </a:lvl1pPr>
          </a:lstStyle>
          <a:p>
            <a:fld id="{AE3C5449-E234-4AFD-8D04-C4E85069B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0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253648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253648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253648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253648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253648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253648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253648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253648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253648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rgbClr val="253648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53648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3648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53648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3648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3648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3648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3648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3648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63" Type="http://schemas.openxmlformats.org/officeDocument/2006/relationships/image" Target="../media/image66.png"/><Relationship Id="rId68" Type="http://schemas.openxmlformats.org/officeDocument/2006/relationships/image" Target="../media/image71.jpeg"/><Relationship Id="rId7" Type="http://schemas.openxmlformats.org/officeDocument/2006/relationships/image" Target="../media/image10.jpeg"/><Relationship Id="rId2" Type="http://schemas.openxmlformats.org/officeDocument/2006/relationships/image" Target="../media/image6.emf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jpe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66" Type="http://schemas.openxmlformats.org/officeDocument/2006/relationships/image" Target="../media/image69.png"/><Relationship Id="rId5" Type="http://schemas.openxmlformats.org/officeDocument/2006/relationships/image" Target="../media/image2.png"/><Relationship Id="rId61" Type="http://schemas.openxmlformats.org/officeDocument/2006/relationships/image" Target="../media/image64.png"/><Relationship Id="rId19" Type="http://schemas.openxmlformats.org/officeDocument/2006/relationships/image" Target="../media/image2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jpe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64" Type="http://schemas.openxmlformats.org/officeDocument/2006/relationships/image" Target="../media/image67.png"/><Relationship Id="rId8" Type="http://schemas.openxmlformats.org/officeDocument/2006/relationships/image" Target="../media/image11.jpeg"/><Relationship Id="rId51" Type="http://schemas.openxmlformats.org/officeDocument/2006/relationships/image" Target="../media/image54.png"/><Relationship Id="rId3" Type="http://schemas.openxmlformats.org/officeDocument/2006/relationships/image" Target="../media/image7.emf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jpe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67" Type="http://schemas.openxmlformats.org/officeDocument/2006/relationships/image" Target="../media/image70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9" Type="http://schemas.openxmlformats.org/officeDocument/2006/relationships/image" Target="../media/image4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msdn.microsoft.com/library/en-us/dnbda/html/f01boa01.gi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2641" y="1321376"/>
            <a:ext cx="8113914" cy="429928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he-IL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he-IL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he-IL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he-IL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he-IL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he-IL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he-IL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מערכת אופטימיזציה וניהול של מערך הובלה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en-US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Mazpen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042" y="3471018"/>
            <a:ext cx="2121348" cy="260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24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43" y="1560614"/>
            <a:ext cx="10142978" cy="4563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643" y="1191282"/>
            <a:ext cx="1020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 smtClean="0"/>
              <a:t>מידע גאוגרפי הנשמר במערכת, בדוגמא הצגה של פריסה של מחסומים להעברת סחורה בישראל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782305" y="483396"/>
            <a:ext cx="7824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ea typeface="+mj-ea"/>
              </a:rPr>
              <a:t>נתוני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ea typeface="+mj-ea"/>
              </a:rPr>
              <a:t>GeoData</a:t>
            </a:r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ea typeface="+mj-ea"/>
              </a:rPr>
              <a:t> </a:t>
            </a:r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ea typeface="+mj-ea"/>
              </a:rPr>
              <a:t>ומערך טרטוריות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body)"/>
              <a:ea typeface="+mj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2" t="16531" b="23422"/>
          <a:stretch/>
        </p:blipFill>
        <p:spPr bwMode="auto">
          <a:xfrm>
            <a:off x="1722291" y="1191282"/>
            <a:ext cx="6980016" cy="384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04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82" y="261354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cs typeface="+mn-cs"/>
              </a:rPr>
              <a:t>נהגים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body)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656" y="1586917"/>
            <a:ext cx="8438740" cy="4272970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he-IL" sz="2600" b="1" dirty="0">
                <a:solidFill>
                  <a:schemeClr val="tx1"/>
                </a:solidFill>
              </a:rPr>
              <a:t>המערכת מנהלת </a:t>
            </a:r>
            <a:r>
              <a:rPr lang="he-IL" sz="2600" b="1" dirty="0" smtClean="0">
                <a:solidFill>
                  <a:schemeClr val="tx1"/>
                </a:solidFill>
              </a:rPr>
              <a:t>את </a:t>
            </a:r>
            <a:r>
              <a:rPr lang="he-IL" sz="2600" b="1" dirty="0">
                <a:solidFill>
                  <a:schemeClr val="tx1"/>
                </a:solidFill>
              </a:rPr>
              <a:t>המידע הרלוונטי לגבי הנהגים</a:t>
            </a:r>
            <a:r>
              <a:rPr lang="he-IL" sz="2600" b="1" dirty="0" smtClean="0">
                <a:solidFill>
                  <a:schemeClr val="tx1"/>
                </a:solidFill>
              </a:rPr>
              <a:t>:</a:t>
            </a:r>
            <a:endParaRPr lang="en-US" sz="2600" b="1" dirty="0">
              <a:solidFill>
                <a:schemeClr val="tx1"/>
              </a:solidFill>
            </a:endParaRPr>
          </a:p>
          <a:p>
            <a:pPr lvl="0" algn="r" rtl="1"/>
            <a:r>
              <a:rPr lang="he-IL" sz="2500" dirty="0" smtClean="0">
                <a:solidFill>
                  <a:schemeClr val="tx1"/>
                </a:solidFill>
              </a:rPr>
              <a:t>שם</a:t>
            </a:r>
          </a:p>
          <a:p>
            <a:pPr lvl="0" algn="r" rtl="1"/>
            <a:r>
              <a:rPr lang="he-IL" sz="2500" dirty="0" smtClean="0">
                <a:solidFill>
                  <a:schemeClr val="tx1"/>
                </a:solidFill>
              </a:rPr>
              <a:t>מספר </a:t>
            </a:r>
            <a:r>
              <a:rPr lang="he-IL" sz="2500" dirty="0">
                <a:solidFill>
                  <a:schemeClr val="tx1"/>
                </a:solidFill>
              </a:rPr>
              <a:t>אישי</a:t>
            </a:r>
          </a:p>
          <a:p>
            <a:pPr lvl="0" algn="r" rtl="1"/>
            <a:r>
              <a:rPr lang="he-IL" sz="2500" dirty="0">
                <a:solidFill>
                  <a:schemeClr val="tx1"/>
                </a:solidFill>
              </a:rPr>
              <a:t>תעודת זהות</a:t>
            </a:r>
            <a:endParaRPr lang="en-US" sz="2500" dirty="0">
              <a:solidFill>
                <a:schemeClr val="tx1"/>
              </a:solidFill>
            </a:endParaRPr>
          </a:p>
          <a:p>
            <a:pPr lvl="0" algn="r" rtl="1"/>
            <a:r>
              <a:rPr lang="he-IL" sz="2500" dirty="0">
                <a:solidFill>
                  <a:schemeClr val="tx1"/>
                </a:solidFill>
              </a:rPr>
              <a:t>סטאטוס </a:t>
            </a:r>
            <a:r>
              <a:rPr lang="he-IL" sz="1900" dirty="0">
                <a:solidFill>
                  <a:schemeClr val="tx1"/>
                </a:solidFill>
              </a:rPr>
              <a:t>(פעיל / לא פעיל</a:t>
            </a:r>
            <a:r>
              <a:rPr lang="he-IL" sz="1900" dirty="0" smtClean="0">
                <a:solidFill>
                  <a:schemeClr val="tx1"/>
                </a:solidFill>
              </a:rPr>
              <a:t>)</a:t>
            </a:r>
            <a:endParaRPr lang="en-US" sz="1900" dirty="0">
              <a:solidFill>
                <a:schemeClr val="tx1"/>
              </a:solidFill>
            </a:endParaRPr>
          </a:p>
          <a:p>
            <a:pPr lvl="0" algn="r" rtl="1"/>
            <a:r>
              <a:rPr lang="he-IL" sz="2500" dirty="0">
                <a:solidFill>
                  <a:schemeClr val="tx1"/>
                </a:solidFill>
              </a:rPr>
              <a:t>הסמכות </a:t>
            </a:r>
            <a:r>
              <a:rPr lang="he-IL" sz="2500" dirty="0" smtClean="0">
                <a:solidFill>
                  <a:schemeClr val="tx1"/>
                </a:solidFill>
              </a:rPr>
              <a:t>נהג / תוקף הסמכות</a:t>
            </a:r>
            <a:endParaRPr lang="he-IL" sz="2500" dirty="0">
              <a:solidFill>
                <a:schemeClr val="tx1"/>
              </a:solidFill>
            </a:endParaRPr>
          </a:p>
          <a:p>
            <a:pPr lvl="0" algn="r" rtl="1"/>
            <a:r>
              <a:rPr lang="he-IL" sz="2500" dirty="0">
                <a:solidFill>
                  <a:schemeClr val="tx1"/>
                </a:solidFill>
              </a:rPr>
              <a:t>תוקף </a:t>
            </a:r>
            <a:r>
              <a:rPr lang="he-IL" sz="2500" dirty="0" smtClean="0">
                <a:solidFill>
                  <a:schemeClr val="tx1"/>
                </a:solidFill>
              </a:rPr>
              <a:t>רישיון</a:t>
            </a:r>
          </a:p>
          <a:p>
            <a:pPr lvl="0" algn="r" rtl="1"/>
            <a:r>
              <a:rPr lang="he-IL" sz="2500" dirty="0" smtClean="0">
                <a:solidFill>
                  <a:schemeClr val="tx1"/>
                </a:solidFill>
              </a:rPr>
              <a:t>תאריך גיוס </a:t>
            </a:r>
            <a:r>
              <a:rPr lang="he-IL" sz="1900" dirty="0" smtClean="0">
                <a:solidFill>
                  <a:schemeClr val="tx1"/>
                </a:solidFill>
              </a:rPr>
              <a:t>(תחילת העסקה)</a:t>
            </a:r>
          </a:p>
          <a:p>
            <a:pPr lvl="0"/>
            <a:r>
              <a:rPr lang="he-IL" sz="2500" dirty="0">
                <a:solidFill>
                  <a:schemeClr val="tx1"/>
                </a:solidFill>
              </a:rPr>
              <a:t>נקודת יציאה בבוקר</a:t>
            </a:r>
          </a:p>
          <a:p>
            <a:r>
              <a:rPr lang="he-IL" sz="2500" dirty="0">
                <a:solidFill>
                  <a:schemeClr val="tx1"/>
                </a:solidFill>
              </a:rPr>
              <a:t>הרשאות כניסה לאתרים </a:t>
            </a:r>
            <a:r>
              <a:rPr lang="he-IL" sz="1900" dirty="0">
                <a:solidFill>
                  <a:schemeClr val="tx1"/>
                </a:solidFill>
              </a:rPr>
              <a:t>(פרופיל נהג)</a:t>
            </a:r>
          </a:p>
          <a:p>
            <a:pPr lvl="0" algn="r" rtl="1"/>
            <a:r>
              <a:rPr lang="he-IL" sz="2500" dirty="0">
                <a:solidFill>
                  <a:schemeClr val="tx1"/>
                </a:solidFill>
              </a:rPr>
              <a:t>אי שיבוצים – ימי חופשה וזמינות</a:t>
            </a:r>
          </a:p>
          <a:p>
            <a:pPr lvl="0" algn="r" rtl="1"/>
            <a:r>
              <a:rPr lang="he-IL" sz="2500" dirty="0">
                <a:solidFill>
                  <a:schemeClr val="tx1"/>
                </a:solidFill>
              </a:rPr>
              <a:t>שעות </a:t>
            </a:r>
            <a:r>
              <a:rPr lang="he-IL" sz="2500" dirty="0" smtClean="0">
                <a:solidFill>
                  <a:schemeClr val="tx1"/>
                </a:solidFill>
              </a:rPr>
              <a:t>נהיגה/מנוחה</a:t>
            </a:r>
          </a:p>
          <a:p>
            <a:pPr marL="0" lvl="0" indent="0" algn="r" rtl="1">
              <a:buNone/>
            </a:pPr>
            <a:endParaRPr lang="he-IL" sz="2500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nrg.co.il/images/archive/408x322/754/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70" y="2064205"/>
            <a:ext cx="3886200" cy="306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452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11" y="1178869"/>
            <a:ext cx="11369896" cy="4101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777" y="474627"/>
            <a:ext cx="405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400" b="1" dirty="0" smtClean="0"/>
              <a:t>כרטסת לניהול פרטי נהגים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079" y="3660442"/>
            <a:ext cx="5133975" cy="2076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777" y="3982657"/>
            <a:ext cx="76200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3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569" y="280737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cs typeface="+mn-cs"/>
              </a:rPr>
              <a:t>רכבים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body)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215" y="1606300"/>
            <a:ext cx="10415954" cy="4614196"/>
          </a:xfrm>
        </p:spPr>
        <p:txBody>
          <a:bodyPr>
            <a:normAutofit fontScale="77500" lnSpcReduction="20000"/>
          </a:bodyPr>
          <a:lstStyle/>
          <a:p>
            <a:pPr marL="0" lvl="0" indent="0" algn="r" rtl="1">
              <a:buNone/>
            </a:pPr>
            <a:r>
              <a:rPr lang="he-IL" b="1" dirty="0" smtClean="0">
                <a:solidFill>
                  <a:schemeClr val="tx1"/>
                </a:solidFill>
              </a:rPr>
              <a:t>המערכת מאפשרת לנהל את המידע בנושא רכבים:</a:t>
            </a:r>
          </a:p>
          <a:p>
            <a:pPr>
              <a:lnSpc>
                <a:spcPct val="120000"/>
              </a:lnSpc>
            </a:pPr>
            <a:r>
              <a:rPr lang="he-IL" sz="3000" dirty="0">
                <a:solidFill>
                  <a:schemeClr val="tx1"/>
                </a:solidFill>
                <a:ea typeface="+mn-ea"/>
              </a:rPr>
              <a:t>צ' / מס' רישוי</a:t>
            </a:r>
          </a:p>
          <a:p>
            <a:pPr>
              <a:lnSpc>
                <a:spcPct val="120000"/>
              </a:lnSpc>
            </a:pPr>
            <a:r>
              <a:rPr lang="he-IL" sz="3000" dirty="0">
                <a:solidFill>
                  <a:schemeClr val="tx1"/>
                </a:solidFill>
                <a:ea typeface="+mn-ea"/>
              </a:rPr>
              <a:t>סוג אמצעי – משאית (קומפלט), גורר, נגרר, אוטובוס</a:t>
            </a:r>
          </a:p>
          <a:p>
            <a:pPr>
              <a:lnSpc>
                <a:spcPct val="120000"/>
              </a:lnSpc>
            </a:pPr>
            <a:r>
              <a:rPr lang="he-IL" sz="3000" dirty="0">
                <a:solidFill>
                  <a:schemeClr val="tx1"/>
                </a:solidFill>
                <a:ea typeface="+mn-ea"/>
              </a:rPr>
              <a:t>מגבלות נשיאה</a:t>
            </a:r>
          </a:p>
          <a:p>
            <a:pPr>
              <a:lnSpc>
                <a:spcPct val="120000"/>
              </a:lnSpc>
            </a:pPr>
            <a:r>
              <a:rPr lang="he-IL" sz="3000" dirty="0">
                <a:solidFill>
                  <a:schemeClr val="tx1"/>
                </a:solidFill>
                <a:ea typeface="+mn-ea"/>
              </a:rPr>
              <a:t>סטאטוס (זמין, בטיפול, תאונה, מושבת וכו')</a:t>
            </a:r>
          </a:p>
          <a:p>
            <a:pPr>
              <a:lnSpc>
                <a:spcPct val="120000"/>
              </a:lnSpc>
            </a:pPr>
            <a:r>
              <a:rPr lang="he-IL" sz="3000" dirty="0">
                <a:solidFill>
                  <a:schemeClr val="tx1"/>
                </a:solidFill>
                <a:ea typeface="+mn-ea"/>
              </a:rPr>
              <a:t>זמינות (אי שיבוץ,מוסך)</a:t>
            </a:r>
            <a:endParaRPr lang="en-US" sz="3000" dirty="0">
              <a:solidFill>
                <a:schemeClr val="tx1"/>
              </a:solidFill>
              <a:ea typeface="+mn-ea"/>
            </a:endParaRPr>
          </a:p>
          <a:p>
            <a:pPr>
              <a:lnSpc>
                <a:spcPct val="120000"/>
              </a:lnSpc>
            </a:pPr>
            <a:r>
              <a:rPr lang="he-IL" sz="3000" dirty="0" smtClean="0">
                <a:solidFill>
                  <a:schemeClr val="tx1"/>
                </a:solidFill>
                <a:ea typeface="+mn-ea"/>
              </a:rPr>
              <a:t>ספידומטר</a:t>
            </a:r>
            <a:endParaRPr lang="he-IL" sz="3000" dirty="0">
              <a:solidFill>
                <a:schemeClr val="tx1"/>
              </a:solidFill>
              <a:ea typeface="+mn-ea"/>
            </a:endParaRPr>
          </a:p>
          <a:p>
            <a:pPr>
              <a:lnSpc>
                <a:spcPct val="120000"/>
              </a:lnSpc>
            </a:pPr>
            <a:r>
              <a:rPr lang="he-IL" sz="3000" dirty="0">
                <a:solidFill>
                  <a:schemeClr val="tx1"/>
                </a:solidFill>
                <a:ea typeface="+mn-ea"/>
              </a:rPr>
              <a:t>מגבלות נפח/משקל</a:t>
            </a:r>
          </a:p>
          <a:p>
            <a:pPr>
              <a:lnSpc>
                <a:spcPct val="120000"/>
              </a:lnSpc>
            </a:pPr>
            <a:r>
              <a:rPr lang="he-IL" sz="3000" dirty="0">
                <a:solidFill>
                  <a:schemeClr val="tx1"/>
                </a:solidFill>
                <a:ea typeface="+mn-ea"/>
              </a:rPr>
              <a:t>מגבלות סוג </a:t>
            </a:r>
            <a:r>
              <a:rPr lang="he-IL" sz="3000" dirty="0" smtClean="0">
                <a:solidFill>
                  <a:schemeClr val="tx1"/>
                </a:solidFill>
                <a:ea typeface="+mn-ea"/>
              </a:rPr>
              <a:t>פריקה  (צד</a:t>
            </a:r>
            <a:r>
              <a:rPr lang="he-IL" sz="3000" dirty="0">
                <a:solidFill>
                  <a:schemeClr val="tx1"/>
                </a:solidFill>
                <a:ea typeface="+mn-ea"/>
              </a:rPr>
              <a:t>, רמפה וכו')</a:t>
            </a:r>
          </a:p>
          <a:p>
            <a:pPr>
              <a:lnSpc>
                <a:spcPct val="120000"/>
              </a:lnSpc>
            </a:pPr>
            <a:r>
              <a:rPr lang="he-IL" sz="3000" dirty="0">
                <a:solidFill>
                  <a:schemeClr val="tx1"/>
                </a:solidFill>
                <a:ea typeface="+mn-ea"/>
              </a:rPr>
              <a:t>ציוד עזר (מנוף וכו')</a:t>
            </a: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www.logistics.atal.idf.il/Sip_Storage/FILES/1/size338X0/1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3" y="2386458"/>
            <a:ext cx="3984510" cy="2640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324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3411" y="577488"/>
            <a:ext cx="8703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000" b="1" dirty="0"/>
              <a:t>כרטסת לניהול פרטי </a:t>
            </a:r>
            <a:r>
              <a:rPr lang="he-IL" sz="2000" b="1" dirty="0" smtClean="0"/>
              <a:t>רכב – אי שיבוצים, מוסך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91" y="953042"/>
            <a:ext cx="9650208" cy="5009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33" y="2742995"/>
            <a:ext cx="6433746" cy="244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294" y="975464"/>
            <a:ext cx="9205806" cy="4393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4" y="2037368"/>
            <a:ext cx="11748082" cy="25819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35453" y="575354"/>
            <a:ext cx="2670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000" b="1" dirty="0" smtClean="0"/>
              <a:t>מסך לניהול </a:t>
            </a:r>
            <a:r>
              <a:rPr lang="he-IL" sz="2000" b="1" dirty="0"/>
              <a:t>פרטי </a:t>
            </a:r>
            <a:r>
              <a:rPr lang="he-IL" sz="2000" b="1" dirty="0" smtClean="0"/>
              <a:t>רכב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793" y="2721944"/>
            <a:ext cx="10136808" cy="30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1983" y="809308"/>
            <a:ext cx="9582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000" b="1" dirty="0" smtClean="0"/>
              <a:t>פרטי רכב – ניהול פרופיל רכב: מחיר ליום / שעה, מחיר לק" עמוס / ריק, פרטור זמן נסיעה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75" y="1315178"/>
            <a:ext cx="11943008" cy="371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5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564" y="269466"/>
            <a:ext cx="10515600" cy="1065771"/>
          </a:xfrm>
        </p:spPr>
        <p:txBody>
          <a:bodyPr>
            <a:normAutofit/>
          </a:bodyPr>
          <a:lstStyle/>
          <a:p>
            <a:pPr algn="r" rtl="1"/>
            <a:r>
              <a:rPr lang="he-I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cs typeface="+mn-cs"/>
              </a:rPr>
              <a:t>מערכת אילוצים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body)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0" y="1194560"/>
            <a:ext cx="11381358" cy="5116088"/>
          </a:xfrm>
        </p:spPr>
        <p:txBody>
          <a:bodyPr>
            <a:noAutofit/>
          </a:bodyPr>
          <a:lstStyle/>
          <a:p>
            <a:pPr marL="457200" lvl="1" indent="0" algn="r" rtl="1">
              <a:lnSpc>
                <a:spcPct val="120000"/>
              </a:lnSpc>
              <a:buNone/>
            </a:pPr>
            <a:r>
              <a:rPr lang="he-IL" b="1" dirty="0" smtClean="0">
                <a:solidFill>
                  <a:schemeClr val="tx1"/>
                </a:solidFill>
              </a:rPr>
              <a:t>המערכת מאפשרת להגדיר עבור רכב, נהג ואתר את המגבלות הבאות:</a:t>
            </a:r>
            <a:endParaRPr lang="en-US" b="1" dirty="0" smtClean="0">
              <a:solidFill>
                <a:schemeClr val="tx1"/>
              </a:solidFill>
            </a:endParaRPr>
          </a:p>
          <a:p>
            <a:pPr marL="342900" lvl="1" indent="-342900">
              <a:lnSpc>
                <a:spcPct val="120000"/>
              </a:lnSpc>
              <a:buBlip>
                <a:blip r:embed="rId3"/>
              </a:buBlip>
            </a:pPr>
            <a:r>
              <a:rPr lang="he-IL" dirty="0">
                <a:solidFill>
                  <a:schemeClr val="tx1"/>
                </a:solidFill>
                <a:ea typeface="+mn-ea"/>
              </a:rPr>
              <a:t>סוג רכב </a:t>
            </a:r>
            <a:r>
              <a:rPr lang="he-IL" dirty="0" smtClean="0">
                <a:solidFill>
                  <a:schemeClr val="tx1"/>
                </a:solidFill>
                <a:ea typeface="+mn-ea"/>
              </a:rPr>
              <a:t>לאתר/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he-IL" dirty="0" smtClean="0">
                <a:solidFill>
                  <a:schemeClr val="tx1"/>
                </a:solidFill>
                <a:ea typeface="+mn-ea"/>
              </a:rPr>
              <a:t>לקוח/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he-IL" dirty="0" smtClean="0">
                <a:solidFill>
                  <a:schemeClr val="tx1"/>
                </a:solidFill>
                <a:ea typeface="+mn-ea"/>
              </a:rPr>
              <a:t>קבוצת </a:t>
            </a:r>
            <a:r>
              <a:rPr lang="he-IL" dirty="0">
                <a:solidFill>
                  <a:schemeClr val="tx1"/>
                </a:solidFill>
                <a:ea typeface="+mn-ea"/>
              </a:rPr>
              <a:t>לקוחות </a:t>
            </a:r>
            <a:r>
              <a:rPr lang="he-IL" dirty="0" smtClean="0">
                <a:solidFill>
                  <a:schemeClr val="tx1"/>
                </a:solidFill>
                <a:ea typeface="+mn-ea"/>
              </a:rPr>
              <a:t>– בהתאם למגבלות צורת </a:t>
            </a:r>
            <a:r>
              <a:rPr lang="he-IL" dirty="0">
                <a:solidFill>
                  <a:schemeClr val="tx1"/>
                </a:solidFill>
                <a:ea typeface="+mn-ea"/>
              </a:rPr>
              <a:t>פריקה ושטח פריקה לא כל סוג רכב יכול להגיע לכל אתר</a:t>
            </a:r>
            <a:r>
              <a:rPr lang="he-IL" dirty="0" smtClean="0">
                <a:solidFill>
                  <a:schemeClr val="tx1"/>
                </a:solidFill>
                <a:ea typeface="+mn-ea"/>
              </a:rPr>
              <a:t>.</a:t>
            </a:r>
          </a:p>
          <a:p>
            <a:pPr marL="342900" lvl="1" indent="-342900">
              <a:lnSpc>
                <a:spcPct val="120000"/>
              </a:lnSpc>
              <a:buBlip>
                <a:blip r:embed="rId3"/>
              </a:buBlip>
            </a:pPr>
            <a:r>
              <a:rPr lang="he-IL" dirty="0" smtClean="0">
                <a:solidFill>
                  <a:schemeClr val="tx1"/>
                </a:solidFill>
                <a:ea typeface="+mn-ea"/>
              </a:rPr>
              <a:t>במערכת </a:t>
            </a:r>
            <a:r>
              <a:rPr lang="he-IL" dirty="0">
                <a:solidFill>
                  <a:schemeClr val="tx1"/>
                </a:solidFill>
                <a:ea typeface="+mn-ea"/>
              </a:rPr>
              <a:t>ניתן להגדיר לכל סוג רכב ונהג את אתרים אליהם הוא מורשה להיכנס</a:t>
            </a:r>
            <a:r>
              <a:rPr lang="he-IL" dirty="0" smtClean="0">
                <a:solidFill>
                  <a:schemeClr val="tx1"/>
                </a:solidFill>
                <a:ea typeface="+mn-ea"/>
              </a:rPr>
              <a:t>.</a:t>
            </a:r>
            <a:endParaRPr lang="en-US" dirty="0">
              <a:solidFill>
                <a:schemeClr val="tx1"/>
              </a:solidFill>
              <a:ea typeface="+mn-ea"/>
            </a:endParaRPr>
          </a:p>
          <a:p>
            <a:pPr marL="342900" lvl="1" indent="-342900">
              <a:lnSpc>
                <a:spcPct val="120000"/>
              </a:lnSpc>
              <a:buBlip>
                <a:blip r:embed="rId3"/>
              </a:buBlip>
            </a:pPr>
            <a:r>
              <a:rPr lang="he-IL" dirty="0">
                <a:solidFill>
                  <a:schemeClr val="tx1"/>
                </a:solidFill>
                <a:ea typeface="+mn-ea"/>
              </a:rPr>
              <a:t>סוג רכב לקבוצת הובלה, ניתן ליצור קישור בין סוג הרכב לסוגי סוגי המטען שהוא יכול להוביל</a:t>
            </a:r>
            <a:r>
              <a:rPr lang="he-IL" dirty="0" smtClean="0">
                <a:solidFill>
                  <a:schemeClr val="tx1"/>
                </a:solidFill>
                <a:ea typeface="+mn-ea"/>
              </a:rPr>
              <a:t>.</a:t>
            </a:r>
            <a:endParaRPr lang="en-US" dirty="0">
              <a:solidFill>
                <a:schemeClr val="tx1"/>
              </a:solidFill>
              <a:ea typeface="+mn-ea"/>
            </a:endParaRPr>
          </a:p>
          <a:p>
            <a:pPr marL="342900" lvl="1" indent="-342900">
              <a:lnSpc>
                <a:spcPct val="120000"/>
              </a:lnSpc>
              <a:buBlip>
                <a:blip r:embed="rId3"/>
              </a:buBlip>
            </a:pPr>
            <a:r>
              <a:rPr lang="he-IL" dirty="0">
                <a:solidFill>
                  <a:schemeClr val="tx1"/>
                </a:solidFill>
                <a:ea typeface="+mn-ea"/>
              </a:rPr>
              <a:t>סוג רכב לסוג נגרר, עבור רכבים שמובילים נגררים עצמאיים</a:t>
            </a:r>
            <a:r>
              <a:rPr lang="he-IL" dirty="0" smtClean="0">
                <a:solidFill>
                  <a:schemeClr val="tx1"/>
                </a:solidFill>
                <a:ea typeface="+mn-ea"/>
              </a:rPr>
              <a:t>.</a:t>
            </a:r>
            <a:endParaRPr lang="he-IL" dirty="0">
              <a:solidFill>
                <a:schemeClr val="tx1"/>
              </a:solidFill>
              <a:ea typeface="+mn-ea"/>
            </a:endParaRPr>
          </a:p>
          <a:p>
            <a:pPr marL="342900" lvl="1" indent="-342900">
              <a:lnSpc>
                <a:spcPct val="120000"/>
              </a:lnSpc>
              <a:buBlip>
                <a:blip r:embed="rId3"/>
              </a:buBlip>
            </a:pPr>
            <a:r>
              <a:rPr lang="he-IL" dirty="0">
                <a:solidFill>
                  <a:schemeClr val="tx1"/>
                </a:solidFill>
                <a:ea typeface="+mn-ea"/>
              </a:rPr>
              <a:t>מערכת אילוצים דינאמית</a:t>
            </a:r>
          </a:p>
          <a:p>
            <a:pPr lvl="1" algn="r" rtl="1">
              <a:lnSpc>
                <a:spcPct val="12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algn="r" rtl="1">
              <a:lnSpc>
                <a:spcPct val="12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8" y="5309034"/>
            <a:ext cx="11917788" cy="595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4135" y="604381"/>
            <a:ext cx="495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400" b="1" dirty="0"/>
              <a:t>דוגמאות מתוך מסך מגבלות הובלה: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18" y="1294531"/>
            <a:ext cx="11910274" cy="2012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18" y="3597283"/>
            <a:ext cx="11902762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171" y="710304"/>
            <a:ext cx="10515600" cy="1325563"/>
          </a:xfrm>
        </p:spPr>
        <p:txBody>
          <a:bodyPr>
            <a:noAutofit/>
          </a:bodyPr>
          <a:lstStyle/>
          <a:p>
            <a:pPr algn="r" rtl="1"/>
            <a:r>
              <a:rPr lang="he-IL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cs typeface="+mn-cs"/>
              </a:rPr>
              <a:t>המלצת שיבוץ משימה – מנגנון אופטימיזציה</a:t>
            </a:r>
            <a:br>
              <a:rPr lang="he-IL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cs typeface="+mn-cs"/>
              </a:rPr>
            </a:br>
            <a: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cs typeface="+mn-cs"/>
              </a:rPr>
              <a:t/>
            </a:r>
            <a:b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cs typeface="+mn-cs"/>
              </a:rPr>
            </a:br>
            <a:endParaRPr lang="en-US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body)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064" y="1373085"/>
            <a:ext cx="10515600" cy="5391352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he-IL" dirty="0" smtClean="0">
                <a:solidFill>
                  <a:schemeClr val="tx1"/>
                </a:solidFill>
                <a:latin typeface="Arial (body)"/>
              </a:rPr>
              <a:t>לב מערכת הינו </a:t>
            </a:r>
            <a:r>
              <a:rPr lang="he-IL" dirty="0">
                <a:solidFill>
                  <a:schemeClr val="tx1"/>
                </a:solidFill>
                <a:latin typeface="Arial (body)"/>
              </a:rPr>
              <a:t>מודול השיבוץ המבצע אופטימיזציה של </a:t>
            </a:r>
            <a:r>
              <a:rPr lang="he-IL" dirty="0" smtClean="0">
                <a:solidFill>
                  <a:schemeClr val="tx1"/>
                </a:solidFill>
                <a:latin typeface="Arial (body)"/>
              </a:rPr>
              <a:t>המשימות</a:t>
            </a:r>
            <a:r>
              <a:rPr lang="en-US" dirty="0" smtClean="0">
                <a:solidFill>
                  <a:schemeClr val="tx1"/>
                </a:solidFill>
                <a:latin typeface="Arial (body)"/>
              </a:rPr>
              <a:t>:</a:t>
            </a:r>
          </a:p>
          <a:p>
            <a:pPr algn="r" rtl="1"/>
            <a:r>
              <a:rPr lang="he-IL" dirty="0" smtClean="0">
                <a:solidFill>
                  <a:schemeClr val="tx1"/>
                </a:solidFill>
                <a:latin typeface="Arial (body)"/>
              </a:rPr>
              <a:t>מודול השיבוץ נועד לפעול בצורה אוטומטית ולבצע את חלוקת המשימות באופן מהיר ואופטימאלי. </a:t>
            </a:r>
            <a:r>
              <a:rPr lang="en-US" dirty="0" smtClean="0">
                <a:solidFill>
                  <a:schemeClr val="tx1"/>
                </a:solidFill>
                <a:latin typeface="Arial (body)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 (body)"/>
              </a:rPr>
            </a:br>
            <a:endParaRPr lang="en-US" dirty="0" smtClean="0">
              <a:solidFill>
                <a:schemeClr val="tx1"/>
              </a:solidFill>
              <a:latin typeface="Arial (body)"/>
            </a:endParaRPr>
          </a:p>
          <a:p>
            <a:pPr algn="r" rtl="1"/>
            <a:r>
              <a:rPr lang="he-IL" dirty="0" smtClean="0">
                <a:solidFill>
                  <a:schemeClr val="tx1"/>
                </a:solidFill>
                <a:latin typeface="Arial (body)"/>
              </a:rPr>
              <a:t>המערכת </a:t>
            </a:r>
            <a:r>
              <a:rPr lang="he-IL" dirty="0">
                <a:solidFill>
                  <a:schemeClr val="tx1"/>
                </a:solidFill>
                <a:latin typeface="Arial (body)"/>
              </a:rPr>
              <a:t>מבצעת הערכה מחודשת של המצב הנוכחי ושיבוץ המשימות הבאות לנהגים. במידת הצורך המערכת מבצעת שינויים במשימות כל עוד לא הועברו לנהג</a:t>
            </a:r>
            <a:r>
              <a:rPr lang="he-IL" dirty="0" smtClean="0">
                <a:solidFill>
                  <a:schemeClr val="tx1"/>
                </a:solidFill>
                <a:latin typeface="Arial (body)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Arial (body)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 (body)"/>
              </a:rPr>
            </a:br>
            <a:endParaRPr lang="en-US" dirty="0">
              <a:solidFill>
                <a:schemeClr val="tx1"/>
              </a:solidFill>
              <a:latin typeface="Arial (body)"/>
            </a:endParaRPr>
          </a:p>
          <a:p>
            <a:pPr algn="r" rtl="1"/>
            <a:r>
              <a:rPr lang="he-IL" dirty="0">
                <a:solidFill>
                  <a:schemeClr val="tx1"/>
                </a:solidFill>
                <a:latin typeface="Arial (body)"/>
              </a:rPr>
              <a:t>מנגנון השיבוץ מבצע את השיבוץ על פי סטים של חוקים הכוללים מגבלות ומשקלות</a:t>
            </a:r>
            <a:r>
              <a:rPr lang="he-IL" dirty="0" smtClean="0">
                <a:solidFill>
                  <a:schemeClr val="tx1"/>
                </a:solidFill>
                <a:latin typeface="Arial (body)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Arial (body)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 (body)"/>
              </a:rPr>
            </a:br>
            <a:endParaRPr lang="en-US" b="1" u="sng" dirty="0">
              <a:solidFill>
                <a:schemeClr val="tx1"/>
              </a:solidFill>
              <a:latin typeface="Arial (body)"/>
            </a:endParaRPr>
          </a:p>
          <a:p>
            <a:pPr marL="0" indent="0" algn="r" rtl="1">
              <a:buNone/>
            </a:pPr>
            <a:endParaRPr lang="en-US" b="1" dirty="0">
              <a:solidFill>
                <a:schemeClr val="tx1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66575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220" y="333748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36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אודות:</a:t>
            </a:r>
            <a:endParaRPr lang="en-US" sz="3600" b="1" u="sng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008" y="1604235"/>
            <a:ext cx="10515600" cy="432900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e-IL" dirty="0">
                <a:solidFill>
                  <a:schemeClr val="tx1"/>
                </a:solidFill>
              </a:rPr>
              <a:t>מייד4נט חברה אמריקאית, הוקמה השנת 2002.</a:t>
            </a:r>
          </a:p>
          <a:p>
            <a:pPr>
              <a:defRPr/>
            </a:pPr>
            <a:r>
              <a:rPr lang="he-IL" dirty="0">
                <a:solidFill>
                  <a:schemeClr val="tx1"/>
                </a:solidFill>
              </a:rPr>
              <a:t>פעילות החברה מתבצעת משלושה מוקדים: ארה"ב, ישראל- </a:t>
            </a:r>
            <a:r>
              <a:rPr lang="en-US" dirty="0">
                <a:solidFill>
                  <a:schemeClr val="tx1"/>
                </a:solidFill>
              </a:rPr>
              <a:t>EMEA</a:t>
            </a:r>
            <a:r>
              <a:rPr lang="he-IL" dirty="0">
                <a:solidFill>
                  <a:schemeClr val="tx1"/>
                </a:solidFill>
              </a:rPr>
              <a:t> , סין </a:t>
            </a:r>
            <a:r>
              <a:rPr lang="en-US" dirty="0">
                <a:solidFill>
                  <a:schemeClr val="tx1"/>
                </a:solidFill>
              </a:rPr>
              <a:t>APAC</a:t>
            </a:r>
            <a:r>
              <a:rPr lang="he-IL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he-IL" dirty="0">
                <a:solidFill>
                  <a:schemeClr val="tx1"/>
                </a:solidFill>
              </a:rPr>
              <a:t>פעילות ב-30 מדינות.</a:t>
            </a:r>
          </a:p>
          <a:p>
            <a:pPr>
              <a:defRPr/>
            </a:pPr>
            <a:r>
              <a:rPr lang="he-IL" dirty="0" smtClean="0">
                <a:solidFill>
                  <a:schemeClr val="tx1"/>
                </a:solidFill>
              </a:rPr>
              <a:t>1300 </a:t>
            </a:r>
            <a:r>
              <a:rPr lang="he-IL" dirty="0">
                <a:solidFill>
                  <a:schemeClr val="tx1"/>
                </a:solidFill>
              </a:rPr>
              <a:t>לקוחות, במגוון מערכות החברה ברחבי העולם. </a:t>
            </a:r>
          </a:p>
          <a:p>
            <a:pPr>
              <a:defRPr/>
            </a:pPr>
            <a:r>
              <a:rPr lang="he-IL" dirty="0">
                <a:solidFill>
                  <a:schemeClr val="tx1"/>
                </a:solidFill>
              </a:rPr>
              <a:t>פעילות ענפה בישראל, מעל 200 </a:t>
            </a:r>
            <a:r>
              <a:rPr lang="he-IL" dirty="0" smtClean="0">
                <a:solidFill>
                  <a:schemeClr val="tx1"/>
                </a:solidFill>
              </a:rPr>
              <a:t>לקוחות.</a:t>
            </a:r>
            <a:endParaRPr lang="he-IL" sz="3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he-IL" dirty="0">
                <a:solidFill>
                  <a:schemeClr val="tx1"/>
                </a:solidFill>
              </a:rPr>
              <a:t>7 משווקים וכ-150 מיישמים בישראל</a:t>
            </a:r>
            <a:r>
              <a:rPr lang="he-IL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he-IL" dirty="0" smtClean="0">
                <a:solidFill>
                  <a:schemeClr val="tx1"/>
                </a:solidFill>
              </a:rPr>
              <a:t>מרכז תמיכה בישראל הפועל </a:t>
            </a:r>
            <a:r>
              <a:rPr lang="en-US" sz="3000" dirty="0" smtClean="0">
                <a:solidFill>
                  <a:schemeClr val="tx1"/>
                </a:solidFill>
              </a:rPr>
              <a:t>24/7</a:t>
            </a:r>
            <a:r>
              <a:rPr lang="he-IL" sz="3000" dirty="0" smtClean="0">
                <a:solidFill>
                  <a:schemeClr val="tx1"/>
                </a:solidFill>
              </a:rPr>
              <a:t>.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s://encrypted-tbn3.gstatic.com/images?q=tbn:ANd9GcT6Z3GbdKo9PeHo9nPsWKkDc34n-G56NFNq8ct5Daky61cZEl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9949"/>
            <a:ext cx="1672738" cy="1665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2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171" y="710304"/>
            <a:ext cx="10515600" cy="1325563"/>
          </a:xfrm>
        </p:spPr>
        <p:txBody>
          <a:bodyPr>
            <a:noAutofit/>
          </a:bodyPr>
          <a:lstStyle/>
          <a:p>
            <a:pPr algn="r" rtl="1"/>
            <a:r>
              <a:rPr lang="he-IL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cs typeface="+mn-cs"/>
              </a:rPr>
              <a:t>המלצת שיבוץ משימה – מנגנון אופטימיזציה</a:t>
            </a:r>
            <a:br>
              <a:rPr lang="he-IL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cs typeface="+mn-cs"/>
              </a:rPr>
            </a:br>
            <a: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cs typeface="+mn-cs"/>
              </a:rPr>
              <a:t/>
            </a:r>
            <a:b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cs typeface="+mn-cs"/>
              </a:rPr>
            </a:br>
            <a:endParaRPr lang="en-US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body)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427" y="1461694"/>
            <a:ext cx="10515600" cy="5391352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r>
              <a:rPr lang="he-IL" b="1" dirty="0" smtClean="0">
                <a:solidFill>
                  <a:schemeClr val="tx1"/>
                </a:solidFill>
                <a:latin typeface="Arial (body)"/>
              </a:rPr>
              <a:t>המשקלות </a:t>
            </a:r>
            <a:r>
              <a:rPr lang="he-IL" b="1" dirty="0">
                <a:solidFill>
                  <a:schemeClr val="tx1"/>
                </a:solidFill>
                <a:latin typeface="Arial (body)"/>
              </a:rPr>
              <a:t>אליהן מתייחסת </a:t>
            </a:r>
            <a:r>
              <a:rPr lang="he-IL" b="1" dirty="0" smtClean="0">
                <a:solidFill>
                  <a:schemeClr val="tx1"/>
                </a:solidFill>
                <a:latin typeface="Arial (body)"/>
              </a:rPr>
              <a:t>המערכת:</a:t>
            </a:r>
            <a:endParaRPr lang="en-US" b="1" dirty="0">
              <a:solidFill>
                <a:schemeClr val="tx1"/>
              </a:solidFill>
              <a:latin typeface="Arial (body)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/>
                </a:solidFill>
                <a:latin typeface="Arial (body)"/>
              </a:rPr>
              <a:t>התייחסות לכלים פנויים בלבד או לכלים שמתפנים בזמן </a:t>
            </a:r>
            <a:r>
              <a:rPr lang="he-IL" dirty="0" smtClean="0">
                <a:solidFill>
                  <a:schemeClr val="tx1"/>
                </a:solidFill>
                <a:latin typeface="Arial (body)"/>
              </a:rPr>
              <a:t>קרוב.</a:t>
            </a:r>
            <a:endParaRPr lang="en-US" dirty="0">
              <a:solidFill>
                <a:schemeClr val="tx1"/>
              </a:solidFill>
              <a:latin typeface="Arial (body)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/>
                </a:solidFill>
                <a:latin typeface="Arial (body)"/>
              </a:rPr>
              <a:t>התייחסות לכלים פנויים על פי מיקום נוכחי והתייחסות לכלים עמוסים על פי מיקום סיום </a:t>
            </a:r>
            <a:r>
              <a:rPr lang="he-IL" dirty="0" smtClean="0">
                <a:solidFill>
                  <a:schemeClr val="tx1"/>
                </a:solidFill>
                <a:latin typeface="Arial (body)"/>
              </a:rPr>
              <a:t>המשימה.</a:t>
            </a:r>
            <a:endParaRPr lang="en-US" dirty="0">
              <a:solidFill>
                <a:schemeClr val="tx1"/>
              </a:solidFill>
              <a:latin typeface="Arial (body)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/>
                </a:solidFill>
                <a:latin typeface="Arial (body)"/>
              </a:rPr>
              <a:t>אפשרות לכוונן בין מרחק נמוך ביותר, יחס פנוי/עמוס טוב ביותר, רמת שרות גבוהה </a:t>
            </a:r>
            <a:r>
              <a:rPr lang="he-IL" dirty="0" smtClean="0">
                <a:solidFill>
                  <a:schemeClr val="tx1"/>
                </a:solidFill>
                <a:latin typeface="Arial (body)"/>
              </a:rPr>
              <a:t>ביותר.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  <a:latin typeface="Arial (body)"/>
              </a:rPr>
              <a:t>התייחסות לשעות נהיגה נותרות לנהג.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  <a:latin typeface="Arial (body)"/>
              </a:rPr>
              <a:t>התייחסות לעדיפות הזמנה.</a:t>
            </a:r>
            <a:endParaRPr lang="en-US" dirty="0">
              <a:solidFill>
                <a:schemeClr val="tx1"/>
              </a:solidFill>
              <a:latin typeface="Arial (body)"/>
            </a:endParaRPr>
          </a:p>
          <a:p>
            <a:pPr algn="r" rtl="1"/>
            <a:endParaRPr lang="en-US" b="1" dirty="0">
              <a:solidFill>
                <a:schemeClr val="tx1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18347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7008" y="605136"/>
            <a:ext cx="4817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  <a:spcBef>
                <a:spcPct val="0"/>
              </a:spcBef>
            </a:pPr>
            <a:r>
              <a:rPr lang="he-IL" sz="2000" b="1" dirty="0" smtClean="0">
                <a:latin typeface="Arial (body)"/>
              </a:rPr>
              <a:t>מסך גאנט - שיבוץ </a:t>
            </a:r>
            <a:r>
              <a:rPr lang="he-IL" sz="2000" b="1" dirty="0">
                <a:latin typeface="Arial (body)"/>
              </a:rPr>
              <a:t>משימה לנהג ע"פ </a:t>
            </a:r>
            <a:r>
              <a:rPr lang="he-IL" sz="2000" b="1" dirty="0" smtClean="0">
                <a:latin typeface="Arial (body)"/>
              </a:rPr>
              <a:t>עדיפות:</a:t>
            </a:r>
            <a:endParaRPr lang="he-IL" sz="2000" b="1" dirty="0">
              <a:latin typeface="Arial (body)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67" y="946768"/>
            <a:ext cx="10294514" cy="541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22" y="1067664"/>
            <a:ext cx="8331200" cy="4324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492" y="667554"/>
            <a:ext cx="11451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000" b="1" dirty="0" smtClean="0"/>
              <a:t>המידע נשאב מתוך מערכת איתורן ומדיווחי מסופונים, משמש כבקרה על התקדמות משימה.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80" y="2852327"/>
            <a:ext cx="4300590" cy="3300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52" y="5042560"/>
            <a:ext cx="592798" cy="8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2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77900" y="482700"/>
            <a:ext cx="10515600" cy="1065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cs typeface="+mn-cs"/>
              </a:rPr>
              <a:t>ניהול הזמנות הובלה - שגרה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body)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417888" y="1209025"/>
            <a:ext cx="8075612" cy="51733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None/>
            </a:pPr>
            <a:r>
              <a:rPr lang="he-IL" altLang="he-IL" sz="2400" b="1" dirty="0" smtClean="0"/>
              <a:t>יצרת הזמנות תתבצע באופן הבא:</a:t>
            </a:r>
          </a:p>
          <a:p>
            <a:pPr algn="r" rtl="1">
              <a:lnSpc>
                <a:spcPct val="150000"/>
              </a:lnSpc>
            </a:pPr>
            <a:r>
              <a:rPr lang="he-IL" altLang="he-IL" sz="2400" dirty="0" smtClean="0"/>
              <a:t>יצירת הזמנה בודדת ע"י המשתמש בו מוזנים פרטים באופן  ידני.</a:t>
            </a:r>
          </a:p>
          <a:p>
            <a:pPr algn="r" rtl="1">
              <a:lnSpc>
                <a:spcPct val="150000"/>
              </a:lnSpc>
            </a:pPr>
            <a:r>
              <a:rPr lang="he-IL" altLang="he-IL" sz="2400" dirty="0" smtClean="0"/>
              <a:t>יצירת הזמנה מתבנית :</a:t>
            </a:r>
          </a:p>
          <a:p>
            <a:pPr marL="457200" lvl="1" indent="0" algn="r" rtl="1">
              <a:lnSpc>
                <a:spcPct val="100000"/>
              </a:lnSpc>
              <a:buNone/>
            </a:pPr>
            <a:r>
              <a:rPr lang="he-IL" altLang="he-IL" b="1" dirty="0"/>
              <a:t>עיקרי נתוני ההזמנה:</a:t>
            </a:r>
            <a:endParaRPr lang="he-IL" altLang="he-IL" b="1" dirty="0">
              <a:latin typeface="Arial (body)"/>
            </a:endParaRPr>
          </a:p>
          <a:p>
            <a:pPr lvl="1" algn="r" rtl="1">
              <a:lnSpc>
                <a:spcPct val="100000"/>
              </a:lnSpc>
            </a:pPr>
            <a:r>
              <a:rPr lang="he-IL" altLang="he-IL" dirty="0">
                <a:latin typeface="Arial (body)"/>
              </a:rPr>
              <a:t>פרטי היחידה המזמינה.</a:t>
            </a:r>
          </a:p>
          <a:p>
            <a:pPr lvl="1" algn="r" rtl="1">
              <a:lnSpc>
                <a:spcPct val="100000"/>
              </a:lnSpc>
            </a:pPr>
            <a:r>
              <a:rPr lang="he-IL" altLang="he-IL" dirty="0">
                <a:latin typeface="Arial (body)"/>
              </a:rPr>
              <a:t>מקור איסוף ויעד לפריקה.</a:t>
            </a:r>
          </a:p>
          <a:p>
            <a:pPr lvl="1" algn="r" rtl="1">
              <a:lnSpc>
                <a:spcPct val="100000"/>
              </a:lnSpc>
            </a:pPr>
            <a:r>
              <a:rPr lang="he-IL" altLang="he-IL" dirty="0">
                <a:latin typeface="Arial (body)"/>
              </a:rPr>
              <a:t>אפיון מטען וסוג.</a:t>
            </a:r>
          </a:p>
          <a:p>
            <a:pPr lvl="1" algn="r" rtl="1">
              <a:lnSpc>
                <a:spcPct val="100000"/>
              </a:lnSpc>
            </a:pPr>
            <a:r>
              <a:rPr lang="he-IL" altLang="he-IL" dirty="0">
                <a:latin typeface="Arial (body)"/>
              </a:rPr>
              <a:t>כמות ביחידות. </a:t>
            </a:r>
          </a:p>
          <a:p>
            <a:pPr lvl="1" algn="r" rtl="1">
              <a:lnSpc>
                <a:spcPct val="100000"/>
              </a:lnSpc>
            </a:pPr>
            <a:r>
              <a:rPr lang="he-IL" altLang="he-IL" dirty="0">
                <a:latin typeface="Arial (body)"/>
              </a:rPr>
              <a:t>תאריך ושעה לביצוע.</a:t>
            </a:r>
          </a:p>
          <a:p>
            <a:pPr algn="r" rtl="1">
              <a:lnSpc>
                <a:spcPct val="100000"/>
              </a:lnSpc>
            </a:pPr>
            <a:endParaRPr lang="en-US" altLang="he-IL" sz="2400" dirty="0"/>
          </a:p>
          <a:p>
            <a:pPr marL="0" indent="0" algn="r" rtl="1">
              <a:lnSpc>
                <a:spcPct val="100000"/>
              </a:lnSpc>
              <a:buNone/>
            </a:pPr>
            <a:endParaRPr lang="he-IL" altLang="he-IL" sz="2400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972023" y="3039414"/>
            <a:ext cx="3289657" cy="3342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endParaRPr lang="en-US" altLang="he-IL" sz="20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03" y="3331074"/>
            <a:ext cx="7765906" cy="19225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99631" y="3516421"/>
            <a:ext cx="234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 smtClean="0"/>
              <a:t>יצירת הזמנות בשגרה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982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77900" y="482700"/>
            <a:ext cx="10515600" cy="1065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cs typeface="+mn-cs"/>
              </a:rPr>
              <a:t>ניהול הזמנות הובלה – בחירום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body)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560492" y="1015585"/>
            <a:ext cx="8075612" cy="6715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he-IL" altLang="he-IL" b="1" dirty="0" smtClean="0"/>
              <a:t>יצירת הזמנות בחירום: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71700" y="1617277"/>
            <a:ext cx="9328834" cy="49068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he-IL" altLang="he-IL" sz="2400" dirty="0" smtClean="0">
                <a:latin typeface="Arial (body)"/>
              </a:rPr>
              <a:t>יצירת ההזמנות בחירום תתבצע מתוך תבניות המכילות הזמנות סט הזמנות שהוגדרו מראש.</a:t>
            </a:r>
            <a:r>
              <a:rPr lang="en-US" altLang="he-IL" sz="2400" dirty="0" smtClean="0">
                <a:latin typeface="Arial (body)"/>
              </a:rPr>
              <a:t/>
            </a:r>
            <a:br>
              <a:rPr lang="en-US" altLang="he-IL" sz="2400" dirty="0" smtClean="0">
                <a:latin typeface="Arial (body)"/>
              </a:rPr>
            </a:br>
            <a:endParaRPr lang="he-IL" altLang="he-IL" sz="2400" dirty="0">
              <a:latin typeface="Arial (body)"/>
            </a:endParaRPr>
          </a:p>
          <a:p>
            <a:pPr algn="r" rtl="1">
              <a:lnSpc>
                <a:spcPct val="100000"/>
              </a:lnSpc>
            </a:pPr>
            <a:r>
              <a:rPr lang="he-IL" altLang="he-IL" sz="2400" dirty="0" smtClean="0">
                <a:latin typeface="Arial (body)"/>
              </a:rPr>
              <a:t>בכל אחת מההזמנות יוגדרו המשתנים הבאים: </a:t>
            </a:r>
          </a:p>
          <a:p>
            <a:pPr lvl="1" algn="r" rtl="1">
              <a:lnSpc>
                <a:spcPct val="100000"/>
              </a:lnSpc>
            </a:pPr>
            <a:r>
              <a:rPr lang="he-IL" altLang="he-IL" dirty="0" smtClean="0">
                <a:latin typeface="Arial (body)"/>
              </a:rPr>
              <a:t>מקור </a:t>
            </a:r>
            <a:r>
              <a:rPr lang="he-IL" altLang="he-IL" dirty="0">
                <a:latin typeface="Arial (body)"/>
              </a:rPr>
              <a:t>איסוף ויעד </a:t>
            </a:r>
            <a:r>
              <a:rPr lang="he-IL" altLang="he-IL" dirty="0" smtClean="0">
                <a:latin typeface="Arial (body)"/>
              </a:rPr>
              <a:t>לפריקה.</a:t>
            </a:r>
            <a:endParaRPr lang="he-IL" altLang="he-IL" dirty="0">
              <a:latin typeface="Arial (body)"/>
            </a:endParaRPr>
          </a:p>
          <a:p>
            <a:pPr lvl="1" algn="r" rtl="1">
              <a:lnSpc>
                <a:spcPct val="100000"/>
              </a:lnSpc>
            </a:pPr>
            <a:r>
              <a:rPr lang="he-IL" altLang="he-IL" dirty="0">
                <a:latin typeface="Arial (body)"/>
              </a:rPr>
              <a:t>אפיון מטען </a:t>
            </a:r>
            <a:r>
              <a:rPr lang="he-IL" altLang="he-IL" dirty="0" smtClean="0">
                <a:latin typeface="Arial (body)"/>
              </a:rPr>
              <a:t>וסוג המטען.</a:t>
            </a:r>
            <a:endParaRPr lang="he-IL" altLang="he-IL" dirty="0">
              <a:latin typeface="Arial (body)"/>
            </a:endParaRPr>
          </a:p>
          <a:p>
            <a:pPr lvl="1" algn="r" rtl="1">
              <a:lnSpc>
                <a:spcPct val="100000"/>
              </a:lnSpc>
            </a:pPr>
            <a:r>
              <a:rPr lang="he-IL" altLang="he-IL" dirty="0">
                <a:latin typeface="Arial (body)"/>
              </a:rPr>
              <a:t>כמות </a:t>
            </a:r>
            <a:r>
              <a:rPr lang="he-IL" altLang="he-IL" dirty="0" smtClean="0">
                <a:latin typeface="Arial (body)"/>
              </a:rPr>
              <a:t>ביחידות</a:t>
            </a:r>
            <a:r>
              <a:rPr lang="he-IL" altLang="he-IL" dirty="0">
                <a:latin typeface="Arial (body)"/>
              </a:rPr>
              <a:t>. </a:t>
            </a:r>
            <a:endParaRPr lang="he-IL" altLang="he-IL" dirty="0" smtClean="0">
              <a:latin typeface="Arial (body)"/>
            </a:endParaRPr>
          </a:p>
          <a:p>
            <a:pPr lvl="1" algn="r" rtl="1">
              <a:lnSpc>
                <a:spcPct val="100000"/>
              </a:lnSpc>
            </a:pPr>
            <a:r>
              <a:rPr lang="he-IL" altLang="he-IL" dirty="0" smtClean="0">
                <a:latin typeface="Arial (body)"/>
              </a:rPr>
              <a:t>תאריך לביצוע.</a:t>
            </a:r>
          </a:p>
          <a:p>
            <a:pPr algn="r" rtl="1">
              <a:lnSpc>
                <a:spcPct val="100000"/>
              </a:lnSpc>
            </a:pPr>
            <a:r>
              <a:rPr lang="he-IL" altLang="he-IL" sz="2400" dirty="0" smtClean="0">
                <a:latin typeface="Arial (body)"/>
              </a:rPr>
              <a:t>בחירה של תבנית תייצר הזמנות שיוגדרו</a:t>
            </a:r>
            <a:r>
              <a:rPr lang="en-US" altLang="he-IL" sz="2400" dirty="0" smtClean="0">
                <a:latin typeface="Arial (body)"/>
              </a:rPr>
              <a:t/>
            </a:r>
            <a:br>
              <a:rPr lang="en-US" altLang="he-IL" sz="2400" dirty="0" smtClean="0">
                <a:latin typeface="Arial (body)"/>
              </a:rPr>
            </a:br>
            <a:r>
              <a:rPr lang="he-IL" altLang="he-IL" sz="2400" dirty="0" smtClean="0">
                <a:latin typeface="Arial (body)"/>
              </a:rPr>
              <a:t>מראש ברמת עדיפות גבוהה מאלו בשוטף.</a:t>
            </a:r>
            <a:endParaRPr lang="he-IL" altLang="he-IL" sz="2400" dirty="0">
              <a:latin typeface="Arial (body)"/>
            </a:endParaRPr>
          </a:p>
          <a:p>
            <a:pPr algn="r" rtl="1">
              <a:lnSpc>
                <a:spcPct val="100000"/>
              </a:lnSpc>
            </a:pPr>
            <a:endParaRPr lang="he-IL" altLang="he-IL" sz="3600" dirty="0">
              <a:latin typeface="Arial (body)"/>
            </a:endParaRPr>
          </a:p>
          <a:p>
            <a:pPr algn="r" rtl="1">
              <a:lnSpc>
                <a:spcPct val="100000"/>
              </a:lnSpc>
            </a:pPr>
            <a:endParaRPr lang="en-US" altLang="he-IL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765"/>
            <a:ext cx="6474080" cy="19773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12175" y="3541143"/>
            <a:ext cx="238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 smtClean="0"/>
              <a:t>יצירת הזמנות בחרום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193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08" y="1007894"/>
            <a:ext cx="11273310" cy="4558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9303" y="638562"/>
            <a:ext cx="267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 smtClean="0"/>
              <a:t>מתוך מסך ליצירת הזמנה: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748" y="2965174"/>
            <a:ext cx="8886825" cy="207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7387"/>
          <a:stretch/>
        </p:blipFill>
        <p:spPr>
          <a:xfrm>
            <a:off x="1007836" y="3347363"/>
            <a:ext cx="5505450" cy="17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6213" y="805987"/>
            <a:ext cx="73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400" b="1" dirty="0" smtClean="0"/>
              <a:t>שקף בנושא חיוב עליות מתוך מסך הסכמי לקוחות: (בילינג)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87" y="1329857"/>
            <a:ext cx="10723752" cy="462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תוצאת תמונה עבור ‪computer Armored icon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938" y="2596631"/>
            <a:ext cx="619644" cy="6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145219" y="475322"/>
            <a:ext cx="10515600" cy="1065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cs typeface="+mn-cs"/>
              </a:rPr>
              <a:t>תרשים זרימת המידע – תהליך ניהול ההובלה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body)"/>
              <a:cs typeface="+mn-cs"/>
            </a:endParaRPr>
          </a:p>
        </p:txBody>
      </p:sp>
      <p:sp>
        <p:nvSpPr>
          <p:cNvPr id="3" name="Can 2"/>
          <p:cNvSpPr/>
          <p:nvPr/>
        </p:nvSpPr>
        <p:spPr>
          <a:xfrm>
            <a:off x="1058063" y="1198252"/>
            <a:ext cx="1063106" cy="8987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ERP</a:t>
            </a:r>
            <a:endParaRPr lang="en-US" sz="1400" dirty="0"/>
          </a:p>
        </p:txBody>
      </p:sp>
      <p:sp>
        <p:nvSpPr>
          <p:cNvPr id="4" name="Can 3"/>
          <p:cNvSpPr/>
          <p:nvPr/>
        </p:nvSpPr>
        <p:spPr>
          <a:xfrm>
            <a:off x="2507552" y="4123086"/>
            <a:ext cx="2004999" cy="13065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Made4Net</a:t>
            </a:r>
            <a:endParaRPr lang="en-US" sz="1100" b="1" dirty="0"/>
          </a:p>
        </p:txBody>
      </p:sp>
      <p:pic>
        <p:nvPicPr>
          <p:cNvPr id="1026" name="Picture 2" descr="תוצאת תמונה עבור ‪computer Armored icon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24" y="2507888"/>
            <a:ext cx="653244" cy="6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תוצאת תמונה עבור ‪computer Armored icon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488" y="1782139"/>
            <a:ext cx="619644" cy="6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imswiki.info/images/e/ef/W_sv_Fort_Gnome_Military_B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019" y="1418626"/>
            <a:ext cx="1628070" cy="162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תוצאת תמונה עבור ‪military truck icon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805" y="5327426"/>
            <a:ext cx="1422868" cy="54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 rot="3304370">
            <a:off x="1969449" y="2565639"/>
            <a:ext cx="209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/>
              <a:t>הזמנות למוביל חיצוני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441707" y="2107754"/>
            <a:ext cx="1321573" cy="19639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3378357">
            <a:off x="1022979" y="2992665"/>
            <a:ext cx="2005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/>
              <a:t>ממשק נהגים,רכבים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4594376" y="2652063"/>
            <a:ext cx="2331030" cy="177396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9336531">
            <a:off x="4227701" y="3509165"/>
            <a:ext cx="319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/>
              <a:t>איתור המשאבים וקבלת המלצות לשיבוץ מהמערכת 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883969" y="4738667"/>
            <a:ext cx="44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/>
              <a:t>שיבוץ משאב למשימה (רק"מ, ציוד לוגיסטי וכו')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276858" y="5201140"/>
            <a:ext cx="272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/>
              <a:t>דיווח על התקדמות במשימה</a:t>
            </a:r>
            <a:endParaRPr lang="en-US" dirty="0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4599327" y="5055788"/>
            <a:ext cx="5030353" cy="8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4599326" y="5243379"/>
            <a:ext cx="5030354" cy="25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https://cdn2.iconfinder.com/data/icons/windows-8-metro-style/512/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19" y="5107999"/>
            <a:ext cx="652986" cy="65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תוצאת תמונה עבור ‪military truck icon‬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884" y="4575089"/>
            <a:ext cx="1142076" cy="7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998553" y="5659385"/>
            <a:ext cx="859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000" b="1" dirty="0" smtClean="0"/>
              <a:t>*</a:t>
            </a:r>
            <a:r>
              <a:rPr lang="he-IL" sz="1600" b="1" dirty="0"/>
              <a:t>א</a:t>
            </a:r>
            <a:r>
              <a:rPr lang="he-IL" sz="1600" b="1" dirty="0" smtClean="0"/>
              <a:t>יתורן</a:t>
            </a:r>
            <a:endParaRPr lang="en-US" sz="1600" b="1" dirty="0"/>
          </a:p>
        </p:txBody>
      </p:sp>
      <p:cxnSp>
        <p:nvCxnSpPr>
          <p:cNvPr id="114" name="Straight Arrow Connector 113"/>
          <p:cNvCxnSpPr>
            <a:stCxn id="1042" idx="3"/>
          </p:cNvCxnSpPr>
          <p:nvPr/>
        </p:nvCxnSpPr>
        <p:spPr>
          <a:xfrm flipV="1">
            <a:off x="1875205" y="5243379"/>
            <a:ext cx="620805" cy="1911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 rot="204947">
            <a:off x="10005612" y="4341244"/>
            <a:ext cx="1352768" cy="1427754"/>
            <a:chOff x="9737421" y="4357357"/>
            <a:chExt cx="981241" cy="1220032"/>
          </a:xfrm>
        </p:grpSpPr>
        <p:sp>
          <p:nvSpPr>
            <p:cNvPr id="117" name="Arc 116"/>
            <p:cNvSpPr/>
            <p:nvPr/>
          </p:nvSpPr>
          <p:spPr>
            <a:xfrm>
              <a:off x="9908448" y="4561533"/>
              <a:ext cx="572623" cy="58682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9836202" y="4452386"/>
              <a:ext cx="752641" cy="89905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Arc 118"/>
            <p:cNvSpPr/>
            <p:nvPr/>
          </p:nvSpPr>
          <p:spPr>
            <a:xfrm>
              <a:off x="9737421" y="4357357"/>
              <a:ext cx="981241" cy="122003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232084" y="3421686"/>
            <a:ext cx="900619" cy="805880"/>
            <a:chOff x="11192797" y="3150956"/>
            <a:chExt cx="900619" cy="805880"/>
          </a:xfrm>
        </p:grpSpPr>
        <p:pic>
          <p:nvPicPr>
            <p:cNvPr id="1040" name="Picture 16" descr="http://www.altavian.com/Assets/Images/icon-gps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04272">
              <a:off x="11192797" y="3150956"/>
              <a:ext cx="805880" cy="80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TextBox 129"/>
            <p:cNvSpPr txBox="1"/>
            <p:nvPr/>
          </p:nvSpPr>
          <p:spPr>
            <a:xfrm rot="20527684">
              <a:off x="11770224" y="3238396"/>
              <a:ext cx="323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e-IL" sz="2000" b="1" dirty="0" smtClean="0"/>
                <a:t>*</a:t>
              </a:r>
              <a:endParaRPr lang="en-US" sz="1600" b="1" dirty="0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H="1" flipV="1">
            <a:off x="2131481" y="1728764"/>
            <a:ext cx="1634404" cy="23854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764185" y="2153585"/>
            <a:ext cx="1284654" cy="18826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3356856">
            <a:off x="1082034" y="2694267"/>
            <a:ext cx="2560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600" dirty="0" smtClean="0"/>
              <a:t>אישור הזמנות ושיבוץ ספק חיצוני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 rot="19380618">
            <a:off x="4087994" y="3255496"/>
            <a:ext cx="241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/>
              <a:t>יצירת הזמנות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4599079" y="2567456"/>
            <a:ext cx="2098938" cy="15861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scaleless-seamless.org/wp-content/uploads/2012/05/bus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1" b="29684"/>
          <a:stretch/>
        </p:blipFill>
        <p:spPr bwMode="auto">
          <a:xfrm>
            <a:off x="6858584" y="5794389"/>
            <a:ext cx="1188904" cy="52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Arrow Connector 72"/>
          <p:cNvCxnSpPr>
            <a:endCxn id="2052" idx="1"/>
          </p:cNvCxnSpPr>
          <p:nvPr/>
        </p:nvCxnSpPr>
        <p:spPr>
          <a:xfrm>
            <a:off x="4411329" y="5448553"/>
            <a:ext cx="2447255" cy="6085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777143">
            <a:off x="4282480" y="5707494"/>
            <a:ext cx="241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/>
              <a:t>שיבוץ משימה (ניוד כ"א)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845837" y="2325647"/>
            <a:ext cx="1312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600" b="1" dirty="0" smtClean="0"/>
              <a:t>מרכז הובלה</a:t>
            </a:r>
            <a:endParaRPr lang="en-US" sz="1600" b="1" dirty="0"/>
          </a:p>
        </p:txBody>
      </p:sp>
      <p:pic>
        <p:nvPicPr>
          <p:cNvPr id="39" name="Picture 2" descr="תוצאת תמונה עבור ‪computer Armored icon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844" y="2179493"/>
            <a:ext cx="619644" cy="6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תוצאת תמונה עבור ‪computer Armored icon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756" y="1767539"/>
            <a:ext cx="619644" cy="6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0360789" y="2115109"/>
            <a:ext cx="160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600" b="1" dirty="0" smtClean="0"/>
              <a:t>פיקוד תחום  הובלה ביחידות</a:t>
            </a:r>
            <a:endParaRPr lang="en-US" sz="1600" b="1" dirty="0"/>
          </a:p>
        </p:txBody>
      </p:sp>
      <p:cxnSp>
        <p:nvCxnSpPr>
          <p:cNvPr id="43" name="Straight Arrow Connector 42"/>
          <p:cNvCxnSpPr>
            <a:stCxn id="39" idx="1"/>
            <a:endCxn id="57" idx="3"/>
          </p:cNvCxnSpPr>
          <p:nvPr/>
        </p:nvCxnSpPr>
        <p:spPr>
          <a:xfrm flipH="1">
            <a:off x="9158077" y="2489315"/>
            <a:ext cx="711767" cy="5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2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24815" y="800193"/>
            <a:ext cx="10515600" cy="6310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800" b="1" u="sng" dirty="0" smtClean="0">
                <a:latin typeface="Arial (body)"/>
                <a:cs typeface="+mn-cs"/>
              </a:rPr>
              <a:t>בקרה על ביצוע והתקדמות משימות – כלים לרכזת ההובלה</a:t>
            </a:r>
            <a:endParaRPr lang="en-US" sz="2800" b="1" u="sng" dirty="0">
              <a:latin typeface="Arial (body)"/>
              <a:cs typeface="+mn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124815" y="1534271"/>
            <a:ext cx="10515600" cy="439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253648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253648"/>
                </a:solidFill>
                <a:latin typeface="+mn-lt"/>
                <a:cs typeface="+mn-cs"/>
              </a:defRPr>
            </a:lvl2pPr>
            <a:lvl3pPr marL="914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rgbClr val="253648"/>
                </a:solidFill>
                <a:latin typeface="+mn-lt"/>
                <a:cs typeface="+mn-cs"/>
              </a:defRPr>
            </a:lvl3pPr>
            <a:lvl4pPr marL="1371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253648"/>
                </a:solidFill>
                <a:latin typeface="+mn-lt"/>
                <a:cs typeface="+mn-cs"/>
              </a:defRPr>
            </a:lvl4pPr>
            <a:lvl5pPr marL="18288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253648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253648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253648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253648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253648"/>
                </a:solidFill>
                <a:latin typeface="+mn-lt"/>
                <a:cs typeface="+mn-cs"/>
              </a:defRPr>
            </a:lvl9pPr>
          </a:lstStyle>
          <a:p>
            <a:pPr marL="342900" indent="-342900" algn="r">
              <a:lnSpc>
                <a:spcPct val="120000"/>
              </a:lnSpc>
              <a:buBlip>
                <a:blip r:embed="rId2"/>
              </a:buBlip>
            </a:pPr>
            <a:r>
              <a:rPr lang="he-IL" sz="2500" dirty="0" smtClean="0">
                <a:solidFill>
                  <a:schemeClr val="tx1"/>
                </a:solidFill>
                <a:latin typeface="Arial (body)"/>
              </a:rPr>
              <a:t>אפשרות להצגת </a:t>
            </a:r>
            <a:r>
              <a:rPr lang="he-IL" sz="2500" dirty="0">
                <a:solidFill>
                  <a:schemeClr val="tx1"/>
                </a:solidFill>
                <a:latin typeface="Arial (body)"/>
              </a:rPr>
              <a:t>מיקום עדכני של כל רכב על פי חיבור </a:t>
            </a:r>
            <a:r>
              <a:rPr lang="he-IL" sz="2500" dirty="0" smtClean="0">
                <a:solidFill>
                  <a:schemeClr val="tx1"/>
                </a:solidFill>
                <a:latin typeface="Arial (body)"/>
              </a:rPr>
              <a:t>למערכת האיתורן של הרכב.</a:t>
            </a:r>
            <a:endParaRPr lang="es-ES" sz="2500" dirty="0">
              <a:solidFill>
                <a:schemeClr val="tx1"/>
              </a:solidFill>
              <a:latin typeface="Arial (body)"/>
            </a:endParaRPr>
          </a:p>
          <a:p>
            <a:pPr marL="342900" indent="-342900" algn="r">
              <a:lnSpc>
                <a:spcPct val="120000"/>
              </a:lnSpc>
              <a:buBlip>
                <a:blip r:embed="rId2"/>
              </a:buBlip>
            </a:pPr>
            <a:r>
              <a:rPr lang="he-IL" sz="2500" dirty="0">
                <a:solidFill>
                  <a:schemeClr val="tx1"/>
                </a:solidFill>
                <a:latin typeface="Arial (body)"/>
              </a:rPr>
              <a:t>הצגת המשימות של כל נהג, מועדים מתוכננים, מועדים בפועל, וחריגות.</a:t>
            </a:r>
            <a:endParaRPr lang="es-ES" sz="2500" dirty="0">
              <a:solidFill>
                <a:schemeClr val="tx1"/>
              </a:solidFill>
              <a:latin typeface="Arial (body)"/>
            </a:endParaRPr>
          </a:p>
          <a:p>
            <a:pPr marL="342900" indent="-342900" algn="r">
              <a:lnSpc>
                <a:spcPct val="120000"/>
              </a:lnSpc>
              <a:buBlip>
                <a:blip r:embed="rId2"/>
              </a:buBlip>
            </a:pPr>
            <a:r>
              <a:rPr lang="he-IL" sz="2500" dirty="0">
                <a:solidFill>
                  <a:schemeClr val="tx1"/>
                </a:solidFill>
                <a:latin typeface="Arial (body)"/>
              </a:rPr>
              <a:t>הצגת זמני פריקה, זמני המתנה, זמני נסיעה אל מול הסטנדרט, וחריגות.</a:t>
            </a:r>
            <a:endParaRPr lang="es-ES" sz="2500" dirty="0">
              <a:solidFill>
                <a:schemeClr val="tx1"/>
              </a:solidFill>
              <a:latin typeface="Arial (body)"/>
            </a:endParaRPr>
          </a:p>
          <a:p>
            <a:pPr marL="342900" indent="-342900" algn="r">
              <a:lnSpc>
                <a:spcPct val="120000"/>
              </a:lnSpc>
              <a:buBlip>
                <a:blip r:embed="rId2"/>
              </a:buBlip>
            </a:pPr>
            <a:r>
              <a:rPr lang="he-IL" sz="2500" dirty="0" smtClean="0">
                <a:solidFill>
                  <a:schemeClr val="tx1"/>
                </a:solidFill>
                <a:latin typeface="Arial (body)"/>
              </a:rPr>
              <a:t>התראות </a:t>
            </a:r>
            <a:r>
              <a:rPr lang="he-IL" sz="2500" dirty="0">
                <a:solidFill>
                  <a:schemeClr val="tx1"/>
                </a:solidFill>
                <a:latin typeface="Arial (body)"/>
              </a:rPr>
              <a:t>איחור בזמן </a:t>
            </a:r>
            <a:r>
              <a:rPr lang="he-IL" sz="2500" dirty="0" smtClean="0">
                <a:solidFill>
                  <a:schemeClr val="tx1"/>
                </a:solidFill>
                <a:latin typeface="Arial (body)"/>
              </a:rPr>
              <a:t>אמת.</a:t>
            </a:r>
            <a:endParaRPr lang="es-ES" sz="2500" dirty="0">
              <a:solidFill>
                <a:schemeClr val="tx1"/>
              </a:solidFill>
              <a:latin typeface="Arial (body)"/>
            </a:endParaRPr>
          </a:p>
          <a:p>
            <a:pPr marL="342900" indent="-342900" algn="r">
              <a:lnSpc>
                <a:spcPct val="120000"/>
              </a:lnSpc>
              <a:buBlip>
                <a:blip r:embed="rId2"/>
              </a:buBlip>
            </a:pPr>
            <a:r>
              <a:rPr lang="he-IL" sz="2500" dirty="0">
                <a:solidFill>
                  <a:schemeClr val="tx1"/>
                </a:solidFill>
                <a:latin typeface="Arial (body)"/>
              </a:rPr>
              <a:t>הצגת הנתונים בחתך יומי או ארוך </a:t>
            </a:r>
            <a:r>
              <a:rPr lang="he-IL" sz="2500" dirty="0" smtClean="0">
                <a:solidFill>
                  <a:schemeClr val="tx1"/>
                </a:solidFill>
                <a:latin typeface="Arial (body)"/>
              </a:rPr>
              <a:t>טווח.</a:t>
            </a:r>
          </a:p>
          <a:p>
            <a:pPr marL="342900" indent="-342900" algn="r">
              <a:lnSpc>
                <a:spcPct val="120000"/>
              </a:lnSpc>
              <a:buBlip>
                <a:blip r:embed="rId2"/>
              </a:buBlip>
            </a:pPr>
            <a:r>
              <a:rPr lang="he-IL" sz="2500" dirty="0" smtClean="0">
                <a:solidFill>
                  <a:schemeClr val="tx1"/>
                </a:solidFill>
                <a:latin typeface="Arial (body)"/>
              </a:rPr>
              <a:t>מערכת תומכת לקבלת החלטות. </a:t>
            </a:r>
          </a:p>
          <a:p>
            <a:pPr algn="r">
              <a:lnSpc>
                <a:spcPct val="120000"/>
              </a:lnSpc>
            </a:pPr>
            <a:endParaRPr lang="es-ES" sz="2500" dirty="0">
              <a:solidFill>
                <a:schemeClr val="tx1"/>
              </a:solidFill>
              <a:latin typeface="Arial (body)"/>
            </a:endParaRPr>
          </a:p>
          <a:p>
            <a:pPr>
              <a:lnSpc>
                <a:spcPct val="150000"/>
              </a:lnSpc>
            </a:pPr>
            <a:endParaRPr lang="he-IL" kern="1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s-ES" sz="2200" kern="1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endParaRPr lang="en-US" sz="2200" kern="1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s-ES" sz="2200" kern="1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s-ES" kern="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img.mako.co.il/2011/08/22/NNS_0390copys_cropped_big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052" y="3315713"/>
            <a:ext cx="3261706" cy="24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046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030" y="1501463"/>
            <a:ext cx="8231844" cy="447540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86179" y="755125"/>
            <a:ext cx="10515600" cy="6310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800" b="1" u="sng" dirty="0" smtClean="0">
                <a:latin typeface="Arial (body)"/>
                <a:cs typeface="+mn-cs"/>
              </a:rPr>
              <a:t>בקרה על ביצוע והתקדמות משימות</a:t>
            </a:r>
            <a:endParaRPr lang="en-US" sz="2800" b="1" u="sng" dirty="0">
              <a:latin typeface="Arial (body)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72" y="2977111"/>
            <a:ext cx="8701428" cy="3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מלבן 40"/>
          <p:cNvSpPr/>
          <p:nvPr/>
        </p:nvSpPr>
        <p:spPr>
          <a:xfrm>
            <a:off x="2505491" y="554643"/>
            <a:ext cx="9144000" cy="76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eaLnBrk="1" hangingPunct="1">
              <a:defRPr/>
            </a:pPr>
            <a:r>
              <a:rPr lang="he-IL" sz="3600" b="1" u="sng" dirty="0">
                <a:solidFill>
                  <a:schemeClr val="tx1"/>
                </a:solidFill>
              </a:rPr>
              <a:t>הלקוחות שלנו בישראל </a:t>
            </a:r>
            <a:r>
              <a:rPr lang="he-IL" b="1" i="1" dirty="0" smtClean="0">
                <a:solidFill>
                  <a:schemeClr val="tx1"/>
                </a:solidFill>
              </a:rPr>
              <a:t>(</a:t>
            </a:r>
            <a:r>
              <a:rPr lang="he-IL" b="1" i="1" dirty="0">
                <a:solidFill>
                  <a:schemeClr val="tx1"/>
                </a:solidFill>
              </a:rPr>
              <a:t>רשימה </a:t>
            </a:r>
            <a:r>
              <a:rPr lang="he-IL" b="1" i="1" dirty="0" smtClean="0">
                <a:solidFill>
                  <a:schemeClr val="tx1"/>
                </a:solidFill>
              </a:rPr>
              <a:t>חלקית...)</a:t>
            </a:r>
            <a:endParaRPr lang="he-IL" b="1" i="1" dirty="0">
              <a:solidFill>
                <a:schemeClr val="tx1"/>
              </a:solidFill>
            </a:endParaRPr>
          </a:p>
        </p:txBody>
      </p:sp>
      <p:pic>
        <p:nvPicPr>
          <p:cNvPr id="16387" name="Picture 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7654" y="4700002"/>
            <a:ext cx="392113" cy="330200"/>
          </a:xfrm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67" y="3831640"/>
            <a:ext cx="11017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1182905" y="1542863"/>
            <a:ext cx="644525" cy="333375"/>
            <a:chOff x="3779" y="1970"/>
            <a:chExt cx="1686" cy="617"/>
          </a:xfrm>
        </p:grpSpPr>
        <p:pic>
          <p:nvPicPr>
            <p:cNvPr id="1645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" y="1970"/>
              <a:ext cx="1686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4" name="Oval 7"/>
            <p:cNvSpPr>
              <a:spLocks noChangeArrowheads="1"/>
            </p:cNvSpPr>
            <p:nvPr/>
          </p:nvSpPr>
          <p:spPr bwMode="auto">
            <a:xfrm>
              <a:off x="4051" y="2016"/>
              <a:ext cx="1278" cy="528"/>
            </a:xfrm>
            <a:prstGeom prst="ellipse">
              <a:avLst/>
            </a:prstGeom>
            <a:noFill/>
            <a:ln w="50800">
              <a:solidFill>
                <a:srgbClr val="0000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rgbClr val="25364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25364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25364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25364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25364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5364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5364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5364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5364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FontTx/>
                <a:buNone/>
              </a:pPr>
              <a:endParaRPr lang="he-IL" altLang="he-IL" sz="1800" u="sng">
                <a:solidFill>
                  <a:schemeClr val="tx1"/>
                </a:solidFill>
              </a:endParaRPr>
            </a:p>
          </p:txBody>
        </p:sp>
      </p:grpSp>
      <p:pic>
        <p:nvPicPr>
          <p:cNvPr id="16390" name="Picture 32" descr="לוגו%20סלע%20כחו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79" y="4747628"/>
            <a:ext cx="8239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4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29" y="5484228"/>
            <a:ext cx="3730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5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402" y="2202469"/>
            <a:ext cx="587372" cy="58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71" y="1443643"/>
            <a:ext cx="115093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92" y="2798177"/>
            <a:ext cx="981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929" y="3661778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92" y="4901616"/>
            <a:ext cx="3127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71" descr="http://www.google.com/images?q=tbn:Tgz99uyFzKoJ:www.cs.ucsd.edu/popl/08/intel-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352" y="2075667"/>
            <a:ext cx="677866" cy="46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030" y="3771314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47" y="2138773"/>
            <a:ext cx="110648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4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16" y="4082465"/>
            <a:ext cx="627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4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92" y="2082216"/>
            <a:ext cx="549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5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79" y="4453940"/>
            <a:ext cx="5826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5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78" y="3733215"/>
            <a:ext cx="450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5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617" y="2693006"/>
            <a:ext cx="95250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5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11" y="2572752"/>
            <a:ext cx="4508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5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16" y="5277852"/>
            <a:ext cx="392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5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79" y="2717216"/>
            <a:ext cx="644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6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042" y="3014078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6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229" y="3158540"/>
            <a:ext cx="49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6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93" y="2215566"/>
            <a:ext cx="5095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64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67" y="4453940"/>
            <a:ext cx="4222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4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03" y="3476040"/>
            <a:ext cx="4968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35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54" y="3552241"/>
            <a:ext cx="3794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36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79" y="5174665"/>
            <a:ext cx="588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Picture 38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1" y="2215565"/>
            <a:ext cx="461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Picture 39" descr="http://www.scooper.co.il/pr/1002067/b29e0472-bf1f-4e3b-a6c3-a82bacd272be/0/%D7%9C%D7%95%D7%92%D7%95%20%D7%A7%D7%9C%D7%99%D7%A8%20.jp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079" y="2265175"/>
            <a:ext cx="533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Picture 43" descr="http://www.mobisoft.co.il/photos/globrands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392" y="4344403"/>
            <a:ext cx="49053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Picture 40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16" y="3445877"/>
            <a:ext cx="48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Picture 43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52" y="3395078"/>
            <a:ext cx="8302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Picture 44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54" y="4546016"/>
            <a:ext cx="5810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Picture 45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853" y="2750552"/>
            <a:ext cx="7572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2" name="Picture 46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91" y="2082216"/>
            <a:ext cx="8239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3" name="Picture 48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67" y="4325353"/>
            <a:ext cx="7461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4" name="Picture 49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498" y="5200067"/>
            <a:ext cx="73183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5" name="Picture 52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53" y="5012742"/>
            <a:ext cx="3175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6" name="Picture 53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78" y="4128503"/>
            <a:ext cx="806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54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17" y="2293352"/>
            <a:ext cx="4333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8" name="Picture 33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78" y="2798178"/>
            <a:ext cx="711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9" name="Picture 55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392" y="1555562"/>
            <a:ext cx="110517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Picture 56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837" y="4342815"/>
            <a:ext cx="68421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1" name="Picture 36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97" y="5186576"/>
            <a:ext cx="11747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2" name="Picture 59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104" y="1678199"/>
            <a:ext cx="887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60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04" y="2183815"/>
            <a:ext cx="6715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61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41" y="2831515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62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53" y="1526590"/>
            <a:ext cx="863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63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91" y="3661778"/>
            <a:ext cx="6397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7" name="Picture 64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072" y="3090277"/>
            <a:ext cx="8604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8" name="Picture 57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29" y="4490452"/>
            <a:ext cx="7778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9" name="Picture 58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04" y="3944353"/>
            <a:ext cx="7016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0" name="Picture 97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467" y="4374167"/>
            <a:ext cx="8604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1" name="Picture 3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255" y="5101641"/>
            <a:ext cx="9604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2" name="Picture 6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92" y="1632953"/>
            <a:ext cx="9048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3" name="Picture 8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6" y="4491725"/>
            <a:ext cx="14859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4" name="Picture 10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91" y="3109327"/>
            <a:ext cx="1174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5" name="Picture 11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467" y="3649079"/>
            <a:ext cx="993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6" name="Picture 13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467" y="3072815"/>
            <a:ext cx="933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7" name="Picture 2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104" y="5055602"/>
            <a:ext cx="6508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8" name="Picture 3"/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04" y="1453566"/>
            <a:ext cx="7334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49" name="Picture 3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79" y="5316350"/>
            <a:ext cx="160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0" name="Picture 4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79" y="1526591"/>
            <a:ext cx="6715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1" name="Picture 5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04" y="1847266"/>
            <a:ext cx="18145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2" name="Picture 109" descr="C:\Users\david\Documents\data\C Logistics\LOGO.jpg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54" y="3395078"/>
            <a:ext cx="6572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16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0396"/>
            <a:ext cx="10972800" cy="1143000"/>
          </a:xfrm>
        </p:spPr>
        <p:txBody>
          <a:bodyPr>
            <a:normAutofit/>
          </a:bodyPr>
          <a:lstStyle/>
          <a:p>
            <a:pPr algn="r" rtl="1"/>
            <a:r>
              <a:rPr lang="he-I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cs typeface="+mn-cs"/>
              </a:rPr>
              <a:t>תועלות צפויות מהמערכת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body)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319" y="1443396"/>
            <a:ext cx="10585361" cy="4442249"/>
          </a:xfrm>
        </p:spPr>
        <p:txBody>
          <a:bodyPr>
            <a:normAutofit/>
          </a:bodyPr>
          <a:lstStyle/>
          <a:p>
            <a:pPr algn="r" rtl="1">
              <a:lnSpc>
                <a:spcPct val="120000"/>
              </a:lnSpc>
            </a:pPr>
            <a:r>
              <a:rPr lang="he-IL" altLang="he-IL" sz="2400" dirty="0">
                <a:solidFill>
                  <a:schemeClr val="tx1"/>
                </a:solidFill>
                <a:latin typeface="Arial (body)"/>
              </a:rPr>
              <a:t>הגברת השליטה בניהול הצי.</a:t>
            </a:r>
          </a:p>
          <a:p>
            <a:pPr algn="r" rtl="1">
              <a:lnSpc>
                <a:spcPct val="120000"/>
              </a:lnSpc>
            </a:pPr>
            <a:r>
              <a:rPr lang="he-IL" altLang="he-IL" sz="2400" dirty="0">
                <a:solidFill>
                  <a:schemeClr val="tx1"/>
                </a:solidFill>
                <a:latin typeface="Arial (body)"/>
              </a:rPr>
              <a:t>מעקב בזמן אמת אחר ביצועי </a:t>
            </a:r>
            <a:r>
              <a:rPr lang="he-IL" altLang="he-IL" sz="2400" dirty="0" smtClean="0">
                <a:solidFill>
                  <a:schemeClr val="tx1"/>
                </a:solidFill>
                <a:latin typeface="Arial (body)"/>
              </a:rPr>
              <a:t>ההובלות.</a:t>
            </a:r>
            <a:endParaRPr lang="he-IL" altLang="he-IL" sz="2400" dirty="0">
              <a:solidFill>
                <a:schemeClr val="tx1"/>
              </a:solidFill>
              <a:latin typeface="Arial (body)"/>
            </a:endParaRPr>
          </a:p>
          <a:p>
            <a:pPr algn="r" rtl="1">
              <a:lnSpc>
                <a:spcPct val="120000"/>
              </a:lnSpc>
            </a:pPr>
            <a:r>
              <a:rPr lang="he-IL" altLang="he-IL" sz="2500" dirty="0" smtClean="0">
                <a:solidFill>
                  <a:schemeClr val="tx1"/>
                </a:solidFill>
                <a:latin typeface="Arial (body)"/>
              </a:rPr>
              <a:t>יכולת </a:t>
            </a:r>
            <a:r>
              <a:rPr lang="he-IL" altLang="he-IL" sz="2500" dirty="0">
                <a:solidFill>
                  <a:schemeClr val="tx1"/>
                </a:solidFill>
                <a:latin typeface="Arial (body)"/>
              </a:rPr>
              <a:t>לקבלת התראות לגורמים הרלוונטיים.</a:t>
            </a:r>
          </a:p>
          <a:p>
            <a:pPr lvl="0">
              <a:lnSpc>
                <a:spcPct val="120000"/>
              </a:lnSpc>
            </a:pPr>
            <a:r>
              <a:rPr lang="he-IL" sz="2500" dirty="0" smtClean="0">
                <a:solidFill>
                  <a:schemeClr val="tx1"/>
                </a:solidFill>
                <a:latin typeface="Arial (body)"/>
              </a:rPr>
              <a:t>צמצום </a:t>
            </a:r>
            <a:r>
              <a:rPr lang="he-IL" sz="2500" dirty="0">
                <a:solidFill>
                  <a:schemeClr val="tx1"/>
                </a:solidFill>
                <a:latin typeface="Arial (body)"/>
              </a:rPr>
              <a:t>עלויות ישירות של לוגיסטיקה </a:t>
            </a:r>
            <a:r>
              <a:rPr lang="he-IL" sz="2500" dirty="0" smtClean="0">
                <a:solidFill>
                  <a:schemeClr val="tx1"/>
                </a:solidFill>
                <a:latin typeface="Arial (body)"/>
              </a:rPr>
              <a:t>(נהגים, </a:t>
            </a:r>
            <a:r>
              <a:rPr lang="he-IL" sz="2500" dirty="0">
                <a:solidFill>
                  <a:schemeClr val="tx1"/>
                </a:solidFill>
                <a:latin typeface="Arial (body)"/>
              </a:rPr>
              <a:t>משאיות, קילומטראז', שעות נוספות).</a:t>
            </a:r>
            <a:endParaRPr lang="es-ES" sz="2500" dirty="0">
              <a:solidFill>
                <a:schemeClr val="tx1"/>
              </a:solidFill>
              <a:latin typeface="Arial (body)"/>
            </a:endParaRPr>
          </a:p>
          <a:p>
            <a:pPr lvl="0">
              <a:lnSpc>
                <a:spcPct val="120000"/>
              </a:lnSpc>
            </a:pPr>
            <a:r>
              <a:rPr lang="he-IL" sz="2500" dirty="0">
                <a:solidFill>
                  <a:schemeClr val="tx1"/>
                </a:solidFill>
                <a:latin typeface="Arial (body)"/>
              </a:rPr>
              <a:t>העלאת פרודוקטיביות שעות העבודה.</a:t>
            </a:r>
            <a:endParaRPr lang="es-ES" sz="2500" dirty="0">
              <a:solidFill>
                <a:schemeClr val="tx1"/>
              </a:solidFill>
              <a:latin typeface="Arial (body)"/>
            </a:endParaRPr>
          </a:p>
          <a:p>
            <a:pPr lvl="0">
              <a:lnSpc>
                <a:spcPct val="120000"/>
              </a:lnSpc>
            </a:pPr>
            <a:r>
              <a:rPr lang="he-IL" sz="2500" dirty="0">
                <a:solidFill>
                  <a:schemeClr val="tx1"/>
                </a:solidFill>
                <a:latin typeface="Arial (body)"/>
              </a:rPr>
              <a:t>יכולת שליטה ומדידת ביצועי נהגים.</a:t>
            </a:r>
            <a:endParaRPr lang="es-ES" sz="2500" dirty="0">
              <a:solidFill>
                <a:schemeClr val="tx1"/>
              </a:solidFill>
              <a:latin typeface="Arial (body)"/>
            </a:endParaRPr>
          </a:p>
          <a:p>
            <a:pPr lvl="0">
              <a:lnSpc>
                <a:spcPct val="120000"/>
              </a:lnSpc>
            </a:pPr>
            <a:r>
              <a:rPr lang="he-IL" sz="2500" dirty="0">
                <a:solidFill>
                  <a:schemeClr val="tx1"/>
                </a:solidFill>
                <a:latin typeface="Arial (body)"/>
              </a:rPr>
              <a:t>יכולת בקרת עלויות ההובלות (פנימי/קבלני </a:t>
            </a:r>
            <a:r>
              <a:rPr lang="he-IL" sz="2500" dirty="0" smtClean="0">
                <a:solidFill>
                  <a:schemeClr val="tx1"/>
                </a:solidFill>
                <a:latin typeface="Arial (body)"/>
              </a:rPr>
              <a:t>חוץ).</a:t>
            </a:r>
            <a:endParaRPr lang="es-ES" sz="2500" dirty="0">
              <a:solidFill>
                <a:schemeClr val="tx1"/>
              </a:solidFill>
              <a:latin typeface="Arial (body)"/>
            </a:endParaRPr>
          </a:p>
          <a:p>
            <a:pPr lvl="0">
              <a:lnSpc>
                <a:spcPct val="120000"/>
              </a:lnSpc>
            </a:pPr>
            <a:r>
              <a:rPr lang="he-IL" sz="2500" dirty="0" smtClean="0">
                <a:solidFill>
                  <a:schemeClr val="tx1"/>
                </a:solidFill>
                <a:latin typeface="Arial (body)"/>
              </a:rPr>
              <a:t>יכולת </a:t>
            </a:r>
            <a:r>
              <a:rPr lang="he-IL" sz="2500" dirty="0">
                <a:solidFill>
                  <a:schemeClr val="tx1"/>
                </a:solidFill>
                <a:latin typeface="Arial (body)"/>
              </a:rPr>
              <a:t>תגובה מהירה לשינויים בזמן אמת.</a:t>
            </a:r>
            <a:endParaRPr lang="es-ES" sz="2500" dirty="0">
              <a:solidFill>
                <a:schemeClr val="tx1"/>
              </a:solidFill>
              <a:latin typeface="Arial (body)"/>
            </a:endParaRPr>
          </a:p>
          <a:p>
            <a:pPr algn="r" rtl="1">
              <a:lnSpc>
                <a:spcPct val="120000"/>
              </a:lnSpc>
            </a:pPr>
            <a:endParaRPr lang="he-IL" altLang="he-IL" sz="2400" dirty="0">
              <a:solidFill>
                <a:schemeClr val="tx1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40919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admit.org.il/newsite/new_adm/uplaod/%D7%9E%D7%A9%D7%90%D7%99%D7%AA%20%D7%A6%D7%91%D7%90%D7%99%D7%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92" y="2652333"/>
            <a:ext cx="4286250" cy="3152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zpen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864" y="3612686"/>
            <a:ext cx="2121348" cy="260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17542" y="1906073"/>
            <a:ext cx="8895950" cy="900806"/>
          </a:xfrm>
          <a:prstGeom prst="rect">
            <a:avLst/>
          </a:prstGeom>
        </p:spPr>
        <p:txBody>
          <a:bodyPr>
            <a:noAutofit/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53648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53648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53648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53648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53648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53648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53648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53648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5364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3600" b="1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מערכת אופטימיזציה וניהול של מערך הובלה</a:t>
            </a:r>
            <a:r>
              <a:rPr lang="en-US" sz="3600" b="1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US" sz="3600" b="1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sz="3600" b="1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US" sz="3600" b="1" kern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en-US" sz="3600" b="1" kern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221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531" y="43952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he-IL" sz="36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סדר </a:t>
            </a:r>
            <a:r>
              <a:rPr lang="he-IL" sz="36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ההצגה:</a:t>
            </a:r>
            <a:endParaRPr lang="en-US" sz="3600" b="1" u="sng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8" y="1623207"/>
            <a:ext cx="5792677" cy="4348968"/>
          </a:xfrm>
        </p:spPr>
        <p:txBody>
          <a:bodyPr/>
          <a:lstStyle/>
          <a:p>
            <a:pPr algn="r" rtl="1"/>
            <a:r>
              <a:rPr lang="he-IL" dirty="0" smtClean="0">
                <a:solidFill>
                  <a:schemeClr val="tx1"/>
                </a:solidFill>
              </a:rPr>
              <a:t>רקע</a:t>
            </a:r>
          </a:p>
          <a:p>
            <a:pPr algn="r" rtl="1"/>
            <a:r>
              <a:rPr lang="he-IL" dirty="0" smtClean="0">
                <a:solidFill>
                  <a:schemeClr val="tx1"/>
                </a:solidFill>
              </a:rPr>
              <a:t>טכנולוגיה</a:t>
            </a:r>
          </a:p>
          <a:p>
            <a:pPr algn="r" rtl="1"/>
            <a:r>
              <a:rPr lang="he-IL" dirty="0" smtClean="0">
                <a:solidFill>
                  <a:schemeClr val="tx1"/>
                </a:solidFill>
              </a:rPr>
              <a:t>תשתיות נתונים</a:t>
            </a:r>
          </a:p>
          <a:p>
            <a:pPr algn="r" rtl="1"/>
            <a:r>
              <a:rPr lang="he-IL" dirty="0" smtClean="0">
                <a:solidFill>
                  <a:schemeClr val="tx1"/>
                </a:solidFill>
              </a:rPr>
              <a:t>מערכת אילוצים </a:t>
            </a:r>
          </a:p>
          <a:p>
            <a:pPr algn="r" rtl="1"/>
            <a:r>
              <a:rPr lang="he-IL" dirty="0" smtClean="0">
                <a:solidFill>
                  <a:schemeClr val="tx1"/>
                </a:solidFill>
              </a:rPr>
              <a:t>מנגנון האופטימיזציה – לשיבוץ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he-IL" dirty="0" smtClean="0">
                <a:solidFill>
                  <a:schemeClr val="tx1"/>
                </a:solidFill>
              </a:rPr>
              <a:t>אופטימלי</a:t>
            </a:r>
            <a:endParaRPr lang="en-US" dirty="0" smtClean="0">
              <a:solidFill>
                <a:schemeClr val="tx1"/>
              </a:solidFill>
            </a:endParaRPr>
          </a:p>
          <a:p>
            <a:pPr algn="r" rtl="1"/>
            <a:r>
              <a:rPr lang="he-IL" dirty="0" smtClean="0">
                <a:solidFill>
                  <a:schemeClr val="tx1"/>
                </a:solidFill>
              </a:rPr>
              <a:t>ניהול הזמנת הובלה</a:t>
            </a:r>
          </a:p>
          <a:p>
            <a:pPr algn="r" rtl="1"/>
            <a:r>
              <a:rPr lang="he-IL" dirty="0" smtClean="0">
                <a:solidFill>
                  <a:schemeClr val="tx1"/>
                </a:solidFill>
              </a:rPr>
              <a:t>מנגנוני בקרה ושליטה</a:t>
            </a:r>
          </a:p>
          <a:p>
            <a:pPr marL="0" indent="0" algn="r" rtl="1">
              <a:buNone/>
            </a:pPr>
            <a:endParaRPr lang="he-IL" dirty="0" smtClean="0">
              <a:solidFill>
                <a:schemeClr val="tx1"/>
              </a:solidFill>
            </a:endParaRPr>
          </a:p>
          <a:p>
            <a:pPr algn="r" rtl="1"/>
            <a:endParaRPr lang="he-IL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http://f.frogi.co.il/news/480x226/929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7" y="2468809"/>
            <a:ext cx="4916526" cy="231486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1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03" y="232591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36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רקע</a:t>
            </a:r>
            <a:endParaRPr lang="en-US" sz="3600" b="1" u="sng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803" y="1558154"/>
            <a:ext cx="10515600" cy="4417643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he-IL" dirty="0" smtClean="0">
                <a:solidFill>
                  <a:schemeClr val="tx1"/>
                </a:solidFill>
              </a:rPr>
              <a:t>המערכת הינה </a:t>
            </a:r>
            <a:r>
              <a:rPr lang="he-IL" dirty="0">
                <a:solidFill>
                  <a:schemeClr val="tx1"/>
                </a:solidFill>
              </a:rPr>
              <a:t>מערכת מתקדמת לניהול מערך ההובלה ולתכנון אופטימלי של משימות ההובלה </a:t>
            </a:r>
            <a:r>
              <a:rPr lang="he-IL" dirty="0" smtClean="0">
                <a:solidFill>
                  <a:schemeClr val="tx1"/>
                </a:solidFill>
              </a:rPr>
              <a:t>היומיות.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he-I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e-IL" dirty="0">
                <a:solidFill>
                  <a:schemeClr val="tx1"/>
                </a:solidFill>
              </a:rPr>
              <a:t>המערכת משמשת לקביעת סטנדרטים להפצה והובלות בארגון.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מאפשרת לנהל משימות שונות כגון שינוע סחורה בין מרכזים לוגיסטים הפצה ממרכז לוגיסטי לאתרים, איסופי סחורה והובלת סחורה מנקודה לנקודה באופן אופטימלי.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r>
              <a:rPr lang="he-IL" dirty="0">
                <a:solidFill>
                  <a:schemeClr val="tx1"/>
                </a:solidFill>
              </a:rPr>
              <a:t/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המערכת מנהלת את כל משאבי ההפצה קרי: משאיות, נהגים, </a:t>
            </a:r>
            <a:r>
              <a:rPr lang="he-IL" dirty="0" smtClean="0">
                <a:solidFill>
                  <a:schemeClr val="tx1"/>
                </a:solidFill>
              </a:rPr>
              <a:t>הזמנות</a:t>
            </a:r>
            <a:r>
              <a:rPr lang="he-IL" dirty="0">
                <a:solidFill>
                  <a:schemeClr val="tx1"/>
                </a:solidFill>
              </a:rPr>
              <a:t>, אספקות וכו'.</a:t>
            </a:r>
          </a:p>
          <a:p>
            <a:pPr marL="0" indent="0" algn="r" rtl="1">
              <a:lnSpc>
                <a:spcPct val="50000"/>
              </a:lnSpc>
              <a:spcBef>
                <a:spcPts val="600"/>
              </a:spcBef>
              <a:buNone/>
            </a:pPr>
            <a:endParaRPr lang="he-IL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algn="r" rtl="1"/>
            <a:endParaRPr lang="en-US" dirty="0">
              <a:solidFill>
                <a:schemeClr val="tx1"/>
              </a:solidFill>
            </a:endParaRPr>
          </a:p>
          <a:p>
            <a:pPr algn="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83" y="362765"/>
            <a:ext cx="10515600" cy="1028153"/>
          </a:xfrm>
        </p:spPr>
        <p:txBody>
          <a:bodyPr>
            <a:normAutofit/>
          </a:bodyPr>
          <a:lstStyle/>
          <a:p>
            <a:pPr algn="r" rtl="1"/>
            <a:r>
              <a:rPr lang="he-IL" sz="36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טכנולוגיה</a:t>
            </a:r>
            <a:endParaRPr lang="en-US" sz="3600" b="1" u="sng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424843" y="1401619"/>
            <a:ext cx="8122139" cy="5256757"/>
          </a:xfrm>
        </p:spPr>
        <p:txBody>
          <a:bodyPr>
            <a:noAutofit/>
          </a:bodyPr>
          <a:lstStyle/>
          <a:p>
            <a:pPr eaLnBrk="0" hangingPunct="0">
              <a:lnSpc>
                <a:spcPct val="125000"/>
              </a:lnSpc>
            </a:pPr>
            <a:r>
              <a:rPr lang="he-IL" sz="28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טכנולוגיה מבוססת טכנולוגית </a:t>
            </a:r>
            <a:r>
              <a:rPr lang="en-US" sz="28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Microsoft </a:t>
            </a:r>
            <a:r>
              <a:rPr lang="en-US" sz="2800" kern="1200" dirty="0" err="1">
                <a:solidFill>
                  <a:schemeClr val="tx1"/>
                </a:solidFill>
                <a:latin typeface="Arial" charset="0"/>
                <a:cs typeface="Arial" charset="0"/>
              </a:rPr>
              <a:t>.Net</a:t>
            </a:r>
            <a:r>
              <a:rPr lang="he-IL" sz="28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 - טכנולוגית .</a:t>
            </a:r>
            <a:r>
              <a:rPr lang="en-US" sz="28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Web</a:t>
            </a:r>
            <a:r>
              <a:rPr lang="he-IL" sz="28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   </a:t>
            </a:r>
            <a:endParaRPr lang="en-US" sz="2800" kern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he-IL" sz="28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הפעלת יישומים באמצעות דפדפן אינטרנט. </a:t>
            </a:r>
            <a:endParaRPr lang="en-US" sz="2800" kern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he-IL" sz="28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ארכיטקטורת </a:t>
            </a:r>
            <a:r>
              <a:rPr lang="en-US" sz="28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SOA</a:t>
            </a:r>
            <a:r>
              <a:rPr lang="he-IL" sz="28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 התומכת בנפחי פעילות </a:t>
            </a:r>
            <a:r>
              <a:rPr lang="he-IL" sz="2800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גדולים.</a:t>
            </a:r>
            <a:endParaRPr lang="he-IL" sz="2800" kern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sz="28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API</a:t>
            </a:r>
            <a:r>
              <a:rPr lang="he-IL" sz="28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 פתוח המאפשר אינטגרציית </a:t>
            </a:r>
            <a:r>
              <a:rPr lang="en-US" sz="28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ONLINE</a:t>
            </a:r>
            <a:r>
              <a:rPr lang="he-IL" sz="28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 למערכות </a:t>
            </a:r>
            <a:r>
              <a:rPr lang="he-IL" sz="2800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נוספות.</a:t>
            </a:r>
            <a:endParaRPr lang="he-IL" sz="2800" kern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he-IL" sz="28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סביבת פיתוח המאפשרת ללקוח להתערב בתהליכים עסקיים ולשנות לוגיקה </a:t>
            </a:r>
            <a:r>
              <a:rPr lang="he-IL" sz="2800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עסקית.</a:t>
            </a:r>
            <a:endParaRPr lang="he-IL" sz="2800" kern="1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14" descr="http://msdn.microsoft.com/library/en-us/dnbda/html/f01boa01.gif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22774" y="1476410"/>
            <a:ext cx="2838840" cy="400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539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0897" y="1679450"/>
            <a:ext cx="10515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 smtClean="0"/>
              <a:t>במערכת</a:t>
            </a:r>
            <a:r>
              <a:rPr lang="he-IL" sz="2800" b="1" dirty="0" smtClean="0"/>
              <a:t> </a:t>
            </a:r>
            <a:r>
              <a:rPr lang="he-IL" sz="2800" dirty="0" smtClean="0"/>
              <a:t>מנוהלים </a:t>
            </a:r>
            <a:r>
              <a:rPr lang="he-IL" sz="2800" dirty="0"/>
              <a:t>כל קבצי הנתונים הקשורים לתהליכי ההובלה </a:t>
            </a:r>
            <a:r>
              <a:rPr lang="he-IL" sz="2800" dirty="0" smtClean="0"/>
              <a:t>השונים:</a:t>
            </a:r>
            <a:endParaRPr lang="he-IL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0897" y="532552"/>
            <a:ext cx="10515600" cy="8197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600" b="1" u="sng" dirty="0">
                <a:latin typeface="+mn-lt"/>
                <a:ea typeface="+mn-ea"/>
                <a:cs typeface="+mn-cs"/>
              </a:rPr>
              <a:t>תשתיות נתונים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2913" y="2466130"/>
            <a:ext cx="622568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אתרים</a:t>
            </a:r>
          </a:p>
          <a:p>
            <a:pPr marL="285750" indent="-28575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נתוני </a:t>
            </a:r>
            <a:r>
              <a:rPr lang="en-US" sz="2800" dirty="0" smtClean="0"/>
              <a:t>GeoData</a:t>
            </a:r>
            <a:r>
              <a:rPr lang="he-IL" sz="2800" dirty="0" smtClean="0"/>
              <a:t> ומערך טרטוריות</a:t>
            </a:r>
            <a:endParaRPr lang="he-IL" sz="2800" dirty="0"/>
          </a:p>
          <a:p>
            <a:pPr marL="285750" indent="-28575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נהגים, </a:t>
            </a:r>
            <a:r>
              <a:rPr lang="he-IL" sz="2800" dirty="0"/>
              <a:t>ספקים (קבלני משנה</a:t>
            </a:r>
            <a:r>
              <a:rPr lang="he-IL" sz="2800" dirty="0" smtClean="0"/>
              <a:t>)</a:t>
            </a:r>
            <a:endParaRPr lang="he-IL" sz="2800" dirty="0"/>
          </a:p>
          <a:p>
            <a:pPr marL="285750" indent="-28575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רכבים (גוררים/נגררים)</a:t>
            </a:r>
          </a:p>
          <a:p>
            <a:pPr marL="285750" indent="-28575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מערכת </a:t>
            </a:r>
            <a:r>
              <a:rPr lang="he-IL" sz="2800" dirty="0" smtClean="0"/>
              <a:t>אילוצים</a:t>
            </a:r>
            <a:endParaRPr lang="he-IL" sz="2800" dirty="0"/>
          </a:p>
          <a:p>
            <a:endParaRPr lang="en-US" dirty="0"/>
          </a:p>
        </p:txBody>
      </p:sp>
      <p:pic>
        <p:nvPicPr>
          <p:cNvPr id="4104" name="Picture 8" descr="https://encrypted-tbn3.gstatic.com/images?q=tbn:ANd9GcQnsZiuOqneHIDrqdiqUS6QMhYXswZvojOP9YiRSXelTPI_Pd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95" y="2633557"/>
            <a:ext cx="3290098" cy="265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63" y="316163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  <a:cs typeface="+mn-cs"/>
              </a:rPr>
              <a:t>אתרים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body)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63" y="1465263"/>
            <a:ext cx="10515600" cy="435133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2400" dirty="0" smtClean="0">
                <a:solidFill>
                  <a:schemeClr val="tx1"/>
                </a:solidFill>
                <a:latin typeface="Arial (body)"/>
              </a:rPr>
              <a:t>אתרים הינם הנקודות </a:t>
            </a:r>
            <a:r>
              <a:rPr lang="he-IL" sz="2400" dirty="0">
                <a:solidFill>
                  <a:schemeClr val="tx1"/>
                </a:solidFill>
                <a:latin typeface="Arial (body)"/>
              </a:rPr>
              <a:t>אליהן </a:t>
            </a:r>
            <a:r>
              <a:rPr lang="he-IL" sz="2400" dirty="0" smtClean="0">
                <a:solidFill>
                  <a:schemeClr val="tx1"/>
                </a:solidFill>
                <a:latin typeface="Arial (body)"/>
              </a:rPr>
              <a:t>משאבי ההובלה צריכים להגיע לטובת העמסה או פריקה.</a:t>
            </a:r>
            <a:r>
              <a:rPr lang="en-US" sz="2400" dirty="0" smtClean="0">
                <a:solidFill>
                  <a:schemeClr val="tx1"/>
                </a:solidFill>
                <a:latin typeface="Arial (body)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 (body)"/>
              </a:rPr>
            </a:br>
            <a:r>
              <a:rPr lang="he-IL" sz="2400" dirty="0" smtClean="0">
                <a:solidFill>
                  <a:schemeClr val="tx1"/>
                </a:solidFill>
                <a:latin typeface="Arial (body)"/>
              </a:rPr>
              <a:t>נקודות </a:t>
            </a:r>
            <a:r>
              <a:rPr lang="he-IL" sz="2400" dirty="0">
                <a:solidFill>
                  <a:schemeClr val="tx1"/>
                </a:solidFill>
                <a:latin typeface="Arial (body)"/>
              </a:rPr>
              <a:t>הובלה יכולות להיות קבועות </a:t>
            </a:r>
            <a:r>
              <a:rPr lang="he-IL" sz="1800" dirty="0" smtClean="0">
                <a:solidFill>
                  <a:schemeClr val="tx1"/>
                </a:solidFill>
                <a:latin typeface="Arial (body)"/>
              </a:rPr>
              <a:t>(בסיסים, מרכזים לוגיסטיים), </a:t>
            </a:r>
            <a:r>
              <a:rPr lang="he-IL" sz="2400" dirty="0">
                <a:solidFill>
                  <a:schemeClr val="tx1"/>
                </a:solidFill>
                <a:latin typeface="Arial (body)"/>
              </a:rPr>
              <a:t>או זמניות </a:t>
            </a:r>
            <a:r>
              <a:rPr lang="he-IL" sz="1800" dirty="0" smtClean="0">
                <a:solidFill>
                  <a:schemeClr val="tx1"/>
                </a:solidFill>
                <a:latin typeface="Arial (body)"/>
              </a:rPr>
              <a:t>(יחדות בשטח).</a:t>
            </a:r>
            <a:endParaRPr lang="he-IL" sz="1800" dirty="0">
              <a:solidFill>
                <a:schemeClr val="tx1"/>
              </a:solidFill>
              <a:latin typeface="Arial (body)"/>
            </a:endParaRPr>
          </a:p>
          <a:p>
            <a:pPr marL="0" indent="0" algn="r" rtl="1">
              <a:buNone/>
            </a:pPr>
            <a:r>
              <a:rPr lang="he-IL" sz="2400" b="1" dirty="0" smtClean="0">
                <a:solidFill>
                  <a:schemeClr val="tx1"/>
                </a:solidFill>
                <a:latin typeface="Arial (body)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 (body)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Arial (body)"/>
              </a:rPr>
            </a:br>
            <a:r>
              <a:rPr lang="he-IL" sz="2400" b="1" u="sng" dirty="0" smtClean="0">
                <a:solidFill>
                  <a:schemeClr val="tx1"/>
                </a:solidFill>
                <a:latin typeface="Arial (body)"/>
              </a:rPr>
              <a:t>המערכת מאפשרת לנהל את המידע הבא:</a:t>
            </a:r>
            <a:endParaRPr lang="en-US" sz="2400" b="1" u="sng" dirty="0">
              <a:solidFill>
                <a:schemeClr val="tx1"/>
              </a:solidFill>
              <a:latin typeface="Arial (body)"/>
            </a:endParaRPr>
          </a:p>
          <a:p>
            <a:pPr lvl="0" algn="r" rtl="1">
              <a:lnSpc>
                <a:spcPct val="150000"/>
              </a:lnSpc>
            </a:pPr>
            <a:r>
              <a:rPr lang="he-IL" sz="2400" dirty="0" smtClean="0">
                <a:solidFill>
                  <a:schemeClr val="tx1"/>
                </a:solidFill>
                <a:latin typeface="Arial (body)"/>
              </a:rPr>
              <a:t>מיקום גאוגראפי - זיהוי </a:t>
            </a:r>
            <a:r>
              <a:rPr lang="he-IL" sz="2400" dirty="0">
                <a:solidFill>
                  <a:schemeClr val="tx1"/>
                </a:solidFill>
                <a:latin typeface="Arial (body)"/>
              </a:rPr>
              <a:t>מיקום הנקודה ברמת נ"צ לצורך ביצוע אופטימיזצית </a:t>
            </a:r>
            <a:r>
              <a:rPr lang="he-IL" sz="2400" dirty="0" smtClean="0">
                <a:solidFill>
                  <a:schemeClr val="tx1"/>
                </a:solidFill>
                <a:latin typeface="Arial (body)"/>
              </a:rPr>
              <a:t>הנסיעה.</a:t>
            </a:r>
            <a:endParaRPr lang="en-US" sz="2400" dirty="0">
              <a:solidFill>
                <a:schemeClr val="tx1"/>
              </a:solidFill>
              <a:latin typeface="Arial (body)"/>
            </a:endParaRPr>
          </a:p>
          <a:p>
            <a:pPr lvl="0" algn="r" rtl="1">
              <a:lnSpc>
                <a:spcPct val="150000"/>
              </a:lnSpc>
            </a:pPr>
            <a:r>
              <a:rPr lang="he-IL" sz="2400" dirty="0" smtClean="0">
                <a:solidFill>
                  <a:schemeClr val="tx1"/>
                </a:solidFill>
                <a:latin typeface="Arial (body)"/>
              </a:rPr>
              <a:t>זמני </a:t>
            </a:r>
            <a:r>
              <a:rPr lang="he-IL" sz="2400" dirty="0">
                <a:solidFill>
                  <a:schemeClr val="tx1"/>
                </a:solidFill>
                <a:latin typeface="Arial (body)"/>
              </a:rPr>
              <a:t>שהייה ושירות </a:t>
            </a:r>
            <a:r>
              <a:rPr lang="he-IL" sz="2400" dirty="0" smtClean="0">
                <a:solidFill>
                  <a:schemeClr val="tx1"/>
                </a:solidFill>
                <a:latin typeface="Arial (body)"/>
              </a:rPr>
              <a:t>באתרים </a:t>
            </a:r>
            <a:r>
              <a:rPr lang="he-IL" sz="2400" dirty="0">
                <a:solidFill>
                  <a:schemeClr val="tx1"/>
                </a:solidFill>
                <a:latin typeface="Arial (body)"/>
              </a:rPr>
              <a:t>– </a:t>
            </a:r>
            <a:r>
              <a:rPr lang="he-IL" sz="2400" dirty="0" smtClean="0">
                <a:solidFill>
                  <a:schemeClr val="tx1"/>
                </a:solidFill>
                <a:latin typeface="Arial (body)"/>
              </a:rPr>
              <a:t>זמני תקן להעמסה ופריקה </a:t>
            </a:r>
            <a:r>
              <a:rPr lang="he-IL" sz="2000" dirty="0">
                <a:solidFill>
                  <a:schemeClr val="tx1"/>
                </a:solidFill>
                <a:latin typeface="Arial (body)"/>
              </a:rPr>
              <a:t>(חקב"צ</a:t>
            </a:r>
            <a:r>
              <a:rPr lang="he-IL" sz="2000" dirty="0" smtClean="0">
                <a:solidFill>
                  <a:schemeClr val="tx1"/>
                </a:solidFill>
                <a:latin typeface="Arial (body)"/>
              </a:rPr>
              <a:t>).</a:t>
            </a:r>
            <a:endParaRPr lang="en-US" sz="2000" dirty="0">
              <a:solidFill>
                <a:schemeClr val="tx1"/>
              </a:solidFill>
              <a:latin typeface="Arial (body)"/>
            </a:endParaRPr>
          </a:p>
          <a:p>
            <a:pPr lvl="0" algn="r" rtl="1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latin typeface="Arial (body)"/>
              </a:rPr>
              <a:t>זמני פתיחה – ימי עבודה + שעות </a:t>
            </a:r>
            <a:r>
              <a:rPr lang="he-IL" sz="2400" dirty="0" smtClean="0">
                <a:solidFill>
                  <a:schemeClr val="tx1"/>
                </a:solidFill>
                <a:latin typeface="Arial (body)"/>
              </a:rPr>
              <a:t>פעילות </a:t>
            </a:r>
            <a:r>
              <a:rPr lang="he-IL" sz="2000" dirty="0">
                <a:solidFill>
                  <a:schemeClr val="tx1"/>
                </a:solidFill>
                <a:latin typeface="Arial (body)"/>
              </a:rPr>
              <a:t>(הגדרת שעות פעילות בשגרה</a:t>
            </a:r>
            <a:r>
              <a:rPr lang="he-IL" sz="2000" dirty="0" smtClean="0">
                <a:solidFill>
                  <a:schemeClr val="tx1"/>
                </a:solidFill>
                <a:latin typeface="Arial (body)"/>
              </a:rPr>
              <a:t>).</a:t>
            </a:r>
            <a:endParaRPr lang="en-US" sz="2000" dirty="0">
              <a:solidFill>
                <a:schemeClr val="tx1"/>
              </a:solidFill>
              <a:latin typeface="Arial (body)"/>
            </a:endParaRPr>
          </a:p>
          <a:p>
            <a:pPr algn="l" rtl="1"/>
            <a:endParaRPr lang="en-US" sz="2600" dirty="0">
              <a:solidFill>
                <a:schemeClr val="tx1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21389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991" y="849997"/>
            <a:ext cx="9966460" cy="5071714"/>
          </a:xfrm>
          <a:prstGeom prst="rect">
            <a:avLst/>
          </a:prstGeom>
        </p:spPr>
      </p:pic>
      <p:sp>
        <p:nvSpPr>
          <p:cNvPr id="3" name="Striped Right Arrow 2"/>
          <p:cNvSpPr/>
          <p:nvPr/>
        </p:nvSpPr>
        <p:spPr>
          <a:xfrm rot="20549533">
            <a:off x="4218269" y="2933641"/>
            <a:ext cx="1009651" cy="294543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Striped Right Arrow 4"/>
          <p:cNvSpPr/>
          <p:nvPr/>
        </p:nvSpPr>
        <p:spPr>
          <a:xfrm rot="1544434">
            <a:off x="5262705" y="4207881"/>
            <a:ext cx="1009651" cy="294543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8804108" y="480665"/>
            <a:ext cx="271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 smtClean="0"/>
              <a:t>כרטסת לניהול אתרים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874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2" id="{6450B215-082F-44BA-B0CA-E0C3E7F4DD39}" vid="{FFD84087-40EC-4207-88F1-3928A12DBF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2691</TotalTime>
  <Words>965</Words>
  <Application>Microsoft Office PowerPoint</Application>
  <PresentationFormat>Widescreen</PresentationFormat>
  <Paragraphs>164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Arial (body)</vt:lpstr>
      <vt:lpstr>Calibri</vt:lpstr>
      <vt:lpstr>Theme2</vt:lpstr>
      <vt:lpstr>     מערכת אופטימיזציה וניהול של מערך הובלה  </vt:lpstr>
      <vt:lpstr>אודות:</vt:lpstr>
      <vt:lpstr>PowerPoint Presentation</vt:lpstr>
      <vt:lpstr>סדר ההצגה:</vt:lpstr>
      <vt:lpstr>רקע</vt:lpstr>
      <vt:lpstr>טכנולוגיה</vt:lpstr>
      <vt:lpstr>PowerPoint Presentation</vt:lpstr>
      <vt:lpstr>אתרים</vt:lpstr>
      <vt:lpstr>PowerPoint Presentation</vt:lpstr>
      <vt:lpstr>PowerPoint Presentation</vt:lpstr>
      <vt:lpstr>נהגים</vt:lpstr>
      <vt:lpstr>PowerPoint Presentation</vt:lpstr>
      <vt:lpstr>רכבים</vt:lpstr>
      <vt:lpstr>PowerPoint Presentation</vt:lpstr>
      <vt:lpstr>PowerPoint Presentation</vt:lpstr>
      <vt:lpstr>PowerPoint Presentation</vt:lpstr>
      <vt:lpstr>מערכת אילוצים</vt:lpstr>
      <vt:lpstr>PowerPoint Presentation</vt:lpstr>
      <vt:lpstr>המלצת שיבוץ משימה – מנגנון אופטימיזציה  </vt:lpstr>
      <vt:lpstr>המלצת שיבוץ משימה – מנגנון אופטימיזציה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תועלות צפויות מהמערכת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לניהול משאבי הובלה TransportExsprt</dc:title>
  <dc:creator>made4net</dc:creator>
  <cp:lastModifiedBy>made4net</cp:lastModifiedBy>
  <cp:revision>176</cp:revision>
  <dcterms:created xsi:type="dcterms:W3CDTF">2015-04-01T10:35:00Z</dcterms:created>
  <dcterms:modified xsi:type="dcterms:W3CDTF">2015-04-21T12:18:31Z</dcterms:modified>
</cp:coreProperties>
</file>