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286" r:id="rId20"/>
    <p:sldId id="318" r:id="rId21"/>
    <p:sldId id="319" r:id="rId22"/>
    <p:sldId id="320" r:id="rId23"/>
    <p:sldId id="321" r:id="rId24"/>
    <p:sldId id="322" r:id="rId25"/>
    <p:sldId id="298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8" r:id="rId39"/>
    <p:sldId id="339" r:id="rId40"/>
    <p:sldId id="336" r:id="rId41"/>
    <p:sldId id="337" r:id="rId42"/>
    <p:sldId id="340" r:id="rId43"/>
    <p:sldId id="335" r:id="rId4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mram" initials="M" lastIdx="1" clrIdx="0">
    <p:extLst>
      <p:ext uri="{19B8F6BF-5375-455C-9EA6-DF929625EA0E}">
        <p15:presenceInfo xmlns:p15="http://schemas.microsoft.com/office/powerpoint/2012/main" userId="Mamr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805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6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187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38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3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693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26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747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719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982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74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C169-FEF5-4A84-BD05-7A6DE13F3CC4}" type="datetimeFigureOut">
              <a:rPr lang="he-IL" smtClean="0"/>
              <a:t>י"ב/תמוז/תשע"ט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4BC4-8DDE-45A8-AE60-B2344A0D181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1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ענן 2">
            <a:extLst>
              <a:ext uri="{FF2B5EF4-FFF2-40B4-BE49-F238E27FC236}">
                <a16:creationId xmlns:a16="http://schemas.microsoft.com/office/drawing/2014/main" id="{B078BC7B-1A1B-400A-BFB5-35953D4A1618}"/>
              </a:ext>
            </a:extLst>
          </p:cNvPr>
          <p:cNvSpPr/>
          <p:nvPr/>
        </p:nvSpPr>
        <p:spPr>
          <a:xfrm>
            <a:off x="65989" y="1206632"/>
            <a:ext cx="7258638" cy="373301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latin typeface="Segoe UI" panose="020B0502040204020203" pitchFamily="34" charset="0"/>
                <a:cs typeface="Segoe UI" panose="020B0502040204020203" pitchFamily="34" charset="0"/>
              </a:rPr>
              <a:t>מצגת טקס סיום מחזור מ"ו</a:t>
            </a:r>
          </a:p>
        </p:txBody>
      </p:sp>
    </p:spTree>
    <p:extLst>
      <p:ext uri="{BB962C8B-B14F-4D97-AF65-F5344CB8AC3E}">
        <p14:creationId xmlns:p14="http://schemas.microsoft.com/office/powerpoint/2010/main" val="18754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0811402">
            <a:off x="6253085" y="-409294"/>
            <a:ext cx="8518777" cy="660356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2632" y="1061348"/>
            <a:ext cx="6566100" cy="1391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תא"ל מירב בריקמן</a:t>
            </a:r>
            <a:br>
              <a:rPr lang="he-IL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בתפקידה הבא הולכת להיות מפקדת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מרכז הספקה. סיימה את לימודיה האקדמיים בהצטיינות. חברת נשיאות מחזור מ"ו ומובילת סיור תשתיות.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D3653214-7764-4378-B8BD-67018CC7C9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849" r="906" b="19216"/>
          <a:stretch/>
        </p:blipFill>
        <p:spPr>
          <a:xfrm>
            <a:off x="7596887" y="805992"/>
            <a:ext cx="3484067" cy="417299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67A92705-628A-4A71-A199-EA99FE7DC67A}"/>
              </a:ext>
            </a:extLst>
          </p:cNvPr>
          <p:cNvSpPr txBox="1">
            <a:spLocks/>
          </p:cNvSpPr>
          <p:nvPr/>
        </p:nvSpPr>
        <p:spPr>
          <a:xfrm>
            <a:off x="405352" y="4660489"/>
            <a:ext cx="8191894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כתבה על כלכלה שיתופית בצה"ל. </a:t>
            </a:r>
          </a:p>
        </p:txBody>
      </p:sp>
    </p:spTree>
    <p:extLst>
      <p:ext uri="{BB962C8B-B14F-4D97-AF65-F5344CB8AC3E}">
        <p14:creationId xmlns:p14="http://schemas.microsoft.com/office/powerpoint/2010/main" val="151934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7029409" y="0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ענן 5">
            <a:extLst>
              <a:ext uri="{FF2B5EF4-FFF2-40B4-BE49-F238E27FC236}">
                <a16:creationId xmlns:a16="http://schemas.microsoft.com/office/drawing/2014/main" id="{5A4F2040-CA22-404E-B490-DCEDA8603B7E}"/>
              </a:ext>
            </a:extLst>
          </p:cNvPr>
          <p:cNvSpPr/>
          <p:nvPr/>
        </p:nvSpPr>
        <p:spPr>
          <a:xfrm>
            <a:off x="-801278" y="4814740"/>
            <a:ext cx="5738812" cy="290746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4633" y="678427"/>
            <a:ext cx="6214548" cy="3293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סא"ל מאיה גולדשמידט</a:t>
            </a:r>
            <a:br>
              <a:rPr lang="he-IL" sz="40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סגנית נשיאת בין הדין הצבאי במחוזות שיפוט צפון וחיל הים. ממובילות יום עיון "צבא ומשפט". מסכמת ראשית במליאה.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203E1622-0ED5-4789-8D0C-3B8DC33D9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6"/>
          <a:stretch/>
        </p:blipFill>
        <p:spPr>
          <a:xfrm>
            <a:off x="7662408" y="934064"/>
            <a:ext cx="3805150" cy="45889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364E2591-C73A-412F-A3B4-F1ABCE06B74A}"/>
              </a:ext>
            </a:extLst>
          </p:cNvPr>
          <p:cNvSpPr txBox="1">
            <a:spLocks/>
          </p:cNvSpPr>
          <p:nvPr/>
        </p:nvSpPr>
        <p:spPr>
          <a:xfrm>
            <a:off x="405351" y="4905907"/>
            <a:ext cx="9584223" cy="155119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כתבה על מעמדם המשפטי של משרתי הקבע. </a:t>
            </a:r>
          </a:p>
        </p:txBody>
      </p:sp>
    </p:spTree>
    <p:extLst>
      <p:ext uri="{BB962C8B-B14F-4D97-AF65-F5344CB8AC3E}">
        <p14:creationId xmlns:p14="http://schemas.microsoft.com/office/powerpoint/2010/main" val="324703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5673212" y="-116090"/>
            <a:ext cx="6882925" cy="5327592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364" y="805991"/>
            <a:ext cx="5508365" cy="38544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ענבל דה פז</a:t>
            </a:r>
            <a:br>
              <a:rPr lang="en-US" sz="36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הסנגורית הצבאית הראשית. ממובילות יום עיון "צבא ומשפט". הייתה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ראשת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ממשלת ישראל בסימולציה המדינית.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7779FAB1-1B9D-4567-8514-439B722C7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2"/>
          <a:stretch/>
        </p:blipFill>
        <p:spPr>
          <a:xfrm>
            <a:off x="7359469" y="698980"/>
            <a:ext cx="3071391" cy="3697452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01652C60-AEA6-411B-B83D-5AF328CA7C4C}"/>
              </a:ext>
            </a:extLst>
          </p:cNvPr>
          <p:cNvSpPr txBox="1">
            <a:spLocks/>
          </p:cNvSpPr>
          <p:nvPr/>
        </p:nvSpPr>
        <p:spPr>
          <a:xfrm>
            <a:off x="405352" y="4660489"/>
            <a:ext cx="9466236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כתבה על זכות ההתארגנות של משרתי הקבע. </a:t>
            </a:r>
          </a:p>
        </p:txBody>
      </p:sp>
    </p:spTree>
    <p:extLst>
      <p:ext uri="{BB962C8B-B14F-4D97-AF65-F5344CB8AC3E}">
        <p14:creationId xmlns:p14="http://schemas.microsoft.com/office/powerpoint/2010/main" val="410622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5950954" y="-52642"/>
            <a:ext cx="7896606" cy="4901365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264" y="916027"/>
            <a:ext cx="5321690" cy="16698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אופיר דיין</a:t>
            </a:r>
            <a:br>
              <a:rPr lang="en-US" sz="36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מנהל תוכנית כיפת ברזל ברפאל.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מהנדס בהכשרתו. מאזין נלהב  ל"ספרי שמע" בנסיעותיו הארוכות.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 rot="21112886">
            <a:off x="-882477" y="-344622"/>
            <a:ext cx="4425280" cy="174086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מציין מיקום תוכן 3">
            <a:extLst>
              <a:ext uri="{FF2B5EF4-FFF2-40B4-BE49-F238E27FC236}">
                <a16:creationId xmlns:a16="http://schemas.microsoft.com/office/drawing/2014/main" id="{4BE6B495-0F63-473A-A21B-DA3758D41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2"/>
          <a:stretch/>
        </p:blipFill>
        <p:spPr>
          <a:xfrm>
            <a:off x="8071406" y="365253"/>
            <a:ext cx="3715242" cy="448347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9D4C5056-3E28-4488-ABD8-68107C77CD78}"/>
              </a:ext>
            </a:extLst>
          </p:cNvPr>
          <p:cNvSpPr txBox="1">
            <a:spLocks/>
          </p:cNvSpPr>
          <p:nvPr/>
        </p:nvSpPr>
        <p:spPr>
          <a:xfrm>
            <a:off x="405352" y="4660489"/>
            <a:ext cx="6870519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פרויקט כיפת ברזל.</a:t>
            </a:r>
          </a:p>
        </p:txBody>
      </p:sp>
    </p:spTree>
    <p:extLst>
      <p:ext uri="{BB962C8B-B14F-4D97-AF65-F5344CB8AC3E}">
        <p14:creationId xmlns:p14="http://schemas.microsoft.com/office/powerpoint/2010/main" val="129826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803667">
            <a:off x="6720763" y="-70922"/>
            <a:ext cx="7824530" cy="5846727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5352" y="703381"/>
            <a:ext cx="6254639" cy="2192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קלאוס הרר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ראש מחלקת שיתופי פעולה בינלאומיים, חטיבת שירותי מידע וסייבר בצבא גרמניה. בסימולציה המדינית שיחק את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ולאדימיר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פוטין.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E900A616-B7BF-4D0B-8591-E4C87F9CF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8"/>
          <a:stretch/>
        </p:blipFill>
        <p:spPr>
          <a:xfrm>
            <a:off x="7787586" y="841202"/>
            <a:ext cx="3310803" cy="402248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26F771AC-3FD0-42A8-83B3-8B3B8C655BFB}"/>
              </a:ext>
            </a:extLst>
          </p:cNvPr>
          <p:cNvSpPr txBox="1">
            <a:spLocks/>
          </p:cNvSpPr>
          <p:nvPr/>
        </p:nvSpPr>
        <p:spPr>
          <a:xfrm>
            <a:off x="-422787" y="3736258"/>
            <a:ext cx="7391568" cy="184846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3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he-IL" sz="71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71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יחסי ישראל-</a:t>
            </a:r>
            <a:r>
              <a:rPr lang="he-IL" sz="7100" dirty="0" err="1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נאטו</a:t>
            </a:r>
            <a:r>
              <a:rPr lang="he-IL" sz="71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34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495720" y="-343968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609" y="422787"/>
            <a:ext cx="6241279" cy="35442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24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ד"ר רונן הררי</a:t>
            </a:r>
            <a:br>
              <a:rPr lang="he-IL" sz="36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מנהל פרויקטים בכיר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בקרייה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למחקר גרעיני. היה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ממובלי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סיור דרום.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51AD1993-0746-4A1F-AFE9-1308FDDD6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3"/>
          <a:stretch/>
        </p:blipFill>
        <p:spPr>
          <a:xfrm>
            <a:off x="7635711" y="852102"/>
            <a:ext cx="3212599" cy="383986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9078CBE0-3905-420C-A2A8-C5D941253AEF}"/>
              </a:ext>
            </a:extLst>
          </p:cNvPr>
          <p:cNvSpPr txBox="1">
            <a:spLocks/>
          </p:cNvSpPr>
          <p:nvPr/>
        </p:nvSpPr>
        <p:spPr>
          <a:xfrm>
            <a:off x="405351" y="4660489"/>
            <a:ext cx="10370803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בעליי העניין בהקמת כור כוח גרעיני בישראל.</a:t>
            </a:r>
          </a:p>
        </p:txBody>
      </p:sp>
    </p:spTree>
    <p:extLst>
      <p:ext uri="{BB962C8B-B14F-4D97-AF65-F5344CB8AC3E}">
        <p14:creationId xmlns:p14="http://schemas.microsoft.com/office/powerpoint/2010/main" val="428174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12886">
            <a:off x="5718870" y="-27617"/>
            <a:ext cx="8288754" cy="4855195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4129" y="84840"/>
            <a:ext cx="5073446" cy="19209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4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יהודה ואך</a:t>
            </a:r>
            <a:br>
              <a:rPr lang="en-US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מפקד עוצבת חירם. בשנת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מב"ל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הצטרף נסיך חדש למשפחה.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1CED2824-C573-4440-963B-CB3FFC0F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7"/>
          <a:stretch/>
        </p:blipFill>
        <p:spPr>
          <a:xfrm>
            <a:off x="7949064" y="351508"/>
            <a:ext cx="3396792" cy="409694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BE5C28AC-76B2-4A0E-985C-6640E4E42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1" y="3181675"/>
            <a:ext cx="3180568" cy="23022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5CBB73D8-9678-442E-B816-6655BE26D87B}"/>
              </a:ext>
            </a:extLst>
          </p:cNvPr>
          <p:cNvSpPr txBox="1">
            <a:spLocks/>
          </p:cNvSpPr>
          <p:nvPr/>
        </p:nvSpPr>
        <p:spPr>
          <a:xfrm>
            <a:off x="-2042880" y="4725297"/>
            <a:ext cx="12760041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גדרות הביטחון בגבולותיה של ישראל.</a:t>
            </a:r>
          </a:p>
        </p:txBody>
      </p:sp>
    </p:spTree>
    <p:extLst>
      <p:ext uri="{BB962C8B-B14F-4D97-AF65-F5344CB8AC3E}">
        <p14:creationId xmlns:p14="http://schemas.microsoft.com/office/powerpoint/2010/main" val="159412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794090" y="0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1119" y="530943"/>
            <a:ext cx="6308061" cy="34409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/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ארוס </a:t>
            </a:r>
            <a:r>
              <a:rPr lang="he-IL" sz="40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זניבוני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קצין מטה, מחלקת תכנון בחיל האוויר האיטלקי, רומא. רץ כל יום ומתאמן על חוף הים של תל-אביב.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8A1102D6-67D6-49BD-92FE-C724383C9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5"/>
          <a:stretch/>
        </p:blipFill>
        <p:spPr>
          <a:xfrm>
            <a:off x="8005901" y="999241"/>
            <a:ext cx="3480250" cy="41966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A6DB8167-58F7-4951-98DE-B355E1240522}"/>
              </a:ext>
            </a:extLst>
          </p:cNvPr>
          <p:cNvSpPr txBox="1">
            <a:spLocks/>
          </p:cNvSpPr>
          <p:nvPr/>
        </p:nvSpPr>
        <p:spPr>
          <a:xfrm>
            <a:off x="486029" y="4149213"/>
            <a:ext cx="6043151" cy="164198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מטוס </a:t>
            </a:r>
            <a:r>
              <a:rPr lang="he-IL" sz="4000" dirty="0">
                <a:latin typeface="Segoe UI" panose="020B0502040204020203" pitchFamily="34" charset="0"/>
                <a:cs typeface="Segoe UI" panose="020B0502040204020203" pitchFamily="34" charset="0"/>
              </a:rPr>
              <a:t>35-</a:t>
            </a:r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he-IL" sz="4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23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7020232" y="110667"/>
            <a:ext cx="7402232" cy="4560254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0103" y="949977"/>
            <a:ext cx="5860026" cy="41824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sz="48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נצ"ם</a:t>
            </a: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יגאל חדד</a:t>
            </a:r>
            <a:br>
              <a:rPr lang="he-IL" sz="36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האחרון היה מפקד מרחב כנרת במשטרת ישראל. הוביל את סיור משטרה.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400" dirty="0"/>
              <a:t> </a:t>
            </a:r>
            <a:br>
              <a:rPr lang="he-IL" sz="2400" dirty="0"/>
            </a:b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9A586B51-9B1D-46F3-BA97-F83FE456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8"/>
          <a:stretch/>
        </p:blipFill>
        <p:spPr>
          <a:xfrm>
            <a:off x="8200103" y="573744"/>
            <a:ext cx="3295361" cy="395170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33DF9EE3-D0A8-465C-98D3-0E3BAAD6BB29}"/>
              </a:ext>
            </a:extLst>
          </p:cNvPr>
          <p:cNvSpPr txBox="1">
            <a:spLocks/>
          </p:cNvSpPr>
          <p:nvPr/>
        </p:nvSpPr>
        <p:spPr>
          <a:xfrm>
            <a:off x="486029" y="4149213"/>
            <a:ext cx="9729688" cy="164198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6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אחזקת נשק בלתי חוקי במגזר הערבי.</a:t>
            </a:r>
          </a:p>
        </p:txBody>
      </p:sp>
    </p:spTree>
    <p:extLst>
      <p:ext uri="{BB962C8B-B14F-4D97-AF65-F5344CB8AC3E}">
        <p14:creationId xmlns:p14="http://schemas.microsoft.com/office/powerpoint/2010/main" val="282908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ענן 4">
            <a:extLst>
              <a:ext uri="{FF2B5EF4-FFF2-40B4-BE49-F238E27FC236}">
                <a16:creationId xmlns:a16="http://schemas.microsoft.com/office/drawing/2014/main" id="{76293C4F-E083-4B89-BE9B-618390DA0E21}"/>
              </a:ext>
            </a:extLst>
          </p:cNvPr>
          <p:cNvSpPr/>
          <p:nvPr/>
        </p:nvSpPr>
        <p:spPr>
          <a:xfrm>
            <a:off x="6504321" y="-404368"/>
            <a:ext cx="7996825" cy="602842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3458" y="845575"/>
            <a:ext cx="5850194" cy="3244644"/>
          </a:xfrm>
        </p:spPr>
        <p:txBody>
          <a:bodyPr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אל"ם שי חנונה</a:t>
            </a:r>
            <a:br>
              <a:rPr lang="he-IL" sz="3200" dirty="0">
                <a:cs typeface="+mn-cs"/>
              </a:rPr>
            </a:b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הבא יהיה קצין המודיעין בפיקוד צפון. השנה נולדה לו בת נסיכה. ספורטאי מצטיין. </a:t>
            </a:r>
            <a:endParaRPr lang="he-IL" sz="4000" dirty="0">
              <a:cs typeface="+mn-cs"/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9"/>
          <a:stretch/>
        </p:blipFill>
        <p:spPr>
          <a:xfrm>
            <a:off x="7650437" y="998836"/>
            <a:ext cx="3582229" cy="42781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09BDB695-369E-402D-9F33-FF2B6075F7B4}"/>
              </a:ext>
            </a:extLst>
          </p:cNvPr>
          <p:cNvSpPr txBox="1">
            <a:spLocks/>
          </p:cNvSpPr>
          <p:nvPr/>
        </p:nvSpPr>
        <p:spPr>
          <a:xfrm>
            <a:off x="486029" y="4247535"/>
            <a:ext cx="8726797" cy="176489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51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מהפכת המידע בשירות המדינה.</a:t>
            </a:r>
          </a:p>
        </p:txBody>
      </p:sp>
    </p:spTree>
    <p:extLst>
      <p:ext uri="{BB962C8B-B14F-4D97-AF65-F5344CB8AC3E}">
        <p14:creationId xmlns:p14="http://schemas.microsoft.com/office/powerpoint/2010/main" val="90479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ענן 5">
            <a:extLst>
              <a:ext uri="{FF2B5EF4-FFF2-40B4-BE49-F238E27FC236}">
                <a16:creationId xmlns:a16="http://schemas.microsoft.com/office/drawing/2014/main" id="{B81E654B-422A-4DF2-9A79-3ECFB30CA531}"/>
              </a:ext>
            </a:extLst>
          </p:cNvPr>
          <p:cNvSpPr/>
          <p:nvPr/>
        </p:nvSpPr>
        <p:spPr>
          <a:xfrm>
            <a:off x="-1397051" y="264160"/>
            <a:ext cx="4699051" cy="283652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4911433" y="1086962"/>
            <a:ext cx="7957138" cy="533740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52474" y="433634"/>
            <a:ext cx="6176876" cy="3839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אל"ם סמואל </a:t>
            </a:r>
            <a:r>
              <a:rPr lang="he-IL" sz="49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בומנדיל</a:t>
            </a: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he-IL" sz="31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ממפקד חוות השומר לראש מערך החינוך. חבר נשיאות מחזור מ"ו. 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0"/>
          <a:stretch/>
        </p:blipFill>
        <p:spPr>
          <a:xfrm>
            <a:off x="7447280" y="1439368"/>
            <a:ext cx="3448167" cy="415056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43CC1C13-23DE-4DBE-8707-DC2B21AAA9B4}"/>
              </a:ext>
            </a:extLst>
          </p:cNvPr>
          <p:cNvSpPr txBox="1">
            <a:spLocks/>
          </p:cNvSpPr>
          <p:nvPr/>
        </p:nvSpPr>
        <p:spPr>
          <a:xfrm>
            <a:off x="405353" y="4656841"/>
            <a:ext cx="9851010" cy="13951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5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התזה חקר התנהגות מוסרית של חיילים בפעילות בטחון שוטף.</a:t>
            </a:r>
          </a:p>
        </p:txBody>
      </p:sp>
    </p:spTree>
    <p:extLst>
      <p:ext uri="{BB962C8B-B14F-4D97-AF65-F5344CB8AC3E}">
        <p14:creationId xmlns:p14="http://schemas.microsoft.com/office/powerpoint/2010/main" val="936170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803667">
            <a:off x="6867329" y="180910"/>
            <a:ext cx="6902452" cy="487713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605" y="422787"/>
            <a:ext cx="6332889" cy="25662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שי טייב</a:t>
            </a:r>
            <a:br>
              <a:rPr lang="he-IL" sz="28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ראש מחלקת סדיר בחטיבת כוח האדם בזרוע היבשה. כשהוא נכנס למליאה זה סימן שהשיעור מתחיל.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30436AA3-AB2E-496A-975A-A05A6AE44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0"/>
          <a:stretch/>
        </p:blipFill>
        <p:spPr>
          <a:xfrm>
            <a:off x="8024908" y="710867"/>
            <a:ext cx="3351015" cy="40222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00752EED-C3B0-4A91-94CE-F38828B219B0}"/>
              </a:ext>
            </a:extLst>
          </p:cNvPr>
          <p:cNvSpPr txBox="1">
            <a:spLocks/>
          </p:cNvSpPr>
          <p:nvPr/>
        </p:nvSpPr>
        <p:spPr>
          <a:xfrm>
            <a:off x="486030" y="4837471"/>
            <a:ext cx="8176190" cy="95372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2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86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"אתוס הלוחם" בהקשר של מהפכות צבאיות. </a:t>
            </a:r>
          </a:p>
        </p:txBody>
      </p:sp>
    </p:spTree>
    <p:extLst>
      <p:ext uri="{BB962C8B-B14F-4D97-AF65-F5344CB8AC3E}">
        <p14:creationId xmlns:p14="http://schemas.microsoft.com/office/powerpoint/2010/main" val="71305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ענן 5">
            <a:extLst>
              <a:ext uri="{FF2B5EF4-FFF2-40B4-BE49-F238E27FC236}">
                <a16:creationId xmlns:a16="http://schemas.microsoft.com/office/drawing/2014/main" id="{B81E654B-422A-4DF2-9A79-3ECFB30CA531}"/>
              </a:ext>
            </a:extLst>
          </p:cNvPr>
          <p:cNvSpPr/>
          <p:nvPr/>
        </p:nvSpPr>
        <p:spPr>
          <a:xfrm>
            <a:off x="-934935" y="5229450"/>
            <a:ext cx="4699051" cy="283652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725873" y="-607362"/>
            <a:ext cx="9399507" cy="619700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0079" y="1268361"/>
            <a:ext cx="5817281" cy="346709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תא"ל עומר </a:t>
            </a:r>
            <a:r>
              <a:rPr lang="he-IL" sz="49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טישלר</a:t>
            </a:r>
            <a:br>
              <a:rPr lang="he-IL" sz="3200" dirty="0"/>
            </a:b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מפקד בסיס נבטים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 חבר נשיאות מחזור מ"ו. הוביל את סיור דרום ואת הסימולציה המדינית בה שיחק את נשיא ארצות הברית. </a:t>
            </a:r>
            <a:br>
              <a:rPr lang="he-IL" sz="2800" dirty="0"/>
            </a:br>
            <a:br>
              <a:rPr lang="he-IL" sz="2800" dirty="0"/>
            </a:br>
            <a:endParaRPr lang="he-IL" sz="31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BC3904DB-0991-4A99-A3A5-B868D3A7D2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5"/>
          <a:stretch/>
        </p:blipFill>
        <p:spPr>
          <a:xfrm>
            <a:off x="8089207" y="403368"/>
            <a:ext cx="3462714" cy="41755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E2F1D812-7180-4E03-B3D6-FDCB221C46D7}"/>
              </a:ext>
            </a:extLst>
          </p:cNvPr>
          <p:cNvSpPr txBox="1">
            <a:spLocks/>
          </p:cNvSpPr>
          <p:nvPr/>
        </p:nvSpPr>
        <p:spPr>
          <a:xfrm>
            <a:off x="486029" y="4296697"/>
            <a:ext cx="9399507" cy="149450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תשלובת אש-מודיעין בדגש על הזירה הצפונית.</a:t>
            </a:r>
            <a:endParaRPr lang="he-IL" sz="47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6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821654" y="-514455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1119" y="499621"/>
            <a:ext cx="6308061" cy="16339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שין פונג </a:t>
            </a:r>
            <a:r>
              <a:rPr lang="he-IL" sz="40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טנג</a:t>
            </a:r>
            <a:br>
              <a:rPr lang="he-IL" sz="2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ראש מחלקת מבצעים בזרוע היבשה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של צבא סינגפור. בבית מחכה לו ילדה קטנה שאותה לא ראה כמעט שנה.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מציין מיקום תוכן 3">
            <a:extLst>
              <a:ext uri="{FF2B5EF4-FFF2-40B4-BE49-F238E27FC236}">
                <a16:creationId xmlns:a16="http://schemas.microsoft.com/office/drawing/2014/main" id="{372463D2-F1FB-42A1-B3C4-DE6E610E6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5"/>
          <a:stretch/>
        </p:blipFill>
        <p:spPr>
          <a:xfrm>
            <a:off x="8041166" y="700712"/>
            <a:ext cx="4027943" cy="48469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0B9E6E85-E950-4FD1-A1C2-09AB6C4337BB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חוסן חברתי בישראל בהשוואה לסינגפור.</a:t>
            </a:r>
          </a:p>
        </p:txBody>
      </p:sp>
    </p:spTree>
    <p:extLst>
      <p:ext uri="{BB962C8B-B14F-4D97-AF65-F5344CB8AC3E}">
        <p14:creationId xmlns:p14="http://schemas.microsoft.com/office/powerpoint/2010/main" val="1813463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1023378">
            <a:off x="6625760" y="665454"/>
            <a:ext cx="8288754" cy="4855195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>
            <a:off x="0" y="4549600"/>
            <a:ext cx="5641536" cy="2835928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6029" y="84840"/>
            <a:ext cx="6052423" cy="32051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4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מנור ינאי</a:t>
            </a:r>
            <a:br>
              <a:rPr lang="he-IL" sz="4800" dirty="0">
                <a:latin typeface="Guttman Kav" panose="02010401010101010101" pitchFamily="2" charset="-79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הבא מפקד יחידת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יהל"ם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. בסימולציה המדינית היה נשיא מצריים.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מציין מיקום תוכן 3">
            <a:extLst>
              <a:ext uri="{FF2B5EF4-FFF2-40B4-BE49-F238E27FC236}">
                <a16:creationId xmlns:a16="http://schemas.microsoft.com/office/drawing/2014/main" id="{F490FD01-6DB5-457D-9A46-1B40220C6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-17984" r="-847" b="18968"/>
          <a:stretch/>
        </p:blipFill>
        <p:spPr>
          <a:xfrm>
            <a:off x="7667385" y="-285406"/>
            <a:ext cx="3935185" cy="574849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5F776AED-3A7F-4A6A-A5A6-5004F16289F3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מלחמת האזרחים בסוריה.</a:t>
            </a:r>
          </a:p>
        </p:txBody>
      </p:sp>
    </p:spTree>
    <p:extLst>
      <p:ext uri="{BB962C8B-B14F-4D97-AF65-F5344CB8AC3E}">
        <p14:creationId xmlns:p14="http://schemas.microsoft.com/office/powerpoint/2010/main" val="227315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348061">
            <a:off x="6433201" y="174093"/>
            <a:ext cx="9978564" cy="5609631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0606" y="934065"/>
            <a:ext cx="5466139" cy="30283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en-US" sz="3600" dirty="0"/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צביקה ישראלי</a:t>
            </a:r>
            <a:br>
              <a:rPr lang="en-US" sz="28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ממשרד ראש הממשלה.</a:t>
            </a:r>
            <a:r>
              <a:rPr lang="he-IL" sz="3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הוביל את סיור מזרח להודו. זכה במקום הראשון בתחרות תחפושות בפורים. </a:t>
            </a: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13039C66-E001-4A01-B24F-4582D403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1"/>
          <a:stretch/>
        </p:blipFill>
        <p:spPr>
          <a:xfrm>
            <a:off x="7555639" y="584353"/>
            <a:ext cx="3974999" cy="48175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4503EEB5-1D7D-46C5-B3C0-400B16E7EFBC}"/>
              </a:ext>
            </a:extLst>
          </p:cNvPr>
          <p:cNvSpPr txBox="1">
            <a:spLocks/>
          </p:cNvSpPr>
          <p:nvPr/>
        </p:nvSpPr>
        <p:spPr>
          <a:xfrm>
            <a:off x="275303" y="3962400"/>
            <a:ext cx="8475407" cy="219488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את עבודת הגמר כתב במסגרת סמינר "דב הצפון".</a:t>
            </a:r>
          </a:p>
        </p:txBody>
      </p:sp>
    </p:spTree>
    <p:extLst>
      <p:ext uri="{BB962C8B-B14F-4D97-AF65-F5344CB8AC3E}">
        <p14:creationId xmlns:p14="http://schemas.microsoft.com/office/powerpoint/2010/main" val="2146114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ענן 4">
            <a:extLst>
              <a:ext uri="{FF2B5EF4-FFF2-40B4-BE49-F238E27FC236}">
                <a16:creationId xmlns:a16="http://schemas.microsoft.com/office/drawing/2014/main" id="{AE06764D-01DD-4379-A7BA-6F3F42C5545D}"/>
              </a:ext>
            </a:extLst>
          </p:cNvPr>
          <p:cNvSpPr/>
          <p:nvPr/>
        </p:nvSpPr>
        <p:spPr>
          <a:xfrm>
            <a:off x="6224834" y="-144970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0511" y="801279"/>
            <a:ext cx="5646657" cy="3855562"/>
          </a:xfrm>
        </p:spPr>
        <p:txBody>
          <a:bodyPr>
            <a:normAutofit/>
          </a:bodyPr>
          <a:lstStyle/>
          <a:p>
            <a:pPr rtl="0">
              <a:lnSpc>
                <a:spcPct val="150000"/>
              </a:lnSpc>
            </a:pP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אל"ם איציק כהן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מתפקיד של </a:t>
            </a: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מח"ט חברון עבר כעת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להיות מפקד חטיבת גבעתי.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4835804-BC0E-4087-B683-69A62DA7A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74" y="536459"/>
            <a:ext cx="3667433" cy="438520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65239048-5A1C-49A1-A3B5-DCE2A860A159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8940775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תרחישים אפשריים בזירת ירדן.</a:t>
            </a:r>
          </a:p>
        </p:txBody>
      </p:sp>
    </p:spTree>
    <p:extLst>
      <p:ext uri="{BB962C8B-B14F-4D97-AF65-F5344CB8AC3E}">
        <p14:creationId xmlns:p14="http://schemas.microsoft.com/office/powerpoint/2010/main" val="1163477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88555">
            <a:off x="6584183" y="-55230"/>
            <a:ext cx="9002392" cy="498726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0439" y="1161301"/>
            <a:ext cx="5830529" cy="21226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800" dirty="0"/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פטריק לאמיר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מפקד חטיבת לוגיסטיקה בצבא קנדה. במליאה לובש את החולצות הכי צבעוניות והגרביים הכי אופנתיות. 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64187C9E-C912-4F57-9713-57784434B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2"/>
          <a:stretch/>
        </p:blipFill>
        <p:spPr>
          <a:xfrm>
            <a:off x="7493546" y="281551"/>
            <a:ext cx="4212425" cy="503874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44F40FFF-0083-43CE-89F7-B36D1D02AD12}"/>
              </a:ext>
            </a:extLst>
          </p:cNvPr>
          <p:cNvSpPr txBox="1">
            <a:spLocks/>
          </p:cNvSpPr>
          <p:nvPr/>
        </p:nvSpPr>
        <p:spPr>
          <a:xfrm>
            <a:off x="486029" y="3795252"/>
            <a:ext cx="8195855" cy="236203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מדיניות ההגירה של קנדה.</a:t>
            </a:r>
          </a:p>
        </p:txBody>
      </p:sp>
    </p:spTree>
    <p:extLst>
      <p:ext uri="{BB962C8B-B14F-4D97-AF65-F5344CB8AC3E}">
        <p14:creationId xmlns:p14="http://schemas.microsoft.com/office/powerpoint/2010/main" val="418482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11328704">
            <a:off x="7574063" y="-4569"/>
            <a:ext cx="8869613" cy="521915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>
            <a:off x="-581115" y="5112370"/>
            <a:ext cx="5868839" cy="2128333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6308" y="560439"/>
            <a:ext cx="6250131" cy="33751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גיא לוי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הבא יהיה מפקד שייטת הצוללות. הוביל את סיור מזרח לסין. 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ACE1EC3F-800D-4DF1-9986-287AAF6A9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2"/>
          <a:stretch/>
        </p:blipFill>
        <p:spPr>
          <a:xfrm>
            <a:off x="8319078" y="972730"/>
            <a:ext cx="3102762" cy="373590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6FB2F6E7-DDEC-4C85-8AA4-1BD032F52553}"/>
              </a:ext>
            </a:extLst>
          </p:cNvPr>
          <p:cNvSpPr txBox="1">
            <a:spLocks/>
          </p:cNvSpPr>
          <p:nvPr/>
        </p:nvSpPr>
        <p:spPr>
          <a:xfrm>
            <a:off x="486030" y="4080387"/>
            <a:ext cx="8756294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מעורבות סין בנמל חיפה.</a:t>
            </a:r>
          </a:p>
        </p:txBody>
      </p:sp>
    </p:spTree>
    <p:extLst>
      <p:ext uri="{BB962C8B-B14F-4D97-AF65-F5344CB8AC3E}">
        <p14:creationId xmlns:p14="http://schemas.microsoft.com/office/powerpoint/2010/main" val="1965519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11328704">
            <a:off x="7350885" y="-194502"/>
            <a:ext cx="8869613" cy="521915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 rot="21112886">
            <a:off x="258214" y="5076645"/>
            <a:ext cx="4659946" cy="234371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6308" y="1002891"/>
            <a:ext cx="6259963" cy="16518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גיא לוי</a:t>
            </a:r>
            <a:br>
              <a:rPr lang="he-IL" sz="28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סיים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מב"ל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מוקדם מהצפוי כדי להתחיל את תפקידו כמפקד בית הספר לקצינים.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0" name="מציין מיקום תוכן 3">
            <a:extLst>
              <a:ext uri="{FF2B5EF4-FFF2-40B4-BE49-F238E27FC236}">
                <a16:creationId xmlns:a16="http://schemas.microsoft.com/office/drawing/2014/main" id="{19226D84-CB61-463F-8DBF-6A1FEAC5B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8"/>
          <a:stretch/>
        </p:blipFill>
        <p:spPr>
          <a:xfrm>
            <a:off x="8091756" y="417634"/>
            <a:ext cx="3804114" cy="457017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97FEE42A-9E1C-48D5-BECE-2784FF7E3E94}"/>
              </a:ext>
            </a:extLst>
          </p:cNvPr>
          <p:cNvSpPr txBox="1">
            <a:spLocks/>
          </p:cNvSpPr>
          <p:nvPr/>
        </p:nvSpPr>
        <p:spPr>
          <a:xfrm>
            <a:off x="486030" y="4080387"/>
            <a:ext cx="8451494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המערכה שבין המערכות.</a:t>
            </a:r>
          </a:p>
        </p:txBody>
      </p:sp>
    </p:spTree>
    <p:extLst>
      <p:ext uri="{BB962C8B-B14F-4D97-AF65-F5344CB8AC3E}">
        <p14:creationId xmlns:p14="http://schemas.microsoft.com/office/powerpoint/2010/main" val="321313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7202718" y="75771"/>
            <a:ext cx="9978564" cy="5609631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078" y="547719"/>
            <a:ext cx="5633884" cy="3493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en-US" sz="3600" dirty="0"/>
            </a:br>
            <a:r>
              <a:rPr lang="he-IL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גנ"ם</a:t>
            </a: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לבנה לוי שי</a:t>
            </a:r>
            <a:br>
              <a:rPr lang="he-IL" sz="32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  <a:t>בתפקידה האחרון הייתה מפקדת בית הכלא חרמון. ממובילות סיור חברה והביקור בכלא נווה תרצה. </a:t>
            </a: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3CA13A05-5573-4B31-9E00-3173A5A79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6"/>
          <a:stretch/>
        </p:blipFill>
        <p:spPr>
          <a:xfrm>
            <a:off x="8365770" y="1021416"/>
            <a:ext cx="3113723" cy="371833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CEFA1584-3968-4E77-B0F1-C11E4CB6E7FD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כתבה על מרחב המחיה של אסירים בכלא.</a:t>
            </a:r>
          </a:p>
        </p:txBody>
      </p:sp>
    </p:spTree>
    <p:extLst>
      <p:ext uri="{BB962C8B-B14F-4D97-AF65-F5344CB8AC3E}">
        <p14:creationId xmlns:p14="http://schemas.microsoft.com/office/powerpoint/2010/main" val="169608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5503787" y="-379744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5035" y="2122548"/>
            <a:ext cx="6249971" cy="9600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אייל כליף</a:t>
            </a:r>
            <a:br>
              <a:rPr lang="he-IL" sz="28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ראש חטיבת אסיה, אפריקה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ופאסיפיק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בסיב"ט. סיכם וצילם קרוב ל-20,000 תמונות של מחזור מ"ו.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A8DD7AFD-F7A9-4DFE-9FC7-453947EA7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" b="18166"/>
          <a:stretch/>
        </p:blipFill>
        <p:spPr>
          <a:xfrm>
            <a:off x="7587530" y="728602"/>
            <a:ext cx="2982317" cy="3604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A3CFFC41-9440-4190-86AA-A231C2AE53BA}"/>
              </a:ext>
            </a:extLst>
          </p:cNvPr>
          <p:cNvSpPr txBox="1">
            <a:spLocks/>
          </p:cNvSpPr>
          <p:nvPr/>
        </p:nvSpPr>
        <p:spPr>
          <a:xfrm>
            <a:off x="405354" y="4619134"/>
            <a:ext cx="6410226" cy="14328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ייצוא בטחוני.</a:t>
            </a:r>
          </a:p>
        </p:txBody>
      </p:sp>
    </p:spTree>
    <p:extLst>
      <p:ext uri="{BB962C8B-B14F-4D97-AF65-F5344CB8AC3E}">
        <p14:creationId xmlns:p14="http://schemas.microsoft.com/office/powerpoint/2010/main" val="3254087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7049783" y="-405982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4969" y="499622"/>
            <a:ext cx="6194322" cy="896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אליעז לוף</a:t>
            </a:r>
            <a:br>
              <a:rPr lang="he-IL" sz="32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סיים את תפקידו כמנהל הפיקוח של הייצוא הביטחוני במשרד החוץ.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חובב ידוע של מוזיקה וקולנוע ישראלי.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5FF6BCED-CF4F-4B4B-B58A-CA93D3F09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7"/>
          <a:stretch/>
        </p:blipFill>
        <p:spPr>
          <a:xfrm>
            <a:off x="7845270" y="904568"/>
            <a:ext cx="3281437" cy="396164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C5E8651F-332C-4407-BE77-F44170E7B545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התזה  חוקר את הפיקוח על סחר בנשק וציוד בטחוני.</a:t>
            </a:r>
          </a:p>
        </p:txBody>
      </p:sp>
    </p:spTree>
    <p:extLst>
      <p:ext uri="{BB962C8B-B14F-4D97-AF65-F5344CB8AC3E}">
        <p14:creationId xmlns:p14="http://schemas.microsoft.com/office/powerpoint/2010/main" val="3923779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12886">
            <a:off x="7017279" y="-256237"/>
            <a:ext cx="8446113" cy="557040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155" y="975360"/>
            <a:ext cx="6695768" cy="182683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9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נצ"ם</a:t>
            </a: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הדס מדמוני</a:t>
            </a:r>
            <a:br>
              <a:rPr lang="he-IL" sz="32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סיימה את לימודיה האקדמיים בהצטיינות. ממובילות סיור ירושלים וסיורי משטרה וחברה. חרזה ברכות אישיות לימי הולדת.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9B8593FE-344C-4618-B64F-EA7D3B0E9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7938438" y="432620"/>
            <a:ext cx="3731376" cy="44808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067F7BC1-854C-4D86-8D8B-BE6544E58EA3}"/>
              </a:ext>
            </a:extLst>
          </p:cNvPr>
          <p:cNvSpPr txBox="1">
            <a:spLocks/>
          </p:cNvSpPr>
          <p:nvPr/>
        </p:nvSpPr>
        <p:spPr>
          <a:xfrm>
            <a:off x="486030" y="4080387"/>
            <a:ext cx="7782900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כתבה על אמון הציבור במשטרה.</a:t>
            </a:r>
          </a:p>
        </p:txBody>
      </p:sp>
    </p:spTree>
    <p:extLst>
      <p:ext uri="{BB962C8B-B14F-4D97-AF65-F5344CB8AC3E}">
        <p14:creationId xmlns:p14="http://schemas.microsoft.com/office/powerpoint/2010/main" val="321682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ענן 5">
            <a:extLst>
              <a:ext uri="{FF2B5EF4-FFF2-40B4-BE49-F238E27FC236}">
                <a16:creationId xmlns:a16="http://schemas.microsoft.com/office/drawing/2014/main" id="{B81E654B-422A-4DF2-9A79-3ECFB30CA531}"/>
              </a:ext>
            </a:extLst>
          </p:cNvPr>
          <p:cNvSpPr/>
          <p:nvPr/>
        </p:nvSpPr>
        <p:spPr>
          <a:xfrm>
            <a:off x="-227013" y="4846690"/>
            <a:ext cx="4699051" cy="283652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578389" y="-483605"/>
            <a:ext cx="9399507" cy="619700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0079" y="904973"/>
            <a:ext cx="5817281" cy="25240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lang="he-IL" sz="3200" dirty="0"/>
            </a:b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אלון </a:t>
            </a:r>
            <a:r>
              <a:rPr lang="he-IL" sz="49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מדנס</a:t>
            </a:r>
            <a:br>
              <a:rPr lang="he-IL" sz="4000" dirty="0"/>
            </a:b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הבא נספח זרוע היבשה בארצות הברית. הוביל את סיור ארצות הברית. מאחלים לכל המשפחה התאקלמות מהירה!</a:t>
            </a:r>
            <a:endParaRPr lang="he-IL" sz="31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מציין מיקום תוכן 3">
            <a:extLst>
              <a:ext uri="{FF2B5EF4-FFF2-40B4-BE49-F238E27FC236}">
                <a16:creationId xmlns:a16="http://schemas.microsoft.com/office/drawing/2014/main" id="{4F233571-6FED-4CD6-BEA7-FFB3DA53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4"/>
          <a:stretch/>
        </p:blipFill>
        <p:spPr>
          <a:xfrm>
            <a:off x="8247252" y="383099"/>
            <a:ext cx="3684442" cy="446359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0564399E-B50C-4589-892A-A279FB24C1C9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התזה כתב על המערכה הדמוגרפית הפלסטינית.</a:t>
            </a:r>
          </a:p>
        </p:txBody>
      </p:sp>
    </p:spTree>
    <p:extLst>
      <p:ext uri="{BB962C8B-B14F-4D97-AF65-F5344CB8AC3E}">
        <p14:creationId xmlns:p14="http://schemas.microsoft.com/office/powerpoint/2010/main" val="2038587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253315" y="333118"/>
            <a:ext cx="8347587" cy="4888990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5303" y="547720"/>
            <a:ext cx="5427407" cy="3237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en-US" sz="3600" dirty="0"/>
            </a:br>
            <a:br>
              <a:rPr lang="he-IL" sz="32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סא"ל </a:t>
            </a:r>
            <a:r>
              <a:rPr lang="he-IL" sz="36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סת</a:t>
            </a:r>
            <a:r>
              <a:rPr lang="he-IL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' </a:t>
            </a:r>
            <a:r>
              <a:rPr lang="he-IL" sz="36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מקאצ'ן</a:t>
            </a:r>
            <a:br>
              <a:rPr lang="he-IL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מפקד מדור מזרח הים התיכון, חטיבת תכנון בצבא ארצות הברית. תרם להצלחת סיור ארצות הברית.</a:t>
            </a: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3038F1A0-1256-4F60-8114-135C4ED7F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9"/>
          <a:stretch/>
        </p:blipFill>
        <p:spPr>
          <a:xfrm>
            <a:off x="7725157" y="566855"/>
            <a:ext cx="3998458" cy="47912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19CC1F46-F6FD-439D-9C8B-78780C055209}"/>
              </a:ext>
            </a:extLst>
          </p:cNvPr>
          <p:cNvSpPr txBox="1">
            <a:spLocks/>
          </p:cNvSpPr>
          <p:nvPr/>
        </p:nvSpPr>
        <p:spPr>
          <a:xfrm>
            <a:off x="486030" y="4080387"/>
            <a:ext cx="8982436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התערבות רוסיה במזרח התיכון.</a:t>
            </a:r>
          </a:p>
        </p:txBody>
      </p:sp>
    </p:spTree>
    <p:extLst>
      <p:ext uri="{BB962C8B-B14F-4D97-AF65-F5344CB8AC3E}">
        <p14:creationId xmlns:p14="http://schemas.microsoft.com/office/powerpoint/2010/main" val="1321647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99403">
            <a:off x="6359975" y="-307170"/>
            <a:ext cx="8518777" cy="5037813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8257" y="1376314"/>
            <a:ext cx="5725131" cy="11014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</a:rPr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יאיר </a:t>
            </a:r>
            <a:r>
              <a:rPr lang="he-IL" sz="48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נתנס</a:t>
            </a:r>
            <a:br>
              <a:rPr lang="he-IL" sz="36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תוך כדי הלימודים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במב"ל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עשה תפקיד של מפקד אגד מילואים וכעת הוא כבר מפקד חטיבת האש.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הראשון שסיים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מב"ל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במחזור מ"ו.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3239E206-6EC0-4393-B65E-66F8F9EF3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1"/>
          <a:stretch/>
        </p:blipFill>
        <p:spPr>
          <a:xfrm>
            <a:off x="7395695" y="343085"/>
            <a:ext cx="3811460" cy="45850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6E83524E-D3E5-4D19-8FEA-CD274D1AACA0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מערך המילואים לנוכח אתגרי השעה.</a:t>
            </a:r>
          </a:p>
        </p:txBody>
      </p:sp>
    </p:spTree>
    <p:extLst>
      <p:ext uri="{BB962C8B-B14F-4D97-AF65-F5344CB8AC3E}">
        <p14:creationId xmlns:p14="http://schemas.microsoft.com/office/powerpoint/2010/main" val="343137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7098890" y="-490794"/>
            <a:ext cx="9978564" cy="5609631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3848" y="-584461"/>
            <a:ext cx="5990076" cy="43993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en-US" sz="3600" dirty="0"/>
            </a:br>
            <a:br>
              <a:rPr lang="he-IL" sz="32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קובי פאר</a:t>
            </a:r>
            <a:br>
              <a:rPr lang="he-IL" sz="24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היועץ המשפטי של הוועדה לאנרגיה אטומית. סייע בהובלת הציר הכלכלי. הזכיר לכולם מי חוגג ימי הולדת ושאר שמחות.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B432243F-1B9A-4770-85B2-EE25392045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66"/>
          <a:stretch/>
        </p:blipFill>
        <p:spPr>
          <a:xfrm>
            <a:off x="7625805" y="120621"/>
            <a:ext cx="3850711" cy="465469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D8D9B0EA-5C58-4EE2-B4E3-BCE4E5D10634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9572371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שימור כוח אדם טכנולוגי בצה"ל.</a:t>
            </a:r>
          </a:p>
        </p:txBody>
      </p:sp>
    </p:spTree>
    <p:extLst>
      <p:ext uri="{BB962C8B-B14F-4D97-AF65-F5344CB8AC3E}">
        <p14:creationId xmlns:p14="http://schemas.microsoft.com/office/powerpoint/2010/main" val="2132008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12886">
            <a:off x="5931671" y="-439659"/>
            <a:ext cx="8869613" cy="521915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6142" y="492830"/>
            <a:ext cx="5381444" cy="35102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דרור </a:t>
            </a:r>
            <a:r>
              <a:rPr lang="he-IL" sz="40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פרידלר</a:t>
            </a:r>
            <a:br>
              <a:rPr lang="he-IL" sz="28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נציבות המדינה.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בעבודת הגמר כתב על יישומים אסטרטגיים של בינה מלאכותית בתהליכי קבלת החלטות.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>
            <a:off x="4269016" y="4840131"/>
            <a:ext cx="4686293" cy="1958710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9EAC8631-FCBA-4567-8B95-8B8120B5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9"/>
          <a:stretch/>
        </p:blipFill>
        <p:spPr>
          <a:xfrm>
            <a:off x="7968079" y="492830"/>
            <a:ext cx="3656590" cy="44555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57380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11328704">
            <a:off x="7641120" y="127083"/>
            <a:ext cx="8869613" cy="521915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>
            <a:off x="286162" y="5470464"/>
            <a:ext cx="4092772" cy="1988159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30477" y="699484"/>
            <a:ext cx="5043949" cy="76552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he-IL" sz="2800" dirty="0"/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ג'יימס </a:t>
            </a:r>
            <a:r>
              <a:rPr lang="he-IL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פריסט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נספח הגנה של צבא בריטניה בישראל. תרם להצלחת הסיור בלונדון ולהבנת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הברקזיט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816F5F02-24D8-4679-A64D-A2487E7A7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/>
        </p:blipFill>
        <p:spPr>
          <a:xfrm>
            <a:off x="8629451" y="1144386"/>
            <a:ext cx="2750829" cy="32877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744CAB59-A168-4C79-8175-7400E1CD3428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85104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אנטישמיות באנגליה כיום.</a:t>
            </a:r>
          </a:p>
        </p:txBody>
      </p:sp>
    </p:spTree>
    <p:extLst>
      <p:ext uri="{BB962C8B-B14F-4D97-AF65-F5344CB8AC3E}">
        <p14:creationId xmlns:p14="http://schemas.microsoft.com/office/powerpoint/2010/main" val="1593877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ענן 5">
            <a:extLst>
              <a:ext uri="{FF2B5EF4-FFF2-40B4-BE49-F238E27FC236}">
                <a16:creationId xmlns:a16="http://schemas.microsoft.com/office/drawing/2014/main" id="{B81E654B-422A-4DF2-9A79-3ECFB30CA531}"/>
              </a:ext>
            </a:extLst>
          </p:cNvPr>
          <p:cNvSpPr/>
          <p:nvPr/>
        </p:nvSpPr>
        <p:spPr>
          <a:xfrm>
            <a:off x="-491373" y="4374044"/>
            <a:ext cx="4699051" cy="283652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7275871" y="330499"/>
            <a:ext cx="9399507" cy="619700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6029" y="904974"/>
            <a:ext cx="6789842" cy="166124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lang="he-IL" sz="3200" dirty="0"/>
            </a:br>
            <a:br>
              <a:rPr lang="he-IL" sz="4000" dirty="0"/>
            </a:br>
            <a:r>
              <a:rPr lang="he-IL" sz="49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חיים רבן</a:t>
            </a:r>
            <a:br>
              <a:rPr lang="en-US" sz="3600" dirty="0"/>
            </a:b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הבא מפקד קריית ההדרכה בנגב.</a:t>
            </a:r>
            <a:r>
              <a:rPr lang="he-IL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ידוע גם בתור ה"מאסטר שף" של מחזור מ"ו.  </a:t>
            </a:r>
            <a:endParaRPr lang="he-IL" sz="31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28E2BD5E-B7CB-438B-BD02-F707928D4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9"/>
          <a:stretch/>
        </p:blipFill>
        <p:spPr>
          <a:xfrm>
            <a:off x="7998605" y="749989"/>
            <a:ext cx="3627604" cy="437893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CB700277-2EE3-40D1-97C8-B6F6EAC7EFEC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7733739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פרויקט "מקצוע לחיים".</a:t>
            </a:r>
          </a:p>
        </p:txBody>
      </p:sp>
    </p:spTree>
    <p:extLst>
      <p:ext uri="{BB962C8B-B14F-4D97-AF65-F5344CB8AC3E}">
        <p14:creationId xmlns:p14="http://schemas.microsoft.com/office/powerpoint/2010/main" val="2642115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546357" y="-480809"/>
            <a:ext cx="9399507" cy="619700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6245" y="904973"/>
            <a:ext cx="5651115" cy="101231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br>
              <a:rPr lang="he-IL" sz="3200" dirty="0"/>
            </a:br>
            <a:br>
              <a:rPr lang="he-IL" sz="4000" dirty="0"/>
            </a:br>
            <a:br>
              <a:rPr lang="en-US" sz="3600" dirty="0"/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אסף </a:t>
            </a:r>
            <a:r>
              <a:rPr lang="he-IL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רפלד</a:t>
            </a:r>
            <a:b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3100" dirty="0">
                <a:latin typeface="Segoe UI" panose="020B0502040204020203" pitchFamily="34" charset="0"/>
                <a:cs typeface="Segoe UI" panose="020B0502040204020203" pitchFamily="34" charset="0"/>
              </a:rPr>
              <a:t>מנהל מרחב ירושלים ברשות מקרקעי ישראל. בסימולציה המדינית היה "מלך ירדן". היה יוזם ושחקן מוביל בקבוצת הכדורסל. </a:t>
            </a:r>
            <a:endParaRPr lang="he-IL" sz="31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מציין מיקום תוכן 3">
            <a:extLst>
              <a:ext uri="{FF2B5EF4-FFF2-40B4-BE49-F238E27FC236}">
                <a16:creationId xmlns:a16="http://schemas.microsoft.com/office/drawing/2014/main" id="{81A00664-D710-4AFA-AF24-885400F33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4"/>
          <a:stretch/>
        </p:blipFill>
        <p:spPr>
          <a:xfrm>
            <a:off x="7752328" y="700712"/>
            <a:ext cx="3493782" cy="419618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257E96D0-0582-4D6C-8F31-1CD1DBB2730A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890377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משבר הדיור כהזדמנות לשינוי.</a:t>
            </a:r>
          </a:p>
        </p:txBody>
      </p:sp>
    </p:spTree>
    <p:extLst>
      <p:ext uri="{BB962C8B-B14F-4D97-AF65-F5344CB8AC3E}">
        <p14:creationId xmlns:p14="http://schemas.microsoft.com/office/powerpoint/2010/main" val="309926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123858" y="89977"/>
            <a:ext cx="9317379" cy="469370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5439" y="707043"/>
            <a:ext cx="6300457" cy="3714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תא"ל </a:t>
            </a:r>
            <a:r>
              <a:rPr lang="he-IL" sz="40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ראג'ו</a:t>
            </a: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4000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באג'ל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כתב את עבודת הגמר הארוכה ביותר במחזור מ"ו. תרם להצלחת סיור הודו.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0ECF94D0-4AAB-4EF9-979C-98987AB96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6"/>
          <a:stretch/>
        </p:blipFill>
        <p:spPr>
          <a:xfrm>
            <a:off x="7625539" y="707043"/>
            <a:ext cx="3255332" cy="394460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5B524035-2CDE-45E2-ABC2-86688D460479}"/>
              </a:ext>
            </a:extLst>
          </p:cNvPr>
          <p:cNvSpPr txBox="1">
            <a:spLocks/>
          </p:cNvSpPr>
          <p:nvPr/>
        </p:nvSpPr>
        <p:spPr>
          <a:xfrm>
            <a:off x="405353" y="4421171"/>
            <a:ext cx="9455084" cy="16308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רדיפת </a:t>
            </a:r>
            <a:r>
              <a:rPr lang="he-IL" sz="4700" dirty="0" err="1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הרוהינגיה</a:t>
            </a: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במיאנמר.</a:t>
            </a:r>
          </a:p>
        </p:txBody>
      </p:sp>
    </p:spTree>
    <p:extLst>
      <p:ext uri="{BB962C8B-B14F-4D97-AF65-F5344CB8AC3E}">
        <p14:creationId xmlns:p14="http://schemas.microsoft.com/office/powerpoint/2010/main" val="4010475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5968182" y="213863"/>
            <a:ext cx="9978564" cy="5609631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" y="-584461"/>
            <a:ext cx="5220930" cy="44305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en-US" sz="3600" dirty="0"/>
            </a:br>
            <a:br>
              <a:rPr lang="he-IL" sz="32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400" dirty="0"/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דגנית שי</a:t>
            </a: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מנהלת אגף לביקורת משרדי ממשלה ומוסדות שלטון.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כתבה עבודה שנתית על מינויים פוליטיים בשרות המדינה. 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D26C6D26-FC89-4F20-9FA0-322C36670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1"/>
          <a:stretch/>
        </p:blipFill>
        <p:spPr>
          <a:xfrm>
            <a:off x="7906144" y="1447835"/>
            <a:ext cx="2645748" cy="321395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22059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12886">
            <a:off x="7296573" y="-104478"/>
            <a:ext cx="8436679" cy="576418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47252" y="363795"/>
            <a:ext cx="5850193" cy="20769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3200" dirty="0"/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רחל שני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בתפקידה הקודם </a:t>
            </a:r>
            <a:r>
              <a:rPr lang="he-IL" sz="2800" dirty="0" err="1">
                <a:latin typeface="Segoe UI" panose="020B0502040204020203" pitchFamily="34" charset="0"/>
                <a:cs typeface="Segoe UI" panose="020B0502040204020203" pitchFamily="34" charset="0"/>
              </a:rPr>
              <a:t>קונסולית</a:t>
            </a: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 בלונדון. מכאן תהיה מנהלת חדר המצב של משרד החוץ. חברת נשיאות מחזור מ"ו והאמא המאמצת של המשתתפים הבינלאומיים.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9484043D-03CD-4F70-B78F-038704519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>
          <a:xfrm>
            <a:off x="7986005" y="484738"/>
            <a:ext cx="3528908" cy="428499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D24B7A5D-C5C5-46B9-BDBB-CB21D7EABA8F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10339287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כתבה על אחריות המדינה כלפי אזרחיה בחו"ל.</a:t>
            </a:r>
          </a:p>
        </p:txBody>
      </p:sp>
    </p:spTree>
    <p:extLst>
      <p:ext uri="{BB962C8B-B14F-4D97-AF65-F5344CB8AC3E}">
        <p14:creationId xmlns:p14="http://schemas.microsoft.com/office/powerpoint/2010/main" val="3512115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707508">
            <a:off x="7538220" y="881778"/>
            <a:ext cx="7925640" cy="4925648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4779" y="-584461"/>
            <a:ext cx="6840717" cy="35538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en-US" sz="3600" dirty="0"/>
            </a:br>
            <a:br>
              <a:rPr lang="he-IL" sz="32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he-IL" sz="2400" dirty="0"/>
            </a:b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ד"ר שחר שפירא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מתחיל את תפקידו כקצין רפואה חיילי בחיל האוויר. הצליח לרפא את רוב כאבי הגב של הסגל והמשתתפים.  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589A7F60-97B6-4708-A572-920E5B1279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6"/>
          <a:stretch/>
        </p:blipFill>
        <p:spPr>
          <a:xfrm>
            <a:off x="8516976" y="1048057"/>
            <a:ext cx="3188995" cy="38425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368764BE-DB2D-453D-A772-D19E03724FE7}"/>
              </a:ext>
            </a:extLst>
          </p:cNvPr>
          <p:cNvSpPr txBox="1">
            <a:spLocks/>
          </p:cNvSpPr>
          <p:nvPr/>
        </p:nvSpPr>
        <p:spPr>
          <a:xfrm>
            <a:off x="486029" y="4080387"/>
            <a:ext cx="7281455" cy="207690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3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קידום בריאות בצה"ל.</a:t>
            </a:r>
          </a:p>
        </p:txBody>
      </p:sp>
    </p:spTree>
    <p:extLst>
      <p:ext uri="{BB962C8B-B14F-4D97-AF65-F5344CB8AC3E}">
        <p14:creationId xmlns:p14="http://schemas.microsoft.com/office/powerpoint/2010/main" val="197378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11328704">
            <a:off x="6863631" y="380786"/>
            <a:ext cx="8869613" cy="521915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 rot="21112886">
            <a:off x="258214" y="5076645"/>
            <a:ext cx="4659946" cy="2343711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29178" y="782425"/>
            <a:ext cx="5396087" cy="15871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תנ"ץ</a:t>
            </a: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מיכאל שפשק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סיים את תפקידו כראש חטיבת ההדרכה וסגן ראש אגף הדרכה במשטרה. הפך השנה סבא לנכדה ראשונה.</a:t>
            </a:r>
            <a:b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A6D5F4F9-1640-4AC0-A0A5-CB53EA284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b="18302"/>
          <a:stretch/>
        </p:blipFill>
        <p:spPr>
          <a:xfrm>
            <a:off x="8568307" y="782425"/>
            <a:ext cx="2834654" cy="341808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F7EF5CBA-E7F2-40E3-9E50-4FF1B2CFDF38}"/>
              </a:ext>
            </a:extLst>
          </p:cNvPr>
          <p:cNvSpPr txBox="1">
            <a:spLocks/>
          </p:cNvSpPr>
          <p:nvPr/>
        </p:nvSpPr>
        <p:spPr>
          <a:xfrm>
            <a:off x="417203" y="4776123"/>
            <a:ext cx="8225352" cy="1472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0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הכשרת קצונה בכירה במשטרה.</a:t>
            </a:r>
          </a:p>
        </p:txBody>
      </p:sp>
    </p:spTree>
    <p:extLst>
      <p:ext uri="{BB962C8B-B14F-4D97-AF65-F5344CB8AC3E}">
        <p14:creationId xmlns:p14="http://schemas.microsoft.com/office/powerpoint/2010/main" val="276074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12886">
            <a:off x="4116527" y="669363"/>
            <a:ext cx="9849973" cy="521915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5439" y="206477"/>
            <a:ext cx="6445083" cy="44503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חן אלמוג</a:t>
            </a: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בתפקידו האחרון מפקד עוצבת "קלע דוד". הוביל את הסיור לרוסיה. </a:t>
            </a: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08437477-5E61-4295-A9E5-D59845CB7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8"/>
          <a:stretch/>
        </p:blipFill>
        <p:spPr>
          <a:xfrm>
            <a:off x="7073965" y="821653"/>
            <a:ext cx="3957829" cy="472815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 rot="21112886">
            <a:off x="-897741" y="-87311"/>
            <a:ext cx="4206900" cy="156408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A15ABCC1-D545-474C-984C-C64F735D7F2D}"/>
              </a:ext>
            </a:extLst>
          </p:cNvPr>
          <p:cNvSpPr txBox="1">
            <a:spLocks/>
          </p:cNvSpPr>
          <p:nvPr/>
        </p:nvSpPr>
        <p:spPr>
          <a:xfrm>
            <a:off x="405352" y="4656841"/>
            <a:ext cx="10105331" cy="13951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הקמת שדה תעופה בין לאומי נוסף בישראל</a:t>
            </a:r>
          </a:p>
        </p:txBody>
      </p:sp>
    </p:spTree>
    <p:extLst>
      <p:ext uri="{BB962C8B-B14F-4D97-AF65-F5344CB8AC3E}">
        <p14:creationId xmlns:p14="http://schemas.microsoft.com/office/powerpoint/2010/main" val="256573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ענן 5">
            <a:extLst>
              <a:ext uri="{FF2B5EF4-FFF2-40B4-BE49-F238E27FC236}">
                <a16:creationId xmlns:a16="http://schemas.microsoft.com/office/drawing/2014/main" id="{B81E654B-422A-4DF2-9A79-3ECFB30CA531}"/>
              </a:ext>
            </a:extLst>
          </p:cNvPr>
          <p:cNvSpPr/>
          <p:nvPr/>
        </p:nvSpPr>
        <p:spPr>
          <a:xfrm rot="21211437">
            <a:off x="540774" y="4645337"/>
            <a:ext cx="5820697" cy="3752226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401071">
            <a:off x="6451600" y="151332"/>
            <a:ext cx="7957138" cy="533740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0774" y="983226"/>
            <a:ext cx="5910826" cy="3752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אל"ם יהודה </a:t>
            </a:r>
            <a:r>
              <a:rPr lang="he-IL" dirty="0" err="1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אלמקייס</a:t>
            </a: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בתפקידו הבא הולך להיות ראש מערך תקשוב וסייבר </a:t>
            </a:r>
            <a:r>
              <a:rPr lang="he-IL" sz="2800" dirty="0" err="1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במפא"ת</a:t>
            </a:r>
            <a: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הוביל את סיור תשתיות.</a:t>
            </a:r>
          </a:p>
        </p:txBody>
      </p:sp>
      <p:pic>
        <p:nvPicPr>
          <p:cNvPr id="8" name="מציין מיקום תוכן 3">
            <a:extLst>
              <a:ext uri="{FF2B5EF4-FFF2-40B4-BE49-F238E27FC236}">
                <a16:creationId xmlns:a16="http://schemas.microsoft.com/office/drawing/2014/main" id="{875C3FD0-204B-467B-8905-87D39AFB5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9"/>
          <a:stretch/>
        </p:blipFill>
        <p:spPr>
          <a:xfrm>
            <a:off x="7549294" y="359683"/>
            <a:ext cx="4101932" cy="492070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כותרת 1">
            <a:extLst>
              <a:ext uri="{FF2B5EF4-FFF2-40B4-BE49-F238E27FC236}">
                <a16:creationId xmlns:a16="http://schemas.microsoft.com/office/drawing/2014/main" id="{6AD59F1C-653B-40B5-B037-F2A739A2AA1B}"/>
              </a:ext>
            </a:extLst>
          </p:cNvPr>
          <p:cNvSpPr txBox="1">
            <a:spLocks/>
          </p:cNvSpPr>
          <p:nvPr/>
        </p:nvSpPr>
        <p:spPr>
          <a:xfrm>
            <a:off x="405352" y="4660489"/>
            <a:ext cx="8502674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שימוש בבינה מלאכותית בצה"ל.</a:t>
            </a:r>
          </a:p>
        </p:txBody>
      </p:sp>
    </p:spTree>
    <p:extLst>
      <p:ext uri="{BB962C8B-B14F-4D97-AF65-F5344CB8AC3E}">
        <p14:creationId xmlns:p14="http://schemas.microsoft.com/office/powerpoint/2010/main" val="406585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655160">
            <a:off x="6887122" y="161019"/>
            <a:ext cx="8085981" cy="606214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086" y="1573161"/>
            <a:ext cx="6856170" cy="23922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ד"ר איל ארגוב</a:t>
            </a:r>
            <a:br>
              <a:rPr lang="he-IL" sz="24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חוזר להיות ראש תחום בבנק ישראל. </a:t>
            </a: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סיים את לימודיו האקדמיים בהצטיינות. </a:t>
            </a: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סייע בהובלת הציר הכלכלי. </a:t>
            </a:r>
            <a:br>
              <a:rPr lang="he-IL" sz="24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01D447B3-55E2-4F10-A9C0-1EB5940C3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1"/>
          <a:stretch/>
        </p:blipFill>
        <p:spPr>
          <a:xfrm>
            <a:off x="7478675" y="357702"/>
            <a:ext cx="3666239" cy="492899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DEFF01D0-6E09-4380-B2C7-064E47E5DA43}"/>
              </a:ext>
            </a:extLst>
          </p:cNvPr>
          <p:cNvSpPr txBox="1">
            <a:spLocks/>
          </p:cNvSpPr>
          <p:nvPr/>
        </p:nvSpPr>
        <p:spPr>
          <a:xfrm>
            <a:off x="405353" y="4656841"/>
            <a:ext cx="9898854" cy="139516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כתב על תעסוקת גברים חרדים במשק הישראלי.</a:t>
            </a:r>
          </a:p>
        </p:txBody>
      </p:sp>
    </p:spTree>
    <p:extLst>
      <p:ext uri="{BB962C8B-B14F-4D97-AF65-F5344CB8AC3E}">
        <p14:creationId xmlns:p14="http://schemas.microsoft.com/office/powerpoint/2010/main" val="386839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 rot="21112886">
            <a:off x="6378743" y="200607"/>
            <a:ext cx="8295193" cy="459292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ענן 8">
            <a:extLst>
              <a:ext uri="{FF2B5EF4-FFF2-40B4-BE49-F238E27FC236}">
                <a16:creationId xmlns:a16="http://schemas.microsoft.com/office/drawing/2014/main" id="{477B37F1-8865-43C6-A147-BA9B7AC12ED7}"/>
              </a:ext>
            </a:extLst>
          </p:cNvPr>
          <p:cNvSpPr/>
          <p:nvPr/>
        </p:nvSpPr>
        <p:spPr>
          <a:xfrm>
            <a:off x="-290710" y="4525302"/>
            <a:ext cx="6468973" cy="2788704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  <a:prstDash val="lgDashDot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70440" y="442452"/>
            <a:ext cx="6712246" cy="21925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br>
              <a:rPr lang="he-IL" sz="40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גלעד בירן</a:t>
            </a:r>
            <a:br>
              <a:rPr lang="he-IL" sz="24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הולך להיות מפקד בית הספר להגנה אווירית. סיים את לימודיו האקדמיים בהצטיינות. </a:t>
            </a: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F7DCD30F-E88E-4CE6-BA08-921B2C2F5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9"/>
          <a:stretch/>
        </p:blipFill>
        <p:spPr>
          <a:xfrm>
            <a:off x="8032955" y="1056337"/>
            <a:ext cx="2877276" cy="3468965"/>
          </a:xfrm>
          <a:prstGeom prst="rect">
            <a:avLst/>
          </a:prstGeom>
          <a:ln>
            <a:noFill/>
          </a:ln>
          <a:effectLst>
            <a:outerShdw dist="50800" sx="1000" sy="1000" algn="ctr" rotWithShape="0">
              <a:srgbClr val="000000"/>
            </a:outerShdw>
            <a:softEdge rad="317500"/>
          </a:effectLst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09C835AA-ED34-4E9B-89AC-1D528B37094D}"/>
              </a:ext>
            </a:extLst>
          </p:cNvPr>
          <p:cNvSpPr txBox="1">
            <a:spLocks/>
          </p:cNvSpPr>
          <p:nvPr/>
        </p:nvSpPr>
        <p:spPr>
          <a:xfrm>
            <a:off x="405352" y="4660489"/>
            <a:ext cx="7627603" cy="1391519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את עבודת הגמר כתב במסגרת סמינר "דב הצפון".</a:t>
            </a:r>
          </a:p>
        </p:txBody>
      </p:sp>
    </p:spTree>
    <p:extLst>
      <p:ext uri="{BB962C8B-B14F-4D97-AF65-F5344CB8AC3E}">
        <p14:creationId xmlns:p14="http://schemas.microsoft.com/office/powerpoint/2010/main" val="344463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נן 6">
            <a:extLst>
              <a:ext uri="{FF2B5EF4-FFF2-40B4-BE49-F238E27FC236}">
                <a16:creationId xmlns:a16="http://schemas.microsoft.com/office/drawing/2014/main" id="{0E8C6AEF-FC55-400F-9614-E3B142945345}"/>
              </a:ext>
            </a:extLst>
          </p:cNvPr>
          <p:cNvSpPr/>
          <p:nvPr/>
        </p:nvSpPr>
        <p:spPr>
          <a:xfrm>
            <a:off x="6766508" y="-229567"/>
            <a:ext cx="8121445" cy="5415096"/>
          </a:xfrm>
          <a:prstGeom prst="cloud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626" y="700651"/>
            <a:ext cx="6429075" cy="38123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/>
            </a:br>
            <a:r>
              <a:rPr lang="he-IL" sz="4800" dirty="0">
                <a:ln w="0">
                  <a:solidFill>
                    <a:schemeClr val="dk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אל"ם יריב בן עזרא</a:t>
            </a:r>
            <a:br>
              <a:rPr lang="he-IL" sz="3600" dirty="0"/>
            </a:br>
            <a:r>
              <a:rPr lang="he-IL" sz="2800" dirty="0">
                <a:latin typeface="Segoe UI" panose="020B0502040204020203" pitchFamily="34" charset="0"/>
                <a:cs typeface="Segoe UI" panose="020B0502040204020203" pitchFamily="34" charset="0"/>
              </a:rPr>
              <a:t>בעבר מח"ט יהודה ומעכשיו מפקד צוות בפו"ם. היה ממובילי סיור ירושלים. </a:t>
            </a:r>
            <a:br>
              <a:rPr lang="he-IL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5186D3DA-704F-4862-A407-409791082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0" t="-193" r="570" b="18599"/>
          <a:stretch/>
        </p:blipFill>
        <p:spPr>
          <a:xfrm>
            <a:off x="7782790" y="201084"/>
            <a:ext cx="3782949" cy="455379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C2B066BA-432D-44A3-B242-CAF058E8BFD8}"/>
              </a:ext>
            </a:extLst>
          </p:cNvPr>
          <p:cNvSpPr txBox="1">
            <a:spLocks/>
          </p:cNvSpPr>
          <p:nvPr/>
        </p:nvSpPr>
        <p:spPr>
          <a:xfrm>
            <a:off x="405352" y="4660489"/>
            <a:ext cx="10557616" cy="17698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br>
              <a:rPr lang="he-IL" sz="28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he-IL" sz="280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e-IL" sz="470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בעבודת הגמר חקר את השפעת המצב הכלכלי בשטחים על הטרור.</a:t>
            </a:r>
          </a:p>
        </p:txBody>
      </p:sp>
    </p:spTree>
    <p:extLst>
      <p:ext uri="{BB962C8B-B14F-4D97-AF65-F5344CB8AC3E}">
        <p14:creationId xmlns:p14="http://schemas.microsoft.com/office/powerpoint/2010/main" val="31014409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TM03457475[[fn=מסגרת]]</Template>
  <TotalTime>4627</TotalTime>
  <Words>19</Words>
  <Application>Microsoft Office PowerPoint</Application>
  <PresentationFormat>מסך רחב</PresentationFormat>
  <Paragraphs>124</Paragraphs>
  <Slides>43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50" baseType="lpstr">
      <vt:lpstr>Arial</vt:lpstr>
      <vt:lpstr>Arial Unicode MS</vt:lpstr>
      <vt:lpstr>Calibri</vt:lpstr>
      <vt:lpstr>Calibri Light</vt:lpstr>
      <vt:lpstr>Guttman Kav</vt:lpstr>
      <vt:lpstr>Segoe UI</vt:lpstr>
      <vt:lpstr>ערכת נושא Office</vt:lpstr>
      <vt:lpstr>מצגת טקס סיום מחזור מ"ו</vt:lpstr>
      <vt:lpstr>אל"ם סמואל בומנדיל ממפקד חוות השומר לראש מערך החינוך. חבר נשיאות מחזור מ"ו. </vt:lpstr>
      <vt:lpstr>אייל כליף ראש חטיבת אסיה, אפריקה ופאסיפיק בסיב"ט. סיכם וצילם קרוב ל-20,000 תמונות של מחזור מ"ו. </vt:lpstr>
      <vt:lpstr> תא"ל ראג'ו באג'ל כתב את עבודת הגמר הארוכה ביותר במחזור מ"ו. תרם להצלחת סיור הודו.</vt:lpstr>
      <vt:lpstr> אל"ם חן אלמוג בתפקידו האחרון מפקד עוצבת "קלע דוד". הוביל את הסיור לרוסיה. </vt:lpstr>
      <vt:lpstr>אל"ם יהודה אלמקייס בתפקידו הבא הולך להיות ראש מערך תקשוב וסייבר במפא"ת. הוביל את סיור תשתיות.</vt:lpstr>
      <vt:lpstr> ד"ר איל ארגוב חוזר להיות ראש תחום בבנק ישראל.  סיים את לימודיו האקדמיים בהצטיינות.  סייע בהובלת הציר הכלכלי.  </vt:lpstr>
      <vt:lpstr>  אל"ם גלעד בירן הולך להיות מפקד בית הספר להגנה אווירית. סיים את לימודיו האקדמיים בהצטיינות.  </vt:lpstr>
      <vt:lpstr> אל"ם יריב בן עזרא בעבר מח"ט יהודה ומעכשיו מפקד צוות בפו"ם. היה ממובילי סיור ירושלים.  </vt:lpstr>
      <vt:lpstr>  תא"ל מירב בריקמן בתפקידה הבא הולכת להיות מפקדת  מרכז הספקה. סיימה את לימודיה האקדמיים בהצטיינות. חברת נשיאות מחזור מ"ו ומובילת סיור תשתיות. </vt:lpstr>
      <vt:lpstr> סא"ל מאיה גולדשמידט סגנית נשיאת בין הדין הצבאי במחוזות שיפוט צפון וחיל הים. ממובילות יום עיון "צבא ומשפט". מסכמת ראשית במליאה.</vt:lpstr>
      <vt:lpstr> אל"ם ענבל דה פז הסנגורית הצבאית הראשית. ממובילות יום עיון "צבא ומשפט". הייתה ראשת ממשלת ישראל בסימולציה המדינית.   </vt:lpstr>
      <vt:lpstr>  אופיר דיין מנהל תוכנית כיפת ברזל ברפאל.  מהנדס בהכשרתו. מאזין נלהב  ל"ספרי שמע" בנסיעותיו הארוכות. </vt:lpstr>
      <vt:lpstr>  אל"ם קלאוס הרר ראש מחלקת שיתופי פעולה בינלאומיים, חטיבת שירותי מידע וסייבר בצבא גרמניה. בסימולציה המדינית שיחק את ולאדימיר פוטין. </vt:lpstr>
      <vt:lpstr>  ד"ר רונן הררי מנהל פרויקטים בכיר בקרייה למחקר גרעיני. היה ממובלי סיור דרום. </vt:lpstr>
      <vt:lpstr>   אל"ם יהודה ואך מפקד עוצבת חירם. בשנת מב"ל הצטרף נסיך חדש למשפחה. </vt:lpstr>
      <vt:lpstr>  אל"ם ארוס זניבוני קצין מטה, מחלקת תכנון בחיל האוויר האיטלקי, רומא. רץ כל יום ומתאמן על חוף הים של תל-אביב.</vt:lpstr>
      <vt:lpstr> נצ"ם יגאל חדד בתפקידו האחרון היה מפקד מרחב כנרת במשטרת ישראל. הוביל את סיור משטרה.      </vt:lpstr>
      <vt:lpstr>אל"ם שי חנונה בתפקידו הבא יהיה קצין המודיעין בפיקוד צפון. השנה נולדה לו בת נסיכה. ספורטאי מצטיין. </vt:lpstr>
      <vt:lpstr>   אל"ם שי טייב ראש מחלקת סדיר בחטיבת כוח האדם בזרוע היבשה. כשהוא נכנס למליאה זה סימן שהשיעור מתחיל.  </vt:lpstr>
      <vt:lpstr> תא"ל עומר טישלר מפקד בסיס נבטים. חבר נשיאות מחזור מ"ו. הוביל את סיור דרום ואת הסימולציה המדינית בה שיחק את נשיא ארצות הברית.   </vt:lpstr>
      <vt:lpstr>   אל"ם שין פונג טנג ראש מחלקת מבצעים בזרוע היבשה  של צבא סינגפור. בבית מחכה לו ילדה קטנה שאותה לא ראה כמעט שנה. </vt:lpstr>
      <vt:lpstr>    אל"ם מנור ינאי בתפקידו הבא מפקד יחידת יהל"ם. בסימולציה המדינית היה נשיא מצריים.  </vt:lpstr>
      <vt:lpstr>  צביקה ישראלי ממשרד ראש הממשלה. הוביל את סיור מזרח להודו. זכה במקום הראשון בתחרות תחפושות בפורים.  </vt:lpstr>
      <vt:lpstr>אל"ם איציק כהן מתפקיד של מח"ט חברון עבר כעת להיות מפקד חטיבת גבעתי. </vt:lpstr>
      <vt:lpstr>    אל"ם פטריק לאמיר מפקד חטיבת לוגיסטיקה בצבא קנדה. במליאה לובש את החולצות הכי צבעוניות והגרביים הכי אופנתיות.     </vt:lpstr>
      <vt:lpstr>  אל"ם גיא לוי בתפקידו הבא יהיה מפקד שייטת הצוללות. הוביל את סיור מזרח לסין.   </vt:lpstr>
      <vt:lpstr>   אל"ם גיא לוי סיים מב"ל מוקדם מהצפוי כדי להתחיל את תפקידו כמפקד בית הספר לקצינים.   </vt:lpstr>
      <vt:lpstr>  גנ"ם לבנה לוי שי בתפקידה האחרון הייתה מפקדת בית הכלא חרמון. ממובילות סיור חברה והביקור בכלא נווה תרצה.  </vt:lpstr>
      <vt:lpstr>    אליעז לוף סיים את תפקידו כמנהל הפיקוח של הייצוא הביטחוני במשרד החוץ.  חובב ידוע של מוזיקה וקולנוע ישראלי. </vt:lpstr>
      <vt:lpstr>  נצ"ם הדס מדמוני סיימה את לימודיה האקדמיים בהצטיינות. ממובילות סיור ירושלים וסיורי משטרה וחברה. חרזה ברכות אישיות לימי הולדת.</vt:lpstr>
      <vt:lpstr>  אל"ם אלון מדנס בתפקידו הבא נספח זרוע היבשה בארצות הברית. הוביל את סיור ארצות הברית. מאחלים לכל המשפחה התאקלמות מהירה!</vt:lpstr>
      <vt:lpstr>   סא"ל סת' מקאצ'ן מפקד מדור מזרח הים התיכון, חטיבת תכנון בצבא ארצות הברית. תרם להצלחת סיור ארצות הברית. </vt:lpstr>
      <vt:lpstr>   אל"ם יאיר נתנס תוך כדי הלימודים במב"ל עשה תפקיד של מפקד אגד מילואים וכעת הוא כבר מפקד חטיבת האש.  הראשון שסיים מב"ל במחזור מ"ו.   </vt:lpstr>
      <vt:lpstr>   קובי פאר היועץ המשפטי של הוועדה לאנרגיה אטומית. סייע בהובלת הציר הכלכלי. הזכיר לכולם מי חוגג ימי הולדת ושאר שמחות. </vt:lpstr>
      <vt:lpstr>  דרור פרידלר נציבות המדינה. בעבודת הגמר כתב על יישומים אסטרטגיים של בינה מלאכותית בתהליכי קבלת החלטות. </vt:lpstr>
      <vt:lpstr>    אל"ם ג'יימס פריסט נספח הגנה של צבא בריטניה בישראל. תרם להצלחת הסיור בלונדון ולהבנת הברקזיט.  </vt:lpstr>
      <vt:lpstr>   אל"ם חיים רבן בתפקידו הבא מפקד קריית ההדרכה בנגב. ידוע גם בתור ה"מאסטר שף" של מחזור מ"ו.  </vt:lpstr>
      <vt:lpstr>    אסף רפלד מנהל מרחב ירושלים ברשות מקרקעי ישראל. בסימולציה המדינית היה "מלך ירדן". היה יוזם ושחקן מוביל בקבוצת הכדורסל. </vt:lpstr>
      <vt:lpstr>    דגנית שי מנהלת אגף לביקורת משרדי ממשלה ומוסדות שלטון.  כתבה עבודה שנתית על מינויים פוליטיים בשרות המדינה.  </vt:lpstr>
      <vt:lpstr>   רחל שני בתפקידה הקודם קונסולית בלונדון. מכאן תהיה מנהלת חדר המצב של משרד החוץ. חברת נשיאות מחזור מ"ו והאמא המאמצת של המשתתפים הבינלאומיים. </vt:lpstr>
      <vt:lpstr>     אל"ם ד"ר שחר שפירא מתחיל את תפקידו כקצין רפואה חיילי בחיל האוויר. הצליח לרפא את רוב כאבי הגב של הסגל והמשתתפים.   </vt:lpstr>
      <vt:lpstr>     תנ"ץ מיכאל שפשק סיים את תפקידו כראש חטיבת ההדרכה וסגן ראש אגף הדרכה במשטרה. הפך השנה סבא לנכדה ראשונה. 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Mamram</dc:creator>
  <cp:lastModifiedBy>ענת חן</cp:lastModifiedBy>
  <cp:revision>176</cp:revision>
  <cp:lastPrinted>2019-07-04T10:38:12Z</cp:lastPrinted>
  <dcterms:created xsi:type="dcterms:W3CDTF">2019-07-03T05:31:42Z</dcterms:created>
  <dcterms:modified xsi:type="dcterms:W3CDTF">2019-07-15T04:49:06Z</dcterms:modified>
</cp:coreProperties>
</file>