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5" r:id="rId3"/>
    <p:sldId id="277" r:id="rId4"/>
    <p:sldId id="278" r:id="rId5"/>
    <p:sldId id="281" r:id="rId6"/>
    <p:sldId id="279" r:id="rId7"/>
    <p:sldId id="274" r:id="rId8"/>
    <p:sldId id="280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E7E6E6"/>
    <a:srgbClr val="3B8290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739C6A-D7F2-4A48-95FE-34E49805E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71662D8-BD7D-4EFE-B607-EF0806C19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A23185E-92E5-442C-A773-5B20B8AC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0FF55BF-E433-4C39-BCAF-6C77AFCB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6A746EE-1B89-470F-8872-2B9C030C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98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4AAB00-DF03-4F1B-8C59-8666F0E4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6198119-7F87-4370-BA39-947A5230F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E32794A-C971-4C85-AE40-2B488800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C7724F7-9FBF-475B-BB8E-1AAB9F7C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A322AA6-3862-4CA0-8EE2-F76B7BB2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730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F1ADED4-C649-4ADF-AF96-F8954AA6A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D3EB718-5E47-4A3C-BE42-CD601D160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6DEC108-C3ED-4639-BACC-9741C050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91C6CE5-BDB1-46EB-931A-8F517F1C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452E10-561A-4476-933C-4E126B43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176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699703-B6D7-4646-B50E-35488C3E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1E9B633-42F3-4639-800E-6E1085641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F876C58-51EB-4D77-8976-D255FF4D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EB0B086-61A7-4B5B-9D24-22B74D6B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416798C-5431-4A61-B74C-DB591AEF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848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0D07B4-5E29-45ED-AAC8-702A5EDC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0F3929A-2F15-476A-989C-A3B11E026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0BA355B-6D8C-4F83-BB7A-D95AE2C7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061380-2F14-4C1B-B737-878931D2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9225639-45CA-4BEE-BE23-198F560F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152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D893C9-1800-4C6C-9FF9-2C2DF0C3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A76D5E6-3156-4D56-964B-E322ADC34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684E66A-EDA4-4B6F-8C88-E51986890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FC60543-DB1A-4445-9BEC-8017CD5B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CB6867A-235E-42F9-BFC4-A250422B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DE3CF0-274E-4175-B0FB-8B062A9B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394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8A1AD1-AFBC-49D8-BEAE-4B1B6815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934C50-4ADF-4871-9C58-B433F1435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99E9A80-351E-4628-9473-AC6E57DED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2D1FAD4-7F6D-4C8F-A9C8-60BFA1B29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A5C71F-7F5C-4190-8437-B6590CA04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FDDC6C9-0E33-45F4-BCD3-36369CBF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BDBB0BA-2020-49C4-8C6D-BFFEC74E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A10601F-C3B5-4E01-AE06-22D725F1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208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F84B37-7A50-4044-B6FB-41BD30F3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24DF854-D462-46C0-B2DC-239D6971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2C9842A-5A31-463B-AE35-7FEB6B10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7E4CDE6-AB5E-4590-9ECB-B2802913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887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AC24A21-A070-4B05-8391-BDC9D6B9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C2D86A7-2BC9-452A-A1E2-30DF2E6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89F6C24-CBEC-42CF-90B8-7BDFB8AE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408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8DABBF-9D47-40A1-8268-1A4D51C5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498303-8B62-4AE3-93B3-B087348C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FA0205F-5356-440E-AD6C-2B5231834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31DCAA0-8388-46D8-A873-18F2284A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DB838ED-3FC2-4D0B-A045-FC4B3CE0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9222735-D36A-41EB-B0A8-E8D7E1AB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690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2F23FD-569B-49E1-95A5-02860DBE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2104A45-B538-4DDD-8A9C-2B10CBAA2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A300AFD-C3F0-483E-B17C-4A36FBEF8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51D0764-F05F-46E2-8DAF-C7F4F272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C660144-E87B-4C70-92AC-338A89E9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666AB85-3A92-4044-BB10-A3172D7F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64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14FBB1F-6809-436B-8041-354537A7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2F9E47-2009-41DD-9EE9-C6FF8BFA7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45B2540-C3A1-4E0B-ACCB-0C0060F9E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C9A8-CE4C-4572-B539-70D84B102C46}" type="datetimeFigureOut">
              <a:rPr lang="he-IL" smtClean="0"/>
              <a:t>כ"ג/ניסן/תשפ"ב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0FF2B7-B54D-4829-A754-9A7FDDC88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2C03E43-31AE-4C0D-A810-A54C9ED22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F46D-74C7-4935-A615-FECAA06D4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662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C622B5C-4D20-41CE-9C10-285AD365C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7" t="37052" r="40868" b="29544"/>
          <a:stretch/>
        </p:blipFill>
        <p:spPr>
          <a:xfrm>
            <a:off x="4974657" y="2283593"/>
            <a:ext cx="2242686" cy="229081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AC9AC1E-01CA-47FE-9967-781401345036}"/>
              </a:ext>
            </a:extLst>
          </p:cNvPr>
          <p:cNvSpPr txBox="1"/>
          <p:nvPr/>
        </p:nvSpPr>
        <p:spPr>
          <a:xfrm>
            <a:off x="4213459" y="4803179"/>
            <a:ext cx="3765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FF0000"/>
                </a:solidFill>
              </a:rPr>
              <a:t>קמפיין דרושים לוחמים</a:t>
            </a:r>
          </a:p>
        </p:txBody>
      </p:sp>
    </p:spTree>
    <p:extLst>
      <p:ext uri="{BB962C8B-B14F-4D97-AF65-F5344CB8AC3E}">
        <p14:creationId xmlns:p14="http://schemas.microsoft.com/office/powerpoint/2010/main" val="232158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AC9AC1E-01CA-47FE-9967-781401345036}"/>
              </a:ext>
            </a:extLst>
          </p:cNvPr>
          <p:cNvSpPr txBox="1"/>
          <p:nvPr/>
        </p:nvSpPr>
        <p:spPr>
          <a:xfrm>
            <a:off x="4945781" y="3198167"/>
            <a:ext cx="23004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FF0000"/>
                </a:solidFill>
              </a:rPr>
              <a:t>פוסטים</a:t>
            </a:r>
          </a:p>
        </p:txBody>
      </p:sp>
    </p:spTree>
    <p:extLst>
      <p:ext uri="{BB962C8B-B14F-4D97-AF65-F5344CB8AC3E}">
        <p14:creationId xmlns:p14="http://schemas.microsoft.com/office/powerpoint/2010/main" val="64787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3EF910B-0A10-4B9D-ABC2-99C318FC0EEF}"/>
              </a:ext>
            </a:extLst>
          </p:cNvPr>
          <p:cNvSpPr txBox="1"/>
          <p:nvPr/>
        </p:nvSpPr>
        <p:spPr>
          <a:xfrm>
            <a:off x="6665005" y="2025107"/>
            <a:ext cx="4844247" cy="2469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dirty="0"/>
          </a:p>
          <a:p>
            <a:pPr algn="ctr"/>
            <a:r>
              <a:rPr lang="he-IL" strike="sngStrike" dirty="0">
                <a:solidFill>
                  <a:srgbClr val="FF0000"/>
                </a:solidFill>
              </a:rPr>
              <a:t>למשרה מסווגת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/>
              <a:t>ביחידה מבצעית במערכת הביטחון,</a:t>
            </a:r>
          </a:p>
          <a:p>
            <a:pPr algn="ctr"/>
            <a:r>
              <a:rPr lang="he-IL" dirty="0"/>
              <a:t>דרושים/ות לוחמים/ות יוצאי יחידות קרביות.</a:t>
            </a:r>
          </a:p>
          <a:p>
            <a:pPr algn="ctr"/>
            <a:r>
              <a:rPr lang="he-IL" dirty="0"/>
              <a:t>עבודה מאתגרת ומשמעותית בשירות המדינה. </a:t>
            </a:r>
          </a:p>
          <a:p>
            <a:pPr algn="ctr"/>
            <a:r>
              <a:rPr lang="he-IL" dirty="0"/>
              <a:t>העבודה כוללת תנאים סוציאליים מלאים, </a:t>
            </a:r>
            <a:br>
              <a:rPr lang="en-US" dirty="0"/>
            </a:br>
            <a:r>
              <a:rPr lang="he-IL" dirty="0"/>
              <a:t> </a:t>
            </a:r>
            <a:r>
              <a:rPr lang="he-IL" strike="sngStrike" dirty="0">
                <a:solidFill>
                  <a:srgbClr val="FF0000"/>
                </a:solidFill>
              </a:rPr>
              <a:t>שכר עבודה גבוה</a:t>
            </a:r>
            <a:r>
              <a:rPr lang="he-IL" strike="sngStrike" dirty="0"/>
              <a:t>, </a:t>
            </a:r>
            <a:r>
              <a:rPr lang="he-IL" dirty="0"/>
              <a:t>מענק התמדה</a:t>
            </a:r>
          </a:p>
          <a:p>
            <a:pPr algn="ctr"/>
            <a:r>
              <a:rPr lang="he-IL" dirty="0"/>
              <a:t>ואפשרות לשלב לימודים ועבודה!</a:t>
            </a:r>
          </a:p>
          <a:p>
            <a:pPr algn="ctr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לדרישות התפקיד ושליחת קו"ח לחצו &gt;&gt;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he-IL" sz="105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58150B9-8C4A-4775-8D54-A730CB812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8" y="501051"/>
            <a:ext cx="5855898" cy="5855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2D7782C-A649-42AB-B19C-5CC0C9737519}"/>
              </a:ext>
            </a:extLst>
          </p:cNvPr>
          <p:cNvSpPr txBox="1"/>
          <p:nvPr/>
        </p:nvSpPr>
        <p:spPr>
          <a:xfrm>
            <a:off x="9897035" y="2196353"/>
            <a:ext cx="142581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b="1" dirty="0"/>
              <a:t>לשנות- לתפקיד מסווג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3458492-D070-4AAE-9A45-61FB9BE6C725}"/>
              </a:ext>
            </a:extLst>
          </p:cNvPr>
          <p:cNvSpPr txBox="1"/>
          <p:nvPr/>
        </p:nvSpPr>
        <p:spPr>
          <a:xfrm>
            <a:off x="8756658" y="3338566"/>
            <a:ext cx="142581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b="1" dirty="0"/>
              <a:t>למחוק לגמרי</a:t>
            </a:r>
          </a:p>
        </p:txBody>
      </p:sp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DE20E076-C3DA-4024-BF5A-1393307F07DE}"/>
              </a:ext>
            </a:extLst>
          </p:cNvPr>
          <p:cNvSpPr/>
          <p:nvPr/>
        </p:nvSpPr>
        <p:spPr>
          <a:xfrm>
            <a:off x="2070846" y="502024"/>
            <a:ext cx="2223247" cy="3558988"/>
          </a:xfrm>
          <a:custGeom>
            <a:avLst/>
            <a:gdLst>
              <a:gd name="connsiteX0" fmla="*/ 1954306 w 2151529"/>
              <a:gd name="connsiteY0" fmla="*/ 3442447 h 3442447"/>
              <a:gd name="connsiteX1" fmla="*/ 2151529 w 2151529"/>
              <a:gd name="connsiteY1" fmla="*/ 0 h 3442447"/>
              <a:gd name="connsiteX2" fmla="*/ 295835 w 2151529"/>
              <a:gd name="connsiteY2" fmla="*/ 0 h 3442447"/>
              <a:gd name="connsiteX3" fmla="*/ 0 w 2151529"/>
              <a:gd name="connsiteY3" fmla="*/ 1138517 h 3442447"/>
              <a:gd name="connsiteX4" fmla="*/ 1873624 w 2151529"/>
              <a:gd name="connsiteY4" fmla="*/ 3370729 h 344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529" h="3442447">
                <a:moveTo>
                  <a:pt x="1954306" y="3442447"/>
                </a:moveTo>
                <a:lnTo>
                  <a:pt x="2151529" y="0"/>
                </a:lnTo>
                <a:lnTo>
                  <a:pt x="295835" y="0"/>
                </a:lnTo>
                <a:lnTo>
                  <a:pt x="0" y="1138517"/>
                </a:lnTo>
                <a:lnTo>
                  <a:pt x="1873624" y="3370729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AAD97AB-CDB4-4465-929D-0B0ADD36866A}"/>
              </a:ext>
            </a:extLst>
          </p:cNvPr>
          <p:cNvSpPr txBox="1"/>
          <p:nvPr/>
        </p:nvSpPr>
        <p:spPr>
          <a:xfrm>
            <a:off x="2339788" y="1020612"/>
            <a:ext cx="15240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בתמונה לשלב תמונה לוחם (על פי השקופית הבאה של התמונות)</a:t>
            </a:r>
          </a:p>
          <a:p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E6E8C5E-32DC-426E-95A3-7B82F8291ACE}"/>
              </a:ext>
            </a:extLst>
          </p:cNvPr>
          <p:cNvSpPr txBox="1"/>
          <p:nvPr/>
        </p:nvSpPr>
        <p:spPr>
          <a:xfrm>
            <a:off x="6257363" y="501051"/>
            <a:ext cx="1524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את הדמויות המשרדיות </a:t>
            </a:r>
            <a:r>
              <a:rPr lang="he-IL" dirty="0" err="1"/>
              <a:t>להצליל</a:t>
            </a:r>
            <a:r>
              <a:rPr lang="he-IL" dirty="0"/>
              <a:t> יותר (שהדמויות יהיו יותר חשוכות)</a:t>
            </a:r>
          </a:p>
        </p:txBody>
      </p:sp>
    </p:spTree>
    <p:extLst>
      <p:ext uri="{BB962C8B-B14F-4D97-AF65-F5344CB8AC3E}">
        <p14:creationId xmlns:p14="http://schemas.microsoft.com/office/powerpoint/2010/main" val="310714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9438F58-01BD-4662-8445-BFB105B98E03}"/>
              </a:ext>
            </a:extLst>
          </p:cNvPr>
          <p:cNvSpPr txBox="1"/>
          <p:nvPr/>
        </p:nvSpPr>
        <p:spPr>
          <a:xfrm>
            <a:off x="6994841" y="2055569"/>
            <a:ext cx="4844247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1050" dirty="0"/>
          </a:p>
          <a:p>
            <a:pPr algn="ctr"/>
            <a:r>
              <a:rPr lang="he-IL" dirty="0"/>
              <a:t>למשרה מסווגת ביחידה מבצעית במערכת הביטחון,</a:t>
            </a:r>
          </a:p>
          <a:p>
            <a:pPr algn="ctr"/>
            <a:r>
              <a:rPr lang="he-IL" dirty="0"/>
              <a:t>דרושים/ות לוחמים/ות יוצאי יחידות קרביות.</a:t>
            </a:r>
          </a:p>
          <a:p>
            <a:pPr algn="ctr"/>
            <a:r>
              <a:rPr lang="he-IL" dirty="0"/>
              <a:t>עבודה מאתגרת ומשמעותית בשירות המדינה. </a:t>
            </a:r>
          </a:p>
          <a:p>
            <a:pPr algn="ctr"/>
            <a:r>
              <a:rPr lang="he-IL" dirty="0"/>
              <a:t>העבודה כוללת תנאים סוציאליים מלאים, </a:t>
            </a:r>
            <a:br>
              <a:rPr lang="en-US" dirty="0"/>
            </a:br>
            <a:r>
              <a:rPr lang="he-IL" dirty="0"/>
              <a:t> שכר עבודה גבוה, מענק התמדה</a:t>
            </a:r>
          </a:p>
          <a:p>
            <a:pPr algn="ctr"/>
            <a:r>
              <a:rPr lang="he-IL" dirty="0"/>
              <a:t>ואפשרות לשלב לימודים ועבודה!</a:t>
            </a:r>
          </a:p>
          <a:p>
            <a:pPr algn="ctr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לדרישות התפקיד ושליחת קו"ח לחצו &gt;&gt;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he-IL" sz="105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FA59B02-6EC2-4C00-9D99-EB608271F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4" y="690114"/>
            <a:ext cx="5322498" cy="5322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06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3EEE77C-4CCF-48F2-A69E-D3516F6F3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4"/>
          <a:stretch/>
        </p:blipFill>
        <p:spPr>
          <a:xfrm>
            <a:off x="1880347" y="2474076"/>
            <a:ext cx="1714500" cy="16478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E7528ED-AD0B-46ED-ADF5-EA3E94E57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35" y="2474076"/>
            <a:ext cx="2857500" cy="16002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3867947-101C-491A-9B98-15304300FD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47"/>
          <a:stretch/>
        </p:blipFill>
        <p:spPr>
          <a:xfrm>
            <a:off x="5360894" y="2309349"/>
            <a:ext cx="1714500" cy="192965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92BAA3D-4691-468C-B608-54DC05C3135E}"/>
              </a:ext>
            </a:extLst>
          </p:cNvPr>
          <p:cNvSpPr txBox="1"/>
          <p:nvPr/>
        </p:nvSpPr>
        <p:spPr>
          <a:xfrm>
            <a:off x="2859741" y="358588"/>
            <a:ext cx="40610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זה הכיוון לתמונה-</a:t>
            </a:r>
          </a:p>
          <a:p>
            <a:r>
              <a:rPr lang="he-IL" dirty="0"/>
              <a:t>צללית לוחם על רקע שמיים/זריחה.</a:t>
            </a:r>
          </a:p>
          <a:p>
            <a:r>
              <a:rPr lang="he-IL" dirty="0"/>
              <a:t>הערה- עדיפות ללוחם בודד בתמונה</a:t>
            </a:r>
          </a:p>
          <a:p>
            <a:r>
              <a:rPr lang="he-IL" dirty="0"/>
              <a:t>לא באחיזה מבצעית של הנשק (לא בלחימה)</a:t>
            </a:r>
          </a:p>
        </p:txBody>
      </p:sp>
    </p:spTree>
    <p:extLst>
      <p:ext uri="{BB962C8B-B14F-4D97-AF65-F5344CB8AC3E}">
        <p14:creationId xmlns:p14="http://schemas.microsoft.com/office/powerpoint/2010/main" val="280124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AC9AC1E-01CA-47FE-9967-781401345036}"/>
              </a:ext>
            </a:extLst>
          </p:cNvPr>
          <p:cNvSpPr txBox="1"/>
          <p:nvPr/>
        </p:nvSpPr>
        <p:spPr>
          <a:xfrm>
            <a:off x="3418905" y="2904869"/>
            <a:ext cx="48193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FF0000"/>
                </a:solidFill>
              </a:rPr>
              <a:t>שתי אופציות לעיצוב עמוד נחיתה</a:t>
            </a:r>
          </a:p>
        </p:txBody>
      </p:sp>
    </p:spTree>
    <p:extLst>
      <p:ext uri="{BB962C8B-B14F-4D97-AF65-F5344CB8AC3E}">
        <p14:creationId xmlns:p14="http://schemas.microsoft.com/office/powerpoint/2010/main" val="56299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1800DBF-D235-4ECD-94BA-F5517980A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9" y="493323"/>
            <a:ext cx="10437962" cy="5871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BD4D140-C517-45DF-8406-5A8C8B164457}"/>
              </a:ext>
            </a:extLst>
          </p:cNvPr>
          <p:cNvSpPr txBox="1"/>
          <p:nvPr/>
        </p:nvSpPr>
        <p:spPr>
          <a:xfrm>
            <a:off x="5383091" y="6445623"/>
            <a:ext cx="142581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b="1" dirty="0"/>
              <a:t>למחוק לגמרי</a:t>
            </a:r>
          </a:p>
        </p:txBody>
      </p:sp>
      <p:sp>
        <p:nvSpPr>
          <p:cNvPr id="2" name="תרשים זרימה: צומת מסכם 1">
            <a:extLst>
              <a:ext uri="{FF2B5EF4-FFF2-40B4-BE49-F238E27FC236}">
                <a16:creationId xmlns:a16="http://schemas.microsoft.com/office/drawing/2014/main" id="{593145AD-D432-4AAF-BEFC-B74C02A68B14}"/>
              </a:ext>
            </a:extLst>
          </p:cNvPr>
          <p:cNvSpPr/>
          <p:nvPr/>
        </p:nvSpPr>
        <p:spPr>
          <a:xfrm>
            <a:off x="6571129" y="5154706"/>
            <a:ext cx="851647" cy="824753"/>
          </a:xfrm>
          <a:prstGeom prst="flowChartSummingJunction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רשים זרימה: צומת מסכם 5">
            <a:extLst>
              <a:ext uri="{FF2B5EF4-FFF2-40B4-BE49-F238E27FC236}">
                <a16:creationId xmlns:a16="http://schemas.microsoft.com/office/drawing/2014/main" id="{2376DEBE-DC96-4F0B-954E-44D2A6E75FC0}"/>
              </a:ext>
            </a:extLst>
          </p:cNvPr>
          <p:cNvSpPr/>
          <p:nvPr/>
        </p:nvSpPr>
        <p:spPr>
          <a:xfrm>
            <a:off x="5042648" y="5168021"/>
            <a:ext cx="851647" cy="824753"/>
          </a:xfrm>
          <a:prstGeom prst="flowChartSummingJunction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F745C57-63C8-46DA-B2BE-2CC10FD9463D}"/>
              </a:ext>
            </a:extLst>
          </p:cNvPr>
          <p:cNvSpPr txBox="1"/>
          <p:nvPr/>
        </p:nvSpPr>
        <p:spPr>
          <a:xfrm>
            <a:off x="7584141" y="3469341"/>
            <a:ext cx="173488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100" b="1" dirty="0"/>
              <a:t>להוסיף- רובאי 05 ומעלה</a:t>
            </a:r>
          </a:p>
        </p:txBody>
      </p:sp>
    </p:spTree>
    <p:extLst>
      <p:ext uri="{BB962C8B-B14F-4D97-AF65-F5344CB8AC3E}">
        <p14:creationId xmlns:p14="http://schemas.microsoft.com/office/powerpoint/2010/main" val="296061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6E35FAD-4779-4173-B9E2-DBC449ABD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9" y="555325"/>
            <a:ext cx="10437962" cy="5871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806649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164</Words>
  <Application>Microsoft Office PowerPoint</Application>
  <PresentationFormat>מסך רחב</PresentationFormat>
  <Paragraphs>27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רונית טננבאום</dc:creator>
  <cp:lastModifiedBy>Haya E.</cp:lastModifiedBy>
  <cp:revision>39</cp:revision>
  <dcterms:created xsi:type="dcterms:W3CDTF">2021-11-07T09:35:29Z</dcterms:created>
  <dcterms:modified xsi:type="dcterms:W3CDTF">2022-04-24T09:14:14Z</dcterms:modified>
</cp:coreProperties>
</file>