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78" r:id="rId5"/>
    <p:sldId id="279" r:id="rId6"/>
    <p:sldId id="276" r:id="rId7"/>
    <p:sldId id="280" r:id="rId8"/>
    <p:sldId id="277" r:id="rId9"/>
    <p:sldId id="285" r:id="rId10"/>
    <p:sldId id="284" r:id="rId11"/>
    <p:sldId id="281" r:id="rId12"/>
    <p:sldId id="283" r:id="rId13"/>
    <p:sldId id="282" r:id="rId14"/>
    <p:sldId id="270" r:id="rId15"/>
    <p:sldId id="271" r:id="rId16"/>
    <p:sldId id="286" r:id="rId17"/>
    <p:sldId id="258" r:id="rId18"/>
    <p:sldId id="259" r:id="rId19"/>
    <p:sldId id="261" r:id="rId20"/>
    <p:sldId id="262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1FCDE8-E35C-4BBA-B421-06FCC38E7E3D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E3A423-B1B7-4227-9563-BE3E16D7A2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98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E82822F-4732-4E1C-BCED-7B3D0922D4C1}" type="slidenum">
              <a:rPr lang="he-IL" altLang="he-IL" sz="1200" smtClean="0"/>
              <a:pPr eaLnBrk="1" hangingPunct="1"/>
              <a:t>9</a:t>
            </a:fld>
            <a:endParaRPr lang="en-US" altLang="he-IL" sz="1200" dirty="0" smtClean="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B1EE009-C066-42F7-B06A-DFF5F26165F0}" type="slidenum">
              <a:rPr lang="he-IL" altLang="he-IL" sz="1200" smtClean="0"/>
              <a:pPr eaLnBrk="1" hangingPunct="1"/>
              <a:t>14</a:t>
            </a:fld>
            <a:endParaRPr lang="en-US" altLang="he-IL" sz="1200" dirty="0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FB7506-DAB2-451C-AF7C-A8A77EECADD7}" type="slidenum">
              <a:rPr lang="he-IL" altLang="he-IL" sz="1200" smtClean="0"/>
              <a:pPr eaLnBrk="1" hangingPunct="1"/>
              <a:t>15</a:t>
            </a:fld>
            <a:endParaRPr lang="en-US" altLang="he-IL" sz="1200" dirty="0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61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616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67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כותרת, פריט אוסף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אוסף תמונות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BF99-1BFD-4805-91B2-4E6642B8B2AA}" type="datetime8">
              <a:rPr lang="he-IL"/>
              <a:pPr>
                <a:defRPr/>
              </a:pPr>
              <a:t>23 מאי 14</a:t>
            </a:fld>
            <a:endParaRPr lang="en-US" dirty="0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1379-1DEC-4A83-BA06-C8D6BF501C07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17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19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02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74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94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5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054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0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1933-170B-4C9E-9BF3-93C01061F78F}" type="datetimeFigureOut">
              <a:rPr lang="he-IL" smtClean="0"/>
              <a:t>כ"ג/אייר/תשע"ד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9265-AC13-423B-9C4B-BEBEA44110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86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RdopSz64XgoNIM&amp;tbnid=CpSjFaMjxQHOoM:&amp;ved=0CAUQjRw&amp;url=http%3A%2F%2Fwww.tapuz.co.il%2Fforums2008%2Fviewmsg.aspx%3Fforumid%3D442%26messageid%3D169002880&amp;ei=UkOAU_iKAcLvPLvTgOgK&amp;psig=AFQjCNHjfdwMIqB-7XKY4yWkcv54OanDzg&amp;ust=140100116389895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I9Ln1dy6-RngpM&amp;tbnid=hiXGSP7KjxkwvM:&amp;ved=0CAUQjRw&amp;url=http%3A%2F%2Fnews.walla.co.il%2F%3Fw%3D%2F13%2F2517310&amp;ei=zVKAU7inHMyvPNLygcgK&amp;psig=AFQjCNFKI36j8icejqyJnX5-qWNX51Ealg&amp;ust=1401005120348226" TargetMode="External"/><Relationship Id="rId2" Type="http://schemas.openxmlformats.org/officeDocument/2006/relationships/hyperlink" Target="http://he.wikipedia.org/wiki/%D7%90%D7%A4%D7%99%D7%A7_%D7%A8%D7%95%D7%9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source=images&amp;cd=&amp;cad=rja&amp;uact=8&amp;docid=fvvwVwGBHnSQWM&amp;tbnid=1PFV1ejIDVBlvM:&amp;ved=0CAUQjRw&amp;url=http%3A%2F%2Fwww.secret-spot.net%2Fviewtopic.php%3Ff%3D55%26t%3D321%26start%3D19125%26view%3Dprint&amp;ei=yTx_U__lIYXGOa7vgNAK&amp;bvm=bv.67720277,d.bGE&amp;psig=AFQjCNGtR7OlY_BwkSP2PSccBcYDAlCYlw&amp;ust=140093386068383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7200" dirty="0" smtClean="0"/>
              <a:t>שקע שרבי </a:t>
            </a:r>
            <a:endParaRPr lang="he-IL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חול ...חול ...ואין מה לאכול 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2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altLang="he-IL" dirty="0" smtClean="0"/>
              <a:t>שרב אדווקטיבי</a:t>
            </a:r>
            <a:endParaRPr lang="he-IL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שקע </a:t>
            </a:r>
            <a:r>
              <a:rPr lang="he-IL" altLang="he-IL" sz="2400" dirty="0" smtClean="0">
                <a:solidFill>
                  <a:srgbClr val="FF0000"/>
                </a:solidFill>
              </a:rPr>
              <a:t>שרבי</a:t>
            </a:r>
            <a:r>
              <a:rPr lang="he-IL" altLang="he-IL" sz="2400" dirty="0" smtClean="0"/>
              <a:t> ואפיק מים סוף</a:t>
            </a:r>
            <a:r>
              <a:rPr lang="en-US" altLang="he-IL" sz="2400" dirty="0" smtClean="0"/>
              <a:t> </a:t>
            </a:r>
            <a:r>
              <a:rPr lang="he-IL" altLang="he-IL" sz="2400" dirty="0" smtClean="0"/>
              <a:t> גורמים להסעת אוויר חם ויבש מהמדבריות .</a:t>
            </a:r>
            <a:endParaRPr lang="he-IL" sz="2400" dirty="0"/>
          </a:p>
        </p:txBody>
      </p:sp>
      <p:pic>
        <p:nvPicPr>
          <p:cNvPr id="7" name="Picture 3" descr="clip_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7963" r="19715" b="16979"/>
          <a:stretch/>
        </p:blipFill>
        <p:spPr bwMode="auto">
          <a:xfrm>
            <a:off x="251520" y="2418522"/>
            <a:ext cx="4873083" cy="34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IDG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14834"/>
            <a:ext cx="345598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מעבר חזית קרה </a:t>
            </a:r>
            <a:endParaRPr lang="he-IL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2453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מעבר חזית קרה </a:t>
            </a:r>
            <a:endParaRPr lang="he-IL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מתרחשת כשהשקע עובר צפונית מישראל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endParaRPr lang="he-IL" altLang="he-IL" sz="2400" dirty="0" smtClean="0"/>
          </a:p>
          <a:p>
            <a:r>
              <a:rPr lang="he-IL" altLang="he-IL" sz="2400" dirty="0" smtClean="0"/>
              <a:t>משטר רוחות צפון מערבי 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endParaRPr lang="en-US" altLang="he-IL" sz="2400" dirty="0"/>
          </a:p>
          <a:p>
            <a:r>
              <a:rPr lang="he-IL" sz="2400" dirty="0" smtClean="0"/>
              <a:t>סופות חול בעיקר בצפון מערב הנגב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כניסת לחות לאיזור הצפון והמרכז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שבירת שרב!</a:t>
            </a:r>
            <a:endParaRPr lang="he-IL" sz="2400" dirty="0" smtClean="0"/>
          </a:p>
          <a:p>
            <a:endParaRPr lang="he-IL" sz="2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620588" cy="27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מעבר חזית קרה </a:t>
            </a:r>
            <a:endParaRPr lang="he-IL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עננות - קרעי סטרטוסים נמוכים –גובה מס' מטרים בלבד 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endParaRPr lang="he-IL" altLang="he-IL" sz="2400" dirty="0" smtClean="0"/>
          </a:p>
          <a:p>
            <a:r>
              <a:rPr lang="he-IL" altLang="he-IL" sz="2400" dirty="0" smtClean="0"/>
              <a:t>תוך יממה מתפשט לאיזורינו הרכס האיזורי ומזג האויר מתבהר</a:t>
            </a:r>
            <a:endParaRPr lang="he-IL" sz="2400" dirty="0" smtClean="0"/>
          </a:p>
          <a:p>
            <a:endParaRPr lang="he-IL" sz="2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0" y="3274555"/>
            <a:ext cx="4197394" cy="31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http://img2.tapuz.co.il/forums/1_16900347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18792" b="42323"/>
          <a:stretch/>
        </p:blipFill>
        <p:spPr bwMode="auto">
          <a:xfrm>
            <a:off x="4355976" y="3160454"/>
            <a:ext cx="4396549" cy="33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83820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r>
              <a:rPr lang="he-IL" altLang="he-IL" dirty="0" smtClean="0"/>
              <a:t>מזג </a:t>
            </a:r>
            <a:r>
              <a:rPr lang="he-IL" altLang="he-IL" dirty="0"/>
              <a:t>אוויר אופייני לפני ובעת השקע השרבי:</a:t>
            </a:r>
            <a:br>
              <a:rPr lang="he-IL" altLang="he-IL" dirty="0"/>
            </a:br>
            <a:endParaRPr lang="en-US" altLang="he-IL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677416"/>
            <a:ext cx="9144000" cy="58479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רוחות </a:t>
            </a:r>
            <a:r>
              <a:rPr lang="he-IL" altLang="he-IL" sz="2400" dirty="0"/>
              <a:t>:מזרחיות –דרום מזרחיות מתחזקות וחגות לדרומיות  חזקות ,ככל שהשקע מתקרב .</a:t>
            </a:r>
          </a:p>
          <a:p>
            <a:endParaRPr lang="he-IL" altLang="he-IL" sz="2400" dirty="0"/>
          </a:p>
          <a:p>
            <a:r>
              <a:rPr lang="he-IL" altLang="he-IL" sz="2400" dirty="0" smtClean="0"/>
              <a:t>סופות </a:t>
            </a:r>
            <a:r>
              <a:rPr lang="he-IL" altLang="he-IL" sz="2400" dirty="0"/>
              <a:t>חול: השקע מעל סהרה וסיני מחולל סופות חול ואובך כבד 2 גורמים אלה משתרעים  למאות ק"מ ומגבילים את הראות.</a:t>
            </a:r>
          </a:p>
          <a:p>
            <a:endParaRPr lang="he-IL" altLang="he-IL" sz="2400" dirty="0"/>
          </a:p>
          <a:p>
            <a:r>
              <a:rPr lang="he-IL" altLang="he-IL" sz="2400" dirty="0" smtClean="0"/>
              <a:t>החיכוך </a:t>
            </a:r>
            <a:r>
              <a:rPr lang="he-IL" altLang="he-IL" sz="2400" dirty="0"/>
              <a:t>בין גרגרי החול ,יוצר חשמל </a:t>
            </a:r>
            <a:r>
              <a:rPr lang="he-IL" altLang="he-IL" sz="2400" dirty="0" smtClean="0"/>
              <a:t>סטטי </a:t>
            </a:r>
            <a:r>
              <a:rPr lang="he-IL" altLang="he-IL" sz="2400" dirty="0"/>
              <a:t>ויוניזציה חיובית. גורם המגביר את אי הנוחות כאבי ראש וכו', בעת שרב.</a:t>
            </a:r>
          </a:p>
          <a:p>
            <a:endParaRPr lang="he-IL" altLang="he-IL" sz="2400" dirty="0"/>
          </a:p>
          <a:p>
            <a:r>
              <a:rPr lang="he-IL" altLang="he-IL" sz="2400" dirty="0" smtClean="0"/>
              <a:t>הטמפרטורות </a:t>
            </a:r>
            <a:r>
              <a:rPr lang="he-IL" altLang="he-IL" sz="2400" dirty="0"/>
              <a:t>והלחות: ככל שהשקע קרב לאזורנו עולות הטמפרטורות והלחות יורדת בשיעור קיצוני. </a:t>
            </a:r>
          </a:p>
          <a:p>
            <a:endParaRPr lang="he-IL" altLang="he-IL" sz="2400" dirty="0"/>
          </a:p>
          <a:p>
            <a:r>
              <a:rPr lang="he-IL" altLang="he-IL" sz="2400" dirty="0" smtClean="0"/>
              <a:t>עומס </a:t>
            </a:r>
            <a:r>
              <a:rPr lang="he-IL" altLang="he-IL" sz="2400" dirty="0"/>
              <a:t>החום : בקדמת השקע השרבי עומס החום בינוני וברוב המקרים כבד כל עוד הזרימות הן יבשתיות</a:t>
            </a:r>
            <a:r>
              <a:rPr lang="en-US" altLang="he-IL" sz="2400" dirty="0"/>
              <a:t>.</a:t>
            </a:r>
            <a:endParaRPr lang="he-IL" altLang="he-IL" sz="2400" dirty="0"/>
          </a:p>
          <a:p>
            <a:pPr marL="0" indent="0">
              <a:buNone/>
            </a:pPr>
            <a:endParaRPr lang="he-IL" altLang="he-IL" sz="2400" dirty="0"/>
          </a:p>
        </p:txBody>
      </p:sp>
    </p:spTree>
    <p:extLst>
      <p:ext uri="{BB962C8B-B14F-4D97-AF65-F5344CB8AC3E}">
        <p14:creationId xmlns:p14="http://schemas.microsoft.com/office/powerpoint/2010/main" val="15347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מציין מיקום של תאריך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95AEB5-1B49-4AAA-BD98-C179BFD23EE3}" type="datetime8">
              <a:rPr lang="he-IL" smtClean="0"/>
              <a:pPr>
                <a:defRPr/>
              </a:pPr>
              <a:t>23 מאי 14</a:t>
            </a:fld>
            <a:endParaRPr lang="en-US" dirty="0" smtClean="0"/>
          </a:p>
        </p:txBody>
      </p:sp>
      <p:pic>
        <p:nvPicPr>
          <p:cNvPr id="8195" name="Picture 2" descr="DD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392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28600"/>
            <a:ext cx="4800600" cy="533400"/>
          </a:xfrm>
        </p:spPr>
        <p:txBody>
          <a:bodyPr vert="horz" lIns="91440" tIns="45720" rIns="91440" bIns="45720" rtlCol="1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he-IL" altLang="he-IL" sz="4400" dirty="0">
                <a:latin typeface="+mj-lt"/>
                <a:ea typeface="+mj-ea"/>
                <a:cs typeface="+mj-cs"/>
              </a:rPr>
              <a:t>השקע השרבי מחולל סופות חול</a:t>
            </a:r>
            <a:endParaRPr lang="en-US" altLang="he-IL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13366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שקע עזה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>
            <a:normAutofit/>
          </a:bodyPr>
          <a:lstStyle/>
          <a:p>
            <a:r>
              <a:rPr lang="he-IL" sz="2400" dirty="0"/>
              <a:t>כאשר מרכז השקע סמוך לחופים הדרומיים </a:t>
            </a:r>
            <a:r>
              <a:rPr lang="he-IL" sz="2400" dirty="0" smtClean="0"/>
              <a:t>של ישראל, </a:t>
            </a:r>
            <a:r>
              <a:rPr lang="he-IL" sz="2400" dirty="0"/>
              <a:t>רוב המשקעים יהיו </a:t>
            </a:r>
            <a:r>
              <a:rPr lang="he-IL" sz="2400" dirty="0" smtClean="0"/>
              <a:t>במישור החוף הדרומי </a:t>
            </a:r>
            <a:r>
              <a:rPr lang="he-IL" sz="2400" dirty="0"/>
              <a:t>והמרכזי, ואילו </a:t>
            </a:r>
            <a:r>
              <a:rPr lang="he-IL" sz="2400" dirty="0" smtClean="0"/>
              <a:t>צפון הארץ זוכה </a:t>
            </a:r>
            <a:r>
              <a:rPr lang="he-IL" sz="2400" dirty="0"/>
              <a:t>לזרימות דרומיות-דרומיות מזרחיות יבשות.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שקע עזה נוצר כאשר </a:t>
            </a:r>
            <a:r>
              <a:rPr lang="he-IL" sz="2400" dirty="0">
                <a:hlinkClick r:id="rId2" tooltip="אפיק רום"/>
              </a:rPr>
              <a:t>אפיק רום</a:t>
            </a:r>
            <a:r>
              <a:rPr lang="he-IL" sz="2400" dirty="0"/>
              <a:t> מתעמק מעט דרומית מהרגיל</a:t>
            </a:r>
          </a:p>
        </p:txBody>
      </p:sp>
      <p:pic>
        <p:nvPicPr>
          <p:cNvPr id="38914" name="Picture 2" descr="http://msc.wcdn.co.il/w/f-466/546939-5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39"/>
            <a:ext cx="5472608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he-IL" dirty="0"/>
              <a:t> שקע שרבי 9.5.2004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600" dirty="0" smtClean="0"/>
              <a:t>כאשר </a:t>
            </a:r>
            <a:r>
              <a:rPr lang="he-IL" sz="3600" dirty="0"/>
              <a:t>השקע נמצא מעל מצרים, נושבות בארץ רוחות    מזרחיות חמות ויבשות</a:t>
            </a:r>
            <a:endParaRPr lang="en-US" sz="3600" dirty="0"/>
          </a:p>
        </p:txBody>
      </p:sp>
      <p:pic>
        <p:nvPicPr>
          <p:cNvPr id="16387" name="Content Placeholder 3" descr="http://upload.wikimedia.org/wikipedia/commons/a/a1/09may200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2132856"/>
            <a:ext cx="6940550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72200" y="4267200"/>
            <a:ext cx="1143000" cy="762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95800" y="990600"/>
            <a:ext cx="2667000" cy="3276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485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he-IL" dirty="0"/>
              <a:t>שקע שרבי 5.4.2003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600" dirty="0" smtClean="0"/>
              <a:t>כאשר </a:t>
            </a:r>
            <a:r>
              <a:rPr lang="he-IL" sz="3600" dirty="0"/>
              <a:t>השקע מגיע לחופי ישראל, הרוחות דר'-מע' הנושאות לעיתים סופות חול</a:t>
            </a:r>
            <a:endParaRPr lang="en-US" sz="3600" dirty="0"/>
          </a:p>
        </p:txBody>
      </p:sp>
      <p:pic>
        <p:nvPicPr>
          <p:cNvPr id="17411" name="Content Placeholder 3" descr="http://img2.tapuz.co.il/forumArticles/articleImages/12112010729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6705600" cy="48006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724400" y="4267200"/>
            <a:ext cx="457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67200" y="1700808"/>
            <a:ext cx="1528936" cy="27829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36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buFont typeface="Arial" panose="020B0604020202020204" pitchFamily="34" charset="0"/>
            </a:pPr>
            <a:r>
              <a:rPr lang="he-IL" altLang="he-IL" dirty="0"/>
              <a:t>שקע שרבי מתפתח לשקע קפריסאי </a:t>
            </a:r>
            <a:r>
              <a:rPr lang="en-US" altLang="he-IL" dirty="0" smtClean="0"/>
              <a:t/>
            </a:r>
            <a:br>
              <a:rPr lang="en-US" altLang="he-IL" dirty="0" smtClean="0"/>
            </a:br>
            <a:r>
              <a:rPr lang="he-IL" altLang="he-IL" sz="4000" dirty="0" smtClean="0"/>
              <a:t>מלווה </a:t>
            </a:r>
            <a:r>
              <a:rPr lang="he-IL" altLang="he-IL" sz="4000" dirty="0"/>
              <a:t>בשלגים </a:t>
            </a:r>
            <a:r>
              <a:rPr lang="he-IL" altLang="he-IL" sz="4000" dirty="0" smtClean="0"/>
              <a:t>!!! חורף </a:t>
            </a:r>
            <a:r>
              <a:rPr lang="he-IL" altLang="he-IL" sz="4000" dirty="0"/>
              <a:t>1998</a:t>
            </a:r>
            <a:endParaRPr lang="en-US" altLang="he-IL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Font typeface="Arial" charset="0"/>
              <a:buChar char="•"/>
              <a:defRPr/>
            </a:pPr>
            <a:r>
              <a:rPr lang="he-IL" sz="2800" dirty="0">
                <a:latin typeface="+mj-lt"/>
                <a:ea typeface="+mj-ea"/>
                <a:cs typeface="+mj-cs"/>
              </a:rPr>
              <a:t>למרכז הים התיכון חודר אפיק רום מחודד מצפון המעמיק את השקע בקרקע לערכים של 990 מ"ב במרכזו, וממשיך להתקדם מזרחה.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algn="ctr" rtl="1">
              <a:buFont typeface="Arial" charset="0"/>
              <a:buChar char="•"/>
              <a:defRPr/>
            </a:pPr>
            <a:endParaRPr lang="en-US" sz="2800" dirty="0"/>
          </a:p>
        </p:txBody>
      </p:sp>
      <p:pic>
        <p:nvPicPr>
          <p:cNvPr id="19460" name="Picture 7" descr="http://img2.tapuz.co.il/forums/583729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486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923928" y="2780928"/>
            <a:ext cx="1728192" cy="1656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5736" y="2780928"/>
            <a:ext cx="1309464" cy="232447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648200" y="5029200"/>
            <a:ext cx="762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367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רקע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139952" y="1412776"/>
            <a:ext cx="4824536" cy="4114800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תופעה יחודית לאזור הים התיכון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מופיע באביב לאורך החוף האפריקאי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שקע תרמלי – הבדלי חום וקור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(טמפ' </a:t>
            </a:r>
            <a:r>
              <a:rPr lang="he-IL" sz="2400" b="1" dirty="0" smtClean="0">
                <a:solidFill>
                  <a:srgbClr val="FF0000"/>
                </a:solidFill>
              </a:rPr>
              <a:t>הים</a:t>
            </a:r>
            <a:r>
              <a:rPr lang="he-IL" sz="2400" dirty="0" smtClean="0"/>
              <a:t> נעה בין </a:t>
            </a:r>
            <a:r>
              <a:rPr lang="he-IL" sz="2400" b="1" u="sng" dirty="0" smtClean="0">
                <a:solidFill>
                  <a:srgbClr val="0070C0"/>
                </a:solidFill>
              </a:rPr>
              <a:t>16</a:t>
            </a:r>
            <a:r>
              <a:rPr lang="he-IL" sz="2400" dirty="0" smtClean="0">
                <a:solidFill>
                  <a:srgbClr val="0070C0"/>
                </a:solidFill>
              </a:rPr>
              <a:t> </a:t>
            </a:r>
            <a:r>
              <a:rPr lang="he-IL" sz="2400" dirty="0" smtClean="0"/>
              <a:t>בסוף החורף ל -</a:t>
            </a:r>
            <a:r>
              <a:rPr lang="he-IL" sz="2400" b="1" u="sng" dirty="0" smtClean="0">
                <a:solidFill>
                  <a:srgbClr val="FF0000"/>
                </a:solidFill>
              </a:rPr>
              <a:t>26</a:t>
            </a:r>
            <a:r>
              <a:rPr lang="he-IL" sz="2400" dirty="0" smtClean="0"/>
              <a:t> בסוף הקיץ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טמפ' הממוצעת במדבר נעה בין </a:t>
            </a:r>
            <a:r>
              <a:rPr lang="he-IL" sz="2400" b="1" u="sng" dirty="0">
                <a:solidFill>
                  <a:srgbClr val="0070C0"/>
                </a:solidFill>
              </a:rPr>
              <a:t>24</a:t>
            </a:r>
            <a:r>
              <a:rPr lang="he-IL" sz="2400" dirty="0" smtClean="0"/>
              <a:t> בחורף מקס' </a:t>
            </a:r>
            <a:r>
              <a:rPr lang="he-IL" sz="2400" b="1" u="sng" dirty="0">
                <a:solidFill>
                  <a:srgbClr val="FF0000"/>
                </a:solidFill>
              </a:rPr>
              <a:t>38</a:t>
            </a:r>
            <a:r>
              <a:rPr lang="he-IL" sz="2400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endParaRPr lang="he-IL" sz="2400" dirty="0"/>
          </a:p>
        </p:txBody>
      </p:sp>
      <p:pic>
        <p:nvPicPr>
          <p:cNvPr id="1026" name="Picture 2" descr="http://sphotos-h.ak.fbcdn.net/hphotos-ak-ash3/553148_505012512870717_476892564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2" y="4071249"/>
            <a:ext cx="38175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ya\Desktop\שקע שרבי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" y="1628800"/>
            <a:ext cx="3325233" cy="21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4716016" y="5380867"/>
            <a:ext cx="4087358" cy="8388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b="1" dirty="0" smtClean="0"/>
              <a:t>ההבדל התרמלי מגיע לשיאו בתקופת האביב</a:t>
            </a:r>
          </a:p>
        </p:txBody>
      </p:sp>
    </p:spTree>
    <p:extLst>
      <p:ext uri="{BB962C8B-B14F-4D97-AF65-F5344CB8AC3E}">
        <p14:creationId xmlns:p14="http://schemas.microsoft.com/office/powerpoint/2010/main" val="9236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19100" y="476672"/>
            <a:ext cx="8229600" cy="1066800"/>
          </a:xfrm>
        </p:spPr>
        <p:txBody>
          <a:bodyPr vert="horz" lIns="91440" tIns="45720" rIns="91440" bIns="45720" rtlCol="1">
            <a:normAutofit fontScale="90000"/>
          </a:bodyPr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en-US" altLang="he-IL" sz="3200" dirty="0"/>
              <a:t/>
            </a:r>
            <a:br>
              <a:rPr lang="en-US" altLang="he-IL" sz="3200" dirty="0"/>
            </a:br>
            <a:r>
              <a:rPr lang="he-IL" altLang="he-IL" sz="3200" dirty="0"/>
              <a:t>האפיק </a:t>
            </a:r>
            <a:r>
              <a:rPr lang="he-IL" altLang="he-IL" sz="3200" dirty="0" smtClean="0"/>
              <a:t>רום </a:t>
            </a:r>
            <a:r>
              <a:rPr lang="he-IL" altLang="he-IL" sz="3200" dirty="0"/>
              <a:t>חודר למזרח הים התיכון </a:t>
            </a:r>
            <a:r>
              <a:rPr lang="he-IL" altLang="he-IL" sz="3200" dirty="0" smtClean="0"/>
              <a:t>,מתעמק </a:t>
            </a:r>
            <a:r>
              <a:rPr lang="en-US" altLang="he-IL" sz="3200" dirty="0" smtClean="0"/>
              <a:t/>
            </a:r>
            <a:br>
              <a:rPr lang="en-US" altLang="he-IL" sz="3200" dirty="0" smtClean="0"/>
            </a:br>
            <a:r>
              <a:rPr lang="he-IL" altLang="he-IL" sz="3200" dirty="0" smtClean="0"/>
              <a:t>ומעצים את </a:t>
            </a:r>
            <a:r>
              <a:rPr lang="he-IL" altLang="he-IL" sz="3200" dirty="0"/>
              <a:t>השקע בקרקע, מעמיק אותו וכן מגדיל את הפרשי הלחצים. </a:t>
            </a:r>
            <a:r>
              <a:rPr lang="he-IL" altLang="he-IL" sz="3200" dirty="0"/>
              <a:t>עומק השקע כ-988 מ"ב במרכזו.</a:t>
            </a:r>
            <a:br>
              <a:rPr lang="he-IL" altLang="he-IL" sz="3200" dirty="0"/>
            </a:br>
            <a:r>
              <a:rPr lang="he-IL" altLang="he-IL" sz="3200" dirty="0"/>
              <a:t/>
            </a:r>
            <a:br>
              <a:rPr lang="he-IL" altLang="he-IL" sz="3200" dirty="0"/>
            </a:br>
            <a:endParaRPr lang="en-US" altLang="he-IL" sz="3200" dirty="0"/>
          </a:p>
        </p:txBody>
      </p:sp>
      <p:pic>
        <p:nvPicPr>
          <p:cNvPr id="20483" name="Content Placeholder 4" descr="http://img2.tapuz.co.il/forums/5837307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2" y="2133600"/>
            <a:ext cx="6035675" cy="4525963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4860032" y="1628800"/>
            <a:ext cx="2160240" cy="23761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5696" y="1772816"/>
            <a:ext cx="2234952" cy="278365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19600" y="4114800"/>
            <a:ext cx="2286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876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e-IL" altLang="he-IL" sz="3200" dirty="0"/>
              <a:t>ניתן לראות כי השקע הקרקעי נע צפונה ומתמקם בחופיה הדרומיים של טורקיה תוך </a:t>
            </a:r>
            <a:r>
              <a:rPr lang="he-IL" altLang="he-IL" sz="3200" dirty="0" smtClean="0"/>
              <a:t>החלשות </a:t>
            </a:r>
            <a:r>
              <a:rPr lang="he-IL" altLang="he-IL" sz="3200" dirty="0"/>
              <a:t>לערכים של 990 מ"ב במרכזו</a:t>
            </a:r>
            <a:endParaRPr lang="en-US" altLang="he-IL" sz="3200" dirty="0"/>
          </a:p>
        </p:txBody>
      </p:sp>
      <p:pic>
        <p:nvPicPr>
          <p:cNvPr id="21507" name="Content Placeholder 3" descr="http://img2.tapuz.co.il/forums/5837311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724400" y="838200"/>
            <a:ext cx="2057400" cy="2667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4038600"/>
            <a:ext cx="609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080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7544" y="495300"/>
            <a:ext cx="8229600" cy="1143000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e-IL" altLang="he-IL" sz="3200" dirty="0"/>
              <a:t>האפיק ברום מוסיף להתעמק לאזורינו תוך כדי שהוא מקרר את השכבות הבינוניות של האטמוספירה, ובמקביל השקע בקרקע מצפין ונחלש.</a:t>
            </a:r>
            <a:r>
              <a:rPr lang="en-US" altLang="he-IL" sz="3200" dirty="0"/>
              <a:t/>
            </a:r>
            <a:br>
              <a:rPr lang="en-US" altLang="he-IL" sz="3200" dirty="0"/>
            </a:br>
            <a:endParaRPr lang="en-US" altLang="he-IL" sz="3200" dirty="0"/>
          </a:p>
        </p:txBody>
      </p:sp>
      <p:pic>
        <p:nvPicPr>
          <p:cNvPr id="22531" name="Content Placeholder 3" descr="http://img2.tapuz.co.il/forums/5837316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962400" y="1412776"/>
            <a:ext cx="1905744" cy="13304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1700808"/>
            <a:ext cx="762000" cy="172819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41148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42403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 vert="horz" lIns="91440" tIns="45720" rIns="91440" bIns="45720" rtlCol="1" anchor="ctr">
            <a:noAutofit/>
          </a:bodyPr>
          <a:lstStyle/>
          <a:p>
            <a:pPr marL="342900" indent="-342900" algn="r">
              <a:spcBef>
                <a:spcPct val="20000"/>
              </a:spcBef>
              <a:buFont typeface="Arial" charset="0"/>
              <a:buChar char="•"/>
            </a:pPr>
            <a:r>
              <a:rPr lang="he-IL" altLang="he-IL" sz="2400" dirty="0"/>
              <a:t> </a:t>
            </a:r>
            <a:r>
              <a:rPr lang="he-IL" altLang="he-IL" sz="2400" dirty="0" smtClean="0"/>
              <a:t>השקע </a:t>
            </a:r>
            <a:r>
              <a:rPr lang="he-IL" altLang="he-IL" sz="2400" dirty="0"/>
              <a:t>הקרקעי נע מזרחה תוך כדי התעמקותו ל-1000 מ"ב והפיכתו לשקע קפריסאי קלאסי הממוקם בצפון-מזרח קפריסין. </a:t>
            </a:r>
            <a:br>
              <a:rPr lang="he-IL" altLang="he-IL" sz="2400" dirty="0"/>
            </a:br>
            <a:r>
              <a:rPr lang="he-IL" altLang="he-IL" sz="2400" dirty="0"/>
              <a:t>במקביל חלה התעמקות אפיקית ברום </a:t>
            </a:r>
            <a:r>
              <a:rPr lang="he-IL" altLang="he-IL" sz="2400" dirty="0" smtClean="0"/>
              <a:t> שמרכזו </a:t>
            </a:r>
            <a:r>
              <a:rPr lang="he-IL" altLang="he-IL" sz="2400" dirty="0"/>
              <a:t>במערב טורקיה. </a:t>
            </a:r>
            <a:r>
              <a:rPr lang="en-US" altLang="he-IL" sz="2400" dirty="0"/>
              <a:t/>
            </a:r>
            <a:br>
              <a:rPr lang="en-US" altLang="he-IL" sz="2400" dirty="0"/>
            </a:br>
            <a:r>
              <a:rPr lang="he-IL" altLang="he-IL" sz="2400" dirty="0"/>
              <a:t> </a:t>
            </a:r>
            <a:endParaRPr lang="en-US" altLang="he-IL" sz="2400" dirty="0"/>
          </a:p>
        </p:txBody>
      </p:sp>
      <p:pic>
        <p:nvPicPr>
          <p:cNvPr id="23555" name="Content Placeholder 3" descr="http://img2.tapuz.co.il/forums/5837327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6954" y="1628800"/>
            <a:ext cx="5426075" cy="40687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572000" y="1412776"/>
            <a:ext cx="360040" cy="201622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544" y="5661248"/>
            <a:ext cx="8028384" cy="156966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+mj-lt"/>
                <a:ea typeface="+mj-ea"/>
                <a:cs typeface="+mj-cs"/>
              </a:rPr>
              <a:t>שולח אלינו אוויר קר מאד ברום הגבוה </a:t>
            </a:r>
            <a:r>
              <a:rPr lang="en-US" altLang="he-IL" sz="2400" dirty="0" smtClean="0">
                <a:latin typeface="+mj-lt"/>
                <a:ea typeface="+mj-ea"/>
                <a:cs typeface="+mj-cs"/>
              </a:rPr>
              <a:t/>
            </a:r>
            <a:br>
              <a:rPr lang="en-US" altLang="he-IL" sz="2400" dirty="0" smtClean="0">
                <a:latin typeface="+mj-lt"/>
                <a:ea typeface="+mj-ea"/>
                <a:cs typeface="+mj-cs"/>
              </a:rPr>
            </a:br>
            <a:r>
              <a:rPr lang="he-IL" altLang="he-IL" sz="2400" dirty="0" smtClean="0">
                <a:latin typeface="+mj-lt"/>
                <a:ea typeface="+mj-ea"/>
                <a:cs typeface="+mj-cs"/>
              </a:rPr>
              <a:t>ובכך </a:t>
            </a:r>
            <a:r>
              <a:rPr lang="he-IL" altLang="he-IL" sz="2400" dirty="0">
                <a:latin typeface="+mj-lt"/>
                <a:ea typeface="+mj-ea"/>
                <a:cs typeface="+mj-cs"/>
              </a:rPr>
              <a:t>מצניח באופן משמעותי </a:t>
            </a:r>
            <a:r>
              <a:rPr lang="he-IL" altLang="he-IL" sz="2400" dirty="0" smtClean="0">
                <a:latin typeface="+mj-lt"/>
                <a:ea typeface="+mj-ea"/>
                <a:cs typeface="+mj-cs"/>
              </a:rPr>
              <a:t>את הטמפרטורה ובירושלים </a:t>
            </a:r>
            <a:r>
              <a:rPr lang="he-IL" altLang="he-IL" sz="2400" dirty="0">
                <a:latin typeface="+mj-lt"/>
                <a:ea typeface="+mj-ea"/>
                <a:cs typeface="+mj-cs"/>
              </a:rPr>
              <a:t>מתחוללות </a:t>
            </a:r>
            <a:r>
              <a:rPr lang="he-IL" altLang="he-IL" sz="2400" dirty="0" smtClean="0">
                <a:latin typeface="+mj-lt"/>
                <a:ea typeface="+mj-ea"/>
                <a:cs typeface="+mj-cs"/>
              </a:rPr>
              <a:t>סופות </a:t>
            </a:r>
            <a:r>
              <a:rPr lang="he-IL" altLang="he-IL" sz="2400" dirty="0">
                <a:latin typeface="+mj-lt"/>
                <a:ea typeface="+mj-ea"/>
                <a:cs typeface="+mj-cs"/>
              </a:rPr>
              <a:t>שלגים עד שעות הבוקר המאוחרות.</a:t>
            </a:r>
            <a:r>
              <a:rPr lang="en-US" altLang="he-IL" sz="2400" dirty="0">
                <a:latin typeface="+mj-lt"/>
                <a:ea typeface="+mj-ea"/>
                <a:cs typeface="+mj-cs"/>
              </a:rPr>
              <a:t/>
            </a:r>
            <a:br>
              <a:rPr lang="en-US" altLang="he-IL" sz="2400" dirty="0">
                <a:latin typeface="+mj-lt"/>
                <a:ea typeface="+mj-ea"/>
                <a:cs typeface="+mj-cs"/>
              </a:rPr>
            </a:br>
            <a:endParaRPr lang="he-IL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882625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רקע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98072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גלישת </a:t>
            </a:r>
            <a:r>
              <a:rPr lang="he-IL" altLang="he-IL" sz="2400" dirty="0"/>
              <a:t>אוויר מעבר להרי האטלס. </a:t>
            </a:r>
            <a:r>
              <a:rPr lang="he-IL" altLang="he-IL" sz="2400" dirty="0"/>
              <a:t>התעמקות מעל הסהרה עקב הבדלי טמפרטורה בין הים למדבר.</a:t>
            </a:r>
            <a:r>
              <a:rPr lang="he-IL" sz="2400" dirty="0"/>
              <a:t>מופיע באביב לאורך החוף האפריקאי</a:t>
            </a:r>
            <a:r>
              <a:rPr lang="en-US" sz="2400" dirty="0"/>
              <a:t/>
            </a:r>
            <a:br>
              <a:rPr lang="en-US" sz="2400" dirty="0"/>
            </a:br>
            <a:endParaRPr lang="he-IL" sz="2400" dirty="0"/>
          </a:p>
          <a:p>
            <a:r>
              <a:rPr lang="he-IL" sz="2400" dirty="0" smtClean="0"/>
              <a:t>הרמה הסובטרופית נסוגה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שקע השרבי מתפתח לרוב בקרבתו של שקע עמוק במרכז הים התיכון.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השקע מתחיל תנועה מזרחה (מס' אפשרויות תנועה)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endParaRPr lang="he-IL" sz="2400" dirty="0"/>
          </a:p>
        </p:txBody>
      </p:sp>
      <p:pic>
        <p:nvPicPr>
          <p:cNvPr id="29698" name="Picture 2" descr="C:\Users\maya\Desktop\שקע שרבי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2661"/>
            <a:ext cx="820891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רקע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0" y="1159024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ביצי שור</a:t>
            </a:r>
            <a:r>
              <a:rPr lang="en-US" altLang="he-IL" sz="2400" dirty="0"/>
              <a:t/>
            </a:r>
            <a:br>
              <a:rPr lang="en-US" altLang="he-IL" sz="2400" dirty="0"/>
            </a:b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r>
              <a:rPr lang="he-IL" altLang="he-IL" sz="2400" dirty="0" smtClean="0"/>
              <a:t>שני שקעים סמוכים נעים סביב נקודה 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r>
              <a:rPr lang="he-IL" altLang="he-IL" sz="2400" dirty="0" smtClean="0"/>
              <a:t>הנמצאת ביניהם</a:t>
            </a:r>
            <a:r>
              <a:rPr lang="he-IL" altLang="he-IL" sz="2400" dirty="0" smtClean="0"/>
              <a:t> 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r>
              <a:rPr lang="he-IL" altLang="he-IL" sz="2400" dirty="0" smtClean="0"/>
              <a:t>* הקטן מביניהם נע כלווין סביב העיקרי</a:t>
            </a:r>
            <a:endParaRPr lang="he-IL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13750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רקע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51520" y="1412776"/>
            <a:ext cx="8712968" cy="4114800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השקע השרבי (חזיתי ) – בעל מבנה חזיתי מובהק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אינו מלווה במערכת רום משמעותית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מלווה בד"כ בעננות גבוהה ו/או בינונית בלבד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(חוסר בלחות ברום הנמוך)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פעילות חמה נרחבת , רוחות עזות מעל שטחי מדבר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גורמות לסופות חול – לאורך ציר הנתיב</a:t>
            </a:r>
          </a:p>
          <a:p>
            <a:endParaRPr lang="he-IL" sz="2400" dirty="0"/>
          </a:p>
        </p:txBody>
      </p:sp>
      <p:pic>
        <p:nvPicPr>
          <p:cNvPr id="33794" name="Picture 2" descr="http://www.ynet.co.il/PicServer2/24012010/2578148/5_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82512" cy="56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החזית החמה </a:t>
            </a:r>
            <a:endParaRPr lang="he-IL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87169" cy="47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החזית החמה </a:t>
            </a:r>
            <a:endParaRPr lang="he-IL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החזית עלינו כשהשקע נמצא במערב מצרים.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endParaRPr lang="he-IL" altLang="he-IL" sz="2400" dirty="0" smtClean="0"/>
          </a:p>
          <a:p>
            <a:r>
              <a:rPr lang="he-IL" sz="2400" dirty="0" smtClean="0"/>
              <a:t>משטר רוחות מזרחי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בשלב הזה עלול להופיע אובך רום מוסע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התחממות , השמיים מכוסים בעננות בינונית וגבוהה</a:t>
            </a:r>
            <a:endParaRPr lang="he-IL" sz="2400" dirty="0" smtClean="0"/>
          </a:p>
          <a:p>
            <a:endParaRPr lang="he-IL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392488" cy="29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maya\Desktop\שקע שרבי\חזית חמ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114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he-IL" dirty="0" smtClean="0"/>
              <a:t>הגזרה החמה </a:t>
            </a:r>
            <a:endParaRPr lang="he-IL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1"/>
          </p:nvPr>
        </p:nvSpPr>
        <p:spPr>
          <a:xfrm>
            <a:off x="71500" y="1186408"/>
            <a:ext cx="8856984" cy="4114800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he-IL" altLang="he-IL" sz="2400" dirty="0" smtClean="0"/>
              <a:t>מתרחשת כשהשקע בדלתא המצרית</a:t>
            </a:r>
          </a:p>
          <a:p>
            <a:r>
              <a:rPr lang="he-IL" altLang="he-IL" sz="2400" dirty="0" smtClean="0"/>
              <a:t>משטר רוחות דרומי – </a:t>
            </a:r>
            <a:r>
              <a:rPr lang="he-IL" altLang="he-IL" sz="2400" dirty="0" smtClean="0"/>
              <a:t>בעוצמה הולכת ומתגברת</a:t>
            </a:r>
            <a:endParaRPr lang="en-US" altLang="he-IL" sz="2400" dirty="0"/>
          </a:p>
          <a:p>
            <a:r>
              <a:rPr lang="he-IL" sz="2400" dirty="0" smtClean="0"/>
              <a:t>סופות חול באיזורים הדרומיים והצפנה של הגבלות ראות יבשות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השרב מגיע לשיאו !</a:t>
            </a:r>
            <a:endParaRPr lang="he-IL" sz="2400" dirty="0" smtClean="0"/>
          </a:p>
          <a:p>
            <a:endParaRPr lang="he-IL" sz="2400" dirty="0"/>
          </a:p>
        </p:txBody>
      </p:sp>
      <p:pic>
        <p:nvPicPr>
          <p:cNvPr id="31750" name="Picture 6" descr="http://www.kan-naim.co.il/ArtPic/DustStorm_180x169k-n_11-04-1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24254"/>
            <a:ext cx="2797602" cy="26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ya\Desktop\שקע שרבי\גזרה חמ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320480" cy="28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80728"/>
            <a:ext cx="8534400" cy="1143000"/>
          </a:xfrm>
        </p:spPr>
        <p:txBody>
          <a:bodyPr vert="horz" lIns="91440" tIns="45720" rIns="91440" bIns="45720" rtlCol="1">
            <a:normAutofit/>
          </a:bodyPr>
          <a:lstStyle/>
          <a:p>
            <a:pPr marL="342900" indent="-342900" algn="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+mn-lt"/>
                <a:ea typeface="+mn-ea"/>
                <a:cs typeface="+mn-cs"/>
              </a:rPr>
              <a:t>הגורמים הבאים לא </a:t>
            </a:r>
            <a:r>
              <a:rPr lang="he-IL" altLang="he-IL" sz="2400" dirty="0" smtClean="0">
                <a:latin typeface="+mn-lt"/>
                <a:ea typeface="+mn-ea"/>
                <a:cs typeface="+mn-cs"/>
              </a:rPr>
              <a:t>מאפשרים לשקעים השרביים  לפתח </a:t>
            </a:r>
            <a:r>
              <a:rPr lang="he-IL" altLang="he-IL" sz="2400" dirty="0">
                <a:latin typeface="+mn-lt"/>
                <a:ea typeface="+mn-ea"/>
                <a:cs typeface="+mn-cs"/>
              </a:rPr>
              <a:t>שרב כבד:</a:t>
            </a:r>
            <a:endParaRPr lang="en-US" altLang="he-IL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155576"/>
            <a:ext cx="8839200" cy="4064496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marL="0" indent="0">
              <a:buNone/>
            </a:pPr>
            <a:r>
              <a:rPr lang="he-IL" altLang="he-IL" sz="2400" dirty="0" smtClean="0"/>
              <a:t>1. </a:t>
            </a:r>
            <a:r>
              <a:rPr lang="he-IL" altLang="he-IL" sz="2400" dirty="0"/>
              <a:t>המיקום:  במידה והשקע השרבי מדרום לנו לא יגרם שרב בחלקים הצפוניים והמרכזיים של </a:t>
            </a:r>
            <a:r>
              <a:rPr lang="he-IL" altLang="he-IL" sz="2400" dirty="0" smtClean="0"/>
              <a:t>הארץ</a:t>
            </a: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r>
              <a:rPr lang="en-US" altLang="he-IL" sz="2400" dirty="0" smtClean="0"/>
              <a:t/>
            </a:r>
            <a:br>
              <a:rPr lang="en-US" altLang="he-IL" sz="2400" dirty="0" smtClean="0"/>
            </a:br>
            <a:r>
              <a:rPr lang="he-IL" altLang="he-IL" sz="2400" dirty="0" smtClean="0"/>
              <a:t> </a:t>
            </a:r>
            <a:r>
              <a:rPr lang="he-IL" altLang="he-IL" sz="2400" dirty="0"/>
              <a:t>2.העיתוי : שקעים המגיעים לאזורנו בלילה, מפתחים את שיא החום בלילה "וחוסכים" במידות חום כבדות ביום. </a:t>
            </a:r>
            <a:endParaRPr lang="en-US" altLang="he-IL" sz="2400" dirty="0"/>
          </a:p>
          <a:p>
            <a:endParaRPr lang="en-US" altLang="he-IL" sz="24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85800" y="11663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הגזרה החמה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6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375</Words>
  <Application>Microsoft Office PowerPoint</Application>
  <PresentationFormat>On-screen Show (4:3)</PresentationFormat>
  <Paragraphs>69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שקע שרבי </vt:lpstr>
      <vt:lpstr>רקע</vt:lpstr>
      <vt:lpstr>רקע</vt:lpstr>
      <vt:lpstr>רקע</vt:lpstr>
      <vt:lpstr>רקע</vt:lpstr>
      <vt:lpstr>החזית החמה </vt:lpstr>
      <vt:lpstr>החזית החמה </vt:lpstr>
      <vt:lpstr>הגזרה החמה </vt:lpstr>
      <vt:lpstr>הגורמים הבאים לא מאפשרים לשקעים השרביים  לפתח שרב כבד:</vt:lpstr>
      <vt:lpstr>שרב אדווקטיבי</vt:lpstr>
      <vt:lpstr>מעבר חזית קרה </vt:lpstr>
      <vt:lpstr>מעבר חזית קרה </vt:lpstr>
      <vt:lpstr>מעבר חזית קרה </vt:lpstr>
      <vt:lpstr>מזג אוויר אופייני לפני ובעת השקע השרבי: </vt:lpstr>
      <vt:lpstr>PowerPoint Presentation</vt:lpstr>
      <vt:lpstr>שקע עזה </vt:lpstr>
      <vt:lpstr> שקע שרבי 9.5.2004  כאשר השקע נמצא מעל מצרים, נושבות בארץ רוחות    מזרחיות חמות ויבשות</vt:lpstr>
      <vt:lpstr>שקע שרבי 5.4.2003  כאשר השקע מגיע לחופי ישראל, הרוחות דר'-מע' הנושאות לעיתים סופות חול</vt:lpstr>
      <vt:lpstr>שקע שרבי מתפתח לשקע קפריסאי  מלווה בשלגים !!! חורף 1998</vt:lpstr>
      <vt:lpstr> האפיק רום חודר למזרח הים התיכון ,מתעמק  ומעצים את השקע בקרקע, מעמיק אותו וכן מגדיל את הפרשי הלחצים. עומק השקע כ-988 מ"ב במרכזו.  </vt:lpstr>
      <vt:lpstr>ניתן לראות כי השקע הקרקעי נע צפונה ומתמקם בחופיה הדרומיים של טורקיה תוך החלשות לערכים של 990 מ"ב במרכזו</vt:lpstr>
      <vt:lpstr>האפיק ברום מוסיף להתעמק לאזורינו תוך כדי שהוא מקרר את השכבות הבינוניות של האטמוספירה, ובמקביל השקע בקרקע מצפין ונחלש. </vt:lpstr>
      <vt:lpstr> השקע הקרקעי נע מזרחה תוך כדי התעמקותו ל-1000 מ"ב והפיכתו לשקע קפריסאי קלאסי הממוקם בצפון-מזרח קפריסין.  במקביל חלה התעמקות אפיקית ברום  שמרכזו במערב טורקיה.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32</cp:revision>
  <dcterms:created xsi:type="dcterms:W3CDTF">2014-05-23T11:04:59Z</dcterms:created>
  <dcterms:modified xsi:type="dcterms:W3CDTF">2014-05-24T08:13:23Z</dcterms:modified>
</cp:coreProperties>
</file>