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embedTrueTypeFonts="1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72" r:id="rId2"/>
    <p:sldId id="398" r:id="rId3"/>
    <p:sldId id="407" r:id="rId4"/>
    <p:sldId id="408" r:id="rId5"/>
    <p:sldId id="409" r:id="rId6"/>
    <p:sldId id="410" r:id="rId7"/>
    <p:sldId id="399" r:id="rId8"/>
    <p:sldId id="415" r:id="rId9"/>
    <p:sldId id="401" r:id="rId10"/>
    <p:sldId id="402" r:id="rId11"/>
    <p:sldId id="403" r:id="rId12"/>
    <p:sldId id="404" r:id="rId13"/>
    <p:sldId id="405" r:id="rId14"/>
  </p:sldIdLst>
  <p:sldSz cx="9144000" cy="6858000" type="screen4x3"/>
  <p:notesSz cx="6797675" cy="9926638"/>
  <p:embeddedFontLst>
    <p:embeddedFont>
      <p:font typeface="Webdings" panose="05030102010509060703" pitchFamily="18" charset="2"/>
      <p:regular r:id="rId17"/>
    </p:embeddedFont>
    <p:embeddedFont>
      <p:font typeface="Calibri" panose="020F0502020204030204" pitchFamily="34" charset="0"/>
      <p:regular r:id="rId18"/>
      <p:bold r:id="rId19"/>
      <p:italic r:id="rId20"/>
      <p:boldItalic r:id="rId21"/>
    </p:embeddedFont>
    <p:embeddedFont>
      <p:font typeface="David" panose="020E0502060401010101" pitchFamily="34" charset="-79"/>
      <p:regular r:id="rId22"/>
      <p:bold r:id="rId23"/>
    </p:embeddedFont>
    <p:embeddedFont>
      <p:font typeface="Arimo" panose="020B0604020202020204" charset="0"/>
      <p:regular r:id="rId24"/>
      <p:bold r:id="rId25"/>
      <p:italic r:id="rId26"/>
      <p:boldItalic r:id="rId27"/>
    </p:embeddedFont>
  </p:embeddedFontLst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44">
          <p15:clr>
            <a:srgbClr val="A4A3A4"/>
          </p15:clr>
        </p15:guide>
        <p15:guide id="3" orient="horz" pos="807">
          <p15:clr>
            <a:srgbClr val="A4A3A4"/>
          </p15:clr>
        </p15:guide>
        <p15:guide id="4" pos="2880">
          <p15:clr>
            <a:srgbClr val="A4A3A4"/>
          </p15:clr>
        </p15:guide>
        <p15:guide id="5" pos="5619">
          <p15:clr>
            <a:srgbClr val="A4A3A4"/>
          </p15:clr>
        </p15:guide>
        <p15:guide id="6" pos="5371">
          <p15:clr>
            <a:srgbClr val="A4A3A4"/>
          </p15:clr>
        </p15:guide>
        <p15:guide id="7" pos="392">
          <p15:clr>
            <a:srgbClr val="A4A3A4"/>
          </p15:clr>
        </p15:guide>
        <p15:guide id="8" pos="3804">
          <p15:clr>
            <a:srgbClr val="A4A3A4"/>
          </p15:clr>
        </p15:guide>
        <p15:guide id="9" pos="19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36F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סגנון ביניים 2 - הדגשה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סגנון ביניים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סגנון ביניים 4 - הדגשה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957" autoAdjust="0"/>
    <p:restoredTop sz="94444" autoAdjust="0"/>
  </p:normalViewPr>
  <p:slideViewPr>
    <p:cSldViewPr snapToGrid="0">
      <p:cViewPr varScale="1">
        <p:scale>
          <a:sx n="70" d="100"/>
          <a:sy n="70" d="100"/>
        </p:scale>
        <p:origin x="1242" y="72"/>
      </p:cViewPr>
      <p:guideLst>
        <p:guide orient="horz" pos="2160"/>
        <p:guide orient="horz" pos="144"/>
        <p:guide orient="horz" pos="807"/>
        <p:guide pos="2880"/>
        <p:guide pos="5619"/>
        <p:guide pos="5371"/>
        <p:guide pos="392"/>
        <p:guide pos="3804"/>
        <p:guide pos="19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font" Target="fonts/font4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7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font" Target="fonts/font11.fntdata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3851280" y="1"/>
            <a:ext cx="2946397" cy="4964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he-IL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cs typeface="Arial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1592" y="1"/>
            <a:ext cx="2946397" cy="4964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B2ED60A-8D1D-4F14-B348-5E4972E83FCE}" type="datetime1"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l" defTabSz="914400" rtl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5/7/2017</a:t>
            </a:fld>
            <a:endParaRPr lang="he-IL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cs typeface="Arial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3851280" y="9428632"/>
            <a:ext cx="2946397" cy="4964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he-IL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cs typeface="Arial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1592" y="9428632"/>
            <a:ext cx="2946397" cy="4964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9041C02-8361-4CE2-B4F9-0A94BE6541CB}" type="slidenum">
              <a:rPr/>
              <a:pPr marL="0" marR="0" lvl="0" indent="0" algn="l" defTabSz="914400" rtl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he-IL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6939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3852020" y="0"/>
            <a:ext cx="2945657" cy="4963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he-I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cs typeface="Arial"/>
              </a:defRPr>
            </a:lvl1pPr>
          </a:lstStyle>
          <a:p>
            <a:pPr lvl="0"/>
            <a:endParaRPr lang="he-IL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1573" y="0"/>
            <a:ext cx="2945657" cy="4963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E569BA4-AF50-4627-8E6F-9978926B99A1}" type="datetime1">
              <a:rPr lang="en-US"/>
              <a:pPr lvl="0"/>
              <a:t>5/7/2017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79765" y="4715147"/>
            <a:ext cx="5438137" cy="446698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3852020" y="9428585"/>
            <a:ext cx="2945657" cy="4963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he-I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cs typeface="Arial"/>
              </a:defRPr>
            </a:lvl1pPr>
          </a:lstStyle>
          <a:p>
            <a:pPr lvl="0"/>
            <a:endParaRPr lang="he-IL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1573" y="9428585"/>
            <a:ext cx="2945657" cy="4963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he-I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cs typeface="Arial"/>
              </a:defRPr>
            </a:lvl1pPr>
          </a:lstStyle>
          <a:p>
            <a:pPr lvl="0"/>
            <a:fld id="{6D990BC3-0E2B-49B7-A56B-85647D60E003}" type="slidenum">
              <a:rPr/>
              <a:pPr lvl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185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r" defTabSz="914400" rtl="1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r" defTabSz="914400" rtl="1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r" defTabSz="914400" rtl="1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r" defTabSz="914400" rtl="1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r" defTabSz="914400" rtl="1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sz="1200" b="0" i="0" kern="1200" dirty="0" smtClean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DF86F3-7977-4C77-9386-20EA28FF2ECC}" type="slidenum">
              <a:rPr lang="he-IL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44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he-IL" baseline="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6D990BC3-0E2B-49B7-A56B-85647D60E003}" type="slidenum">
              <a:rPr lang="he-IL" smtClean="0"/>
              <a:pPr lvl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5485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aseline="0" dirty="0" smtClean="0"/>
              <a:t> </a:t>
            </a:r>
          </a:p>
          <a:p>
            <a:r>
              <a:rPr lang="he-IL" baseline="0" dirty="0" smtClean="0"/>
              <a:t>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6D990BC3-0E2B-49B7-A56B-85647D60E003}" type="slidenum">
              <a:rPr lang="he-IL" smtClean="0"/>
              <a:pPr lvl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9388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6D990BC3-0E2B-49B7-A56B-85647D60E003}" type="slidenum">
              <a:rPr lang="he-IL" smtClean="0"/>
              <a:pPr lvl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2325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6D990BC3-0E2B-49B7-A56B-85647D60E003}" type="slidenum">
              <a:rPr lang="he-IL" smtClean="0"/>
              <a:pPr lvl="0"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5606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12861" y="197373"/>
            <a:ext cx="8680938" cy="4616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 lvl="2">
              <a:defRPr/>
            </a:lvl3pPr>
            <a:lvl4pPr marL="355601" lvl="3" indent="-177795" algn="r" rtl="1">
              <a:spcBef>
                <a:spcPts val="400"/>
              </a:spcBef>
              <a:buClr>
                <a:srgbClr val="003366"/>
              </a:buClr>
              <a:buSzPct val="100000"/>
              <a:buFont typeface="Wingdings" pitchFamily="2"/>
              <a:buChar char="§"/>
              <a:tabLst>
                <a:tab pos="8255002" algn="l"/>
              </a:tabLst>
              <a:defRPr sz="1600">
                <a:solidFill>
                  <a:srgbClr val="707070"/>
                </a:solidFill>
                <a:latin typeface="Arial"/>
                <a:cs typeface="Arial"/>
              </a:defRPr>
            </a:lvl4pPr>
            <a:lvl5pPr marL="355601" marR="0" lvl="4" indent="-177795" algn="r" defTabSz="914400" rtl="1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Wingdings" pitchFamily="2"/>
              <a:buChar char="§"/>
              <a:tabLst>
                <a:tab pos="8255002" algn="l"/>
              </a:tabLst>
              <a:defRPr lang="he-IL" sz="1600" b="0" i="0" u="none" strike="noStrike" kern="0" cap="none" spc="0" baseline="0">
                <a:solidFill>
                  <a:srgbClr val="707070"/>
                </a:solidFill>
                <a:uFillTx/>
                <a:latin typeface="Arial"/>
                <a:cs typeface="Arial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2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</p:spTree>
  </p:cSld>
  <p:clrMapOvr>
    <a:masterClrMapping/>
  </p:clrMapOvr>
  <p:transition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12861" y="197373"/>
            <a:ext cx="8680938" cy="4616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e-IL"/>
              <a:t>לחץ כדי לערוך סגנון כותרת של תבנית בסיס</a:t>
            </a:r>
            <a:endParaRPr lang="en-US"/>
          </a:p>
        </p:txBody>
      </p:sp>
    </p:spTree>
  </p:cSld>
  <p:clrMapOvr>
    <a:masterClrMapping/>
  </p:clrMapOvr>
  <p:transition/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13078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4" name="Group 32"/>
          <p:cNvGrpSpPr/>
          <p:nvPr userDrawn="1"/>
        </p:nvGrpSpPr>
        <p:grpSpPr>
          <a:xfrm rot="16200000">
            <a:off x="4257675" y="-4257675"/>
            <a:ext cx="628650" cy="9144000"/>
            <a:chOff x="9277350" y="0"/>
            <a:chExt cx="628650" cy="6858000"/>
          </a:xfrm>
        </p:grpSpPr>
        <p:sp>
          <p:nvSpPr>
            <p:cNvPr id="5" name="Rectangle 4"/>
            <p:cNvSpPr/>
            <p:nvPr/>
          </p:nvSpPr>
          <p:spPr>
            <a:xfrm>
              <a:off x="9287838" y="0"/>
              <a:ext cx="618162" cy="685800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50000" t="50000" r="50000" b="50000"/>
              </a:path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he-IL" dirty="0" smtClean="0">
                <a:solidFill>
                  <a:srgbClr val="336699"/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9277350" y="0"/>
              <a:ext cx="0" cy="6858000"/>
            </a:xfrm>
            <a:prstGeom prst="line">
              <a:avLst/>
            </a:prstGeom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כותרת, טקסט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65121" y="287487"/>
            <a:ext cx="8680454" cy="4616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269885" y="981078"/>
            <a:ext cx="4232272" cy="5111752"/>
          </a:xfrm>
        </p:spPr>
        <p:txBody>
          <a:bodyPr/>
          <a:lstStyle>
            <a:lvl1pPr>
              <a:defRPr/>
            </a:lvl1pPr>
            <a:lvl2pPr marL="177795" lvl="1">
              <a:tabLst>
                <a:tab pos="177795" algn="l"/>
              </a:tabLst>
              <a:defRPr/>
            </a:lvl2pPr>
            <a:lvl3pPr lvl="2">
              <a:defRPr/>
            </a:lvl3pPr>
            <a:lvl4pPr marL="355601" lvl="3" indent="-177795" algn="r" rtl="1">
              <a:spcBef>
                <a:spcPts val="400"/>
              </a:spcBef>
              <a:buClr>
                <a:srgbClr val="003366"/>
              </a:buClr>
              <a:buSzPct val="100000"/>
              <a:buFont typeface="Wingdings" pitchFamily="2"/>
              <a:buChar char="§"/>
              <a:tabLst>
                <a:tab pos="8255002" algn="l"/>
              </a:tabLst>
              <a:defRPr sz="1600">
                <a:solidFill>
                  <a:srgbClr val="707070"/>
                </a:solidFill>
                <a:latin typeface="Arial"/>
                <a:cs typeface="Arial"/>
              </a:defRPr>
            </a:lvl4pPr>
            <a:lvl5pPr marL="355601" marR="0" lvl="4" indent="-177795" algn="r" defTabSz="914400" rtl="1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Wingdings" pitchFamily="2"/>
              <a:buChar char="§"/>
              <a:tabLst>
                <a:tab pos="8255002" algn="l"/>
              </a:tabLst>
              <a:defRPr lang="he-IL" sz="1600" b="0" i="0" u="none" strike="noStrike" kern="0" cap="none" spc="0" baseline="0">
                <a:solidFill>
                  <a:srgbClr val="707070"/>
                </a:solidFill>
                <a:uFillTx/>
                <a:latin typeface="Arial"/>
                <a:cs typeface="Arial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54561" y="981078"/>
            <a:ext cx="4232272" cy="5111752"/>
          </a:xfrm>
        </p:spPr>
        <p:txBody>
          <a:bodyPr/>
          <a:lstStyle>
            <a:lvl1pPr>
              <a:defRPr/>
            </a:lvl1pPr>
            <a:lvl2pPr marL="177795" lvl="1">
              <a:tabLst>
                <a:tab pos="177795" algn="l"/>
              </a:tabLst>
              <a:defRPr/>
            </a:lvl2pPr>
            <a:lvl3pPr lvl="2">
              <a:defRPr/>
            </a:lvl3pPr>
            <a:lvl4pPr marL="355601" lvl="3" indent="-177795" algn="r" rtl="1">
              <a:spcBef>
                <a:spcPts val="400"/>
              </a:spcBef>
              <a:buClr>
                <a:srgbClr val="003366"/>
              </a:buClr>
              <a:buSzPct val="100000"/>
              <a:buFont typeface="Wingdings" pitchFamily="2"/>
              <a:buChar char="§"/>
              <a:tabLst>
                <a:tab pos="8255002" algn="l"/>
              </a:tabLst>
              <a:defRPr sz="1600">
                <a:solidFill>
                  <a:srgbClr val="707070"/>
                </a:solidFill>
                <a:latin typeface="Arial"/>
                <a:cs typeface="Arial"/>
              </a:defRPr>
            </a:lvl4pPr>
            <a:lvl5pPr marL="355601" marR="0" lvl="4" indent="-177795" algn="r" defTabSz="914400" rtl="1" fontAlgn="auto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Wingdings" pitchFamily="2"/>
              <a:buChar char="§"/>
              <a:tabLst>
                <a:tab pos="8255002" algn="l"/>
              </a:tabLst>
              <a:defRPr lang="he-IL" sz="1600" b="0" i="0" u="none" strike="noStrike" kern="0" cap="none" spc="0" baseline="0">
                <a:solidFill>
                  <a:srgbClr val="707070"/>
                </a:solidFill>
                <a:uFillTx/>
                <a:latin typeface="Arial"/>
                <a:cs typeface="Arial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</p:spTree>
  </p:cSld>
  <p:clrMapOvr>
    <a:masterClrMapping/>
  </p:clrMapOvr>
  <p:transition/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 userDrawn="1"/>
        </p:nvGrpSpPr>
        <p:grpSpPr>
          <a:xfrm rot="16200000">
            <a:off x="4257675" y="-4257675"/>
            <a:ext cx="628650" cy="9144000"/>
            <a:chOff x="9277350" y="0"/>
            <a:chExt cx="628650" cy="6858000"/>
          </a:xfrm>
        </p:grpSpPr>
        <p:sp>
          <p:nvSpPr>
            <p:cNvPr id="9" name="Rectangle 8"/>
            <p:cNvSpPr/>
            <p:nvPr/>
          </p:nvSpPr>
          <p:spPr>
            <a:xfrm>
              <a:off x="9287838" y="0"/>
              <a:ext cx="618162" cy="685800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path path="circle">
                <a:fillToRect l="50000" t="50000" r="50000" b="50000"/>
              </a:path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he-IL" dirty="0" smtClean="0">
                <a:solidFill>
                  <a:srgbClr val="336699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9277350" y="0"/>
              <a:ext cx="0" cy="6858000"/>
            </a:xfrm>
            <a:prstGeom prst="line">
              <a:avLst/>
            </a:prstGeom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0" descr="Untitled-2.pn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2" y="142876"/>
            <a:ext cx="1053547" cy="1009650"/>
          </a:xfrm>
          <a:prstGeom prst="rect">
            <a:avLst/>
          </a:prstGeom>
        </p:spPr>
      </p:pic>
      <p:sp>
        <p:nvSpPr>
          <p:cNvPr id="3" name="Rectangle 3"/>
          <p:cNvSpPr txBox="1">
            <a:spLocks noGrp="1"/>
          </p:cNvSpPr>
          <p:nvPr>
            <p:ph type="title"/>
          </p:nvPr>
        </p:nvSpPr>
        <p:spPr>
          <a:xfrm>
            <a:off x="312861" y="-368578"/>
            <a:ext cx="8680938" cy="95410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spAutoFit/>
          </a:bodyPr>
          <a:lstStyle/>
          <a:p>
            <a:pPr lvl="0"/>
            <a:r>
              <a:rPr lang="he-IL" dirty="0"/>
              <a:t/>
            </a:r>
            <a:br>
              <a:rPr lang="he-IL" dirty="0"/>
            </a:br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Rectangle 4"/>
          <p:cNvSpPr txBox="1">
            <a:spLocks noGrp="1"/>
          </p:cNvSpPr>
          <p:nvPr>
            <p:ph type="body" idx="1"/>
          </p:nvPr>
        </p:nvSpPr>
        <p:spPr>
          <a:xfrm>
            <a:off x="269638" y="981078"/>
            <a:ext cx="8617927" cy="511175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2"/>
            <a:r>
              <a:rPr lang="he-IL" dirty="0"/>
              <a:t>רמה שנייה</a:t>
            </a:r>
          </a:p>
          <a:p>
            <a:pPr lvl="3"/>
            <a:r>
              <a:rPr lang="he-IL" dirty="0"/>
              <a:t>רמה שלישית</a:t>
            </a:r>
          </a:p>
          <a:p>
            <a:pPr lvl="4"/>
            <a:r>
              <a:rPr lang="he-IL" dirty="0"/>
              <a:t>רמה רביעית</a:t>
            </a:r>
          </a:p>
        </p:txBody>
      </p:sp>
      <p:sp>
        <p:nvSpPr>
          <p:cNvPr id="12" name="Espace réservé du numéro de diapositive 5"/>
          <p:cNvSpPr txBox="1">
            <a:spLocks/>
          </p:cNvSpPr>
          <p:nvPr userDrawn="1"/>
        </p:nvSpPr>
        <p:spPr>
          <a:xfrm>
            <a:off x="187459" y="6387174"/>
            <a:ext cx="586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mo" pitchFamily="34" charset="0"/>
                <a:ea typeface="Arimo" pitchFamily="34" charset="0"/>
                <a:cs typeface="Arimo" pitchFamily="34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D44786E5-36B4-4750-9BD9-353AA4FBC168}" type="slidenum">
              <a:rPr lang="en-US" sz="1600" b="1" smtClean="0">
                <a:solidFill>
                  <a:prstClr val="white">
                    <a:lumMod val="50000"/>
                  </a:prstClr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600" b="1" dirty="0">
              <a:solidFill>
                <a:prstClr val="white">
                  <a:lumMod val="50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70" r:id="rId4"/>
    <p:sldLayoutId id="2147483652" r:id="rId5"/>
    <p:sldLayoutId id="2147483669" r:id="rId6"/>
  </p:sldLayoutIdLst>
  <p:transition/>
  <p:txStyles>
    <p:titleStyle>
      <a:lvl1pPr marL="0" marR="0" lvl="0" indent="0" algn="r" defTabSz="914400" rtl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2800" b="1" i="0" u="none" strike="noStrike" kern="1200" cap="none" spc="0" baseline="0" dirty="0">
          <a:solidFill>
            <a:srgbClr val="0077B9"/>
          </a:solidFill>
          <a:uFillTx/>
          <a:latin typeface="Arimo" pitchFamily="34" charset="0"/>
          <a:ea typeface="Arimo" pitchFamily="34" charset="0"/>
          <a:cs typeface="Arimo" pitchFamily="34" charset="0"/>
          <a:sym typeface="Webdings"/>
        </a:defRPr>
      </a:lvl1pPr>
    </p:titleStyle>
    <p:bodyStyle>
      <a:lvl1pPr marL="177795" marR="0" lvl="0" indent="-177795" algn="r" defTabSz="914400" rtl="1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003366"/>
        </a:buClr>
        <a:buSzPct val="100000"/>
        <a:buFont typeface="Wingdings" pitchFamily="2"/>
        <a:buChar char="§"/>
        <a:tabLst>
          <a:tab pos="177795" algn="l"/>
        </a:tabLst>
        <a:defRPr lang="he-IL" sz="1600" b="0" i="0" u="none" strike="noStrike" kern="0" cap="none" spc="0" baseline="0">
          <a:solidFill>
            <a:srgbClr val="707070"/>
          </a:solidFill>
          <a:uFillTx/>
          <a:latin typeface="Arial"/>
          <a:cs typeface="Arial"/>
        </a:defRPr>
      </a:lvl1pPr>
      <a:lvl2pPr marL="355601" marR="0" lvl="2" indent="-177795" algn="r" defTabSz="914400" rtl="1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003366"/>
        </a:buClr>
        <a:buSzPct val="100000"/>
        <a:buFont typeface="Wingdings" pitchFamily="2"/>
        <a:buChar char="§"/>
        <a:tabLst>
          <a:tab pos="8255002" algn="l"/>
        </a:tabLst>
        <a:defRPr lang="he-IL" sz="1600" b="0" i="0" u="none" strike="noStrike" kern="0" cap="none" spc="0" baseline="0">
          <a:solidFill>
            <a:srgbClr val="707070"/>
          </a:solidFill>
          <a:uFillTx/>
          <a:latin typeface="Arial"/>
          <a:cs typeface="Arial"/>
        </a:defRPr>
      </a:lvl2pPr>
      <a:lvl3pPr marL="355601" marR="0" lvl="3" indent="-177795" algn="r" defTabSz="914400" rtl="1" fontAlgn="auto" hangingPunct="1">
        <a:lnSpc>
          <a:spcPct val="100000"/>
        </a:lnSpc>
        <a:spcBef>
          <a:spcPts val="400"/>
        </a:spcBef>
        <a:spcAft>
          <a:spcPts val="0"/>
        </a:spcAft>
        <a:buClr>
          <a:srgbClr val="003366"/>
        </a:buClr>
        <a:buSzPct val="100000"/>
        <a:buFont typeface="Wingdings" pitchFamily="2"/>
        <a:buChar char="§"/>
        <a:tabLst>
          <a:tab pos="8255002" algn="l"/>
        </a:tabLst>
        <a:defRPr lang="he-IL" sz="1600" b="0" i="0" u="none" strike="noStrike" kern="0" cap="none" spc="0" baseline="0">
          <a:solidFill>
            <a:srgbClr val="707070"/>
          </a:solidFill>
          <a:uFillTx/>
          <a:latin typeface="Arial"/>
          <a:cs typeface="Arial"/>
        </a:defRPr>
      </a:lvl3pPr>
      <a:lvl4pPr marL="0" marR="0" lvl="4" indent="0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he-IL" sz="1800" b="0" i="0" u="none" strike="noStrike" kern="0" cap="none" spc="0" baseline="0">
          <a:solidFill>
            <a:srgbClr val="000000"/>
          </a:solidFill>
          <a:uFillTx/>
        </a:defRPr>
      </a:lvl4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2"/>
          <p:cNvGrpSpPr/>
          <p:nvPr/>
        </p:nvGrpSpPr>
        <p:grpSpPr>
          <a:xfrm rot="16200000">
            <a:off x="4257675" y="-4257675"/>
            <a:ext cx="628650" cy="9144000"/>
            <a:chOff x="9277350" y="0"/>
            <a:chExt cx="628650" cy="6858000"/>
          </a:xfrm>
        </p:grpSpPr>
        <p:sp>
          <p:nvSpPr>
            <p:cNvPr id="34" name="Rectangle 33"/>
            <p:cNvSpPr/>
            <p:nvPr/>
          </p:nvSpPr>
          <p:spPr>
            <a:xfrm>
              <a:off x="9287838" y="0"/>
              <a:ext cx="618162" cy="685800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he-IL" dirty="0" smtClean="0">
                <a:solidFill>
                  <a:srgbClr val="336699"/>
                </a:solidFill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9277350" y="0"/>
              <a:ext cx="0" cy="6858000"/>
            </a:xfrm>
            <a:prstGeom prst="line">
              <a:avLst/>
            </a:prstGeom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13" descr="Untitled-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" y="142876"/>
            <a:ext cx="1053547" cy="1009650"/>
          </a:xfrm>
          <a:prstGeom prst="rect">
            <a:avLst/>
          </a:prstGeom>
        </p:spPr>
      </p:pic>
      <p:sp>
        <p:nvSpPr>
          <p:cNvPr id="12" name="Snip Diagonal Corner Rectangle 11"/>
          <p:cNvSpPr/>
          <p:nvPr/>
        </p:nvSpPr>
        <p:spPr>
          <a:xfrm rot="16200000" flipH="1">
            <a:off x="4495637" y="-2530928"/>
            <a:ext cx="945374" cy="7829550"/>
          </a:xfrm>
          <a:prstGeom prst="snip2DiagRect">
            <a:avLst/>
          </a:prstGeom>
          <a:solidFill>
            <a:schemeClr val="bg1">
              <a:lumMod val="50000"/>
              <a:alpha val="90000"/>
            </a:schemeClr>
          </a:solidFill>
          <a:scene3d>
            <a:camera prst="orthographicFront"/>
            <a:lightRig rig="flat" dir="t"/>
          </a:scene3d>
          <a:sp3d extrusionH="12700" prstMaterial="plastic">
            <a:bevelT w="50800" h="50800"/>
          </a:sp3d>
        </p:spPr>
        <p:style>
          <a:ln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he-IL" dirty="0">
              <a:solidFill>
                <a:srgbClr val="404040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13" name="Snip Diagonal Corner Rectangle 10"/>
          <p:cNvSpPr/>
          <p:nvPr/>
        </p:nvSpPr>
        <p:spPr>
          <a:xfrm>
            <a:off x="1314451" y="932152"/>
            <a:ext cx="7829549" cy="78780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123825" rIns="247650" bIns="123825" numCol="1" spcCol="1270" anchor="ctr" anchorCtr="0">
            <a:noAutofit/>
          </a:bodyPr>
          <a:lstStyle/>
          <a:p>
            <a:pPr marL="361950" lvl="1" algn="ctr" defTabSz="1600200" fontAlgn="base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rgbClr val="003366"/>
              </a:buClr>
            </a:pPr>
            <a:r>
              <a:rPr lang="he-IL" sz="3200" b="1" dirty="0" smtClean="0">
                <a:solidFill>
                  <a:srgbClr val="FFFFFF"/>
                </a:solidFill>
                <a:latin typeface="Arimo" pitchFamily="34" charset="0"/>
                <a:ea typeface="Arimo" pitchFamily="34" charset="0"/>
              </a:rPr>
              <a:t>יעדי הפרקליטות לשנים 2017-18</a:t>
            </a:r>
          </a:p>
        </p:txBody>
      </p:sp>
      <p:sp>
        <p:nvSpPr>
          <p:cNvPr id="19" name="Espace réservé du numéro de diapositive 5"/>
          <p:cNvSpPr txBox="1">
            <a:spLocks/>
          </p:cNvSpPr>
          <p:nvPr/>
        </p:nvSpPr>
        <p:spPr>
          <a:xfrm>
            <a:off x="187459" y="6387174"/>
            <a:ext cx="586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mo" pitchFamily="34" charset="0"/>
                <a:ea typeface="Arimo" pitchFamily="34" charset="0"/>
                <a:cs typeface="Arimo" pitchFamily="34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D44786E5-36B4-4750-9BD9-353AA4FBC168}" type="slidenum">
              <a:rPr lang="en-US" sz="1600" b="1" smtClean="0">
                <a:solidFill>
                  <a:prstClr val="white">
                    <a:lumMod val="50000"/>
                  </a:prstClr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z="1600" b="1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5" name="מלבן 14"/>
          <p:cNvSpPr/>
          <p:nvPr/>
        </p:nvSpPr>
        <p:spPr>
          <a:xfrm>
            <a:off x="2377524" y="2246212"/>
            <a:ext cx="5181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2" indent="-180975">
              <a:spcBef>
                <a:spcPts val="600"/>
              </a:spcBef>
              <a:buClr>
                <a:srgbClr val="1F497D"/>
              </a:buClr>
              <a:buSzPct val="100000"/>
              <a:buFont typeface="Wingdings" pitchFamily="2" charset="2"/>
              <a:buChar char="§"/>
            </a:pPr>
            <a:r>
              <a:rPr lang="he-IL" sz="2000" b="1" dirty="0" smtClean="0">
                <a:solidFill>
                  <a:srgbClr val="0D95BC"/>
                </a:solidFill>
                <a:latin typeface="Times New Roman"/>
                <a:ea typeface="Calibri"/>
              </a:rPr>
              <a:t>יעדי העל - מדדי השפעה (אימפקט)</a:t>
            </a:r>
          </a:p>
          <a:p>
            <a:pPr marL="180975" lvl="2" indent="-180975">
              <a:spcBef>
                <a:spcPts val="600"/>
              </a:spcBef>
              <a:buClr>
                <a:srgbClr val="1F497D"/>
              </a:buClr>
              <a:buSzPct val="100000"/>
              <a:buFont typeface="Wingdings" pitchFamily="2" charset="2"/>
              <a:buChar char="§"/>
            </a:pPr>
            <a:r>
              <a:rPr lang="he-IL" sz="2000" b="1" dirty="0" smtClean="0">
                <a:solidFill>
                  <a:srgbClr val="0D95BC"/>
                </a:solidFill>
                <a:latin typeface="Times New Roman"/>
                <a:ea typeface="Calibri"/>
              </a:rPr>
              <a:t>מדדי יעילות</a:t>
            </a:r>
          </a:p>
          <a:p>
            <a:pPr marL="180975" lvl="2" indent="-180975">
              <a:spcBef>
                <a:spcPts val="600"/>
              </a:spcBef>
              <a:buClr>
                <a:srgbClr val="1F497D"/>
              </a:buClr>
              <a:buSzPct val="100000"/>
              <a:buFont typeface="Wingdings" pitchFamily="2" charset="2"/>
              <a:buChar char="§"/>
            </a:pPr>
            <a:r>
              <a:rPr lang="he-IL" sz="2000" b="1" dirty="0" smtClean="0">
                <a:solidFill>
                  <a:srgbClr val="0D95BC"/>
                </a:solidFill>
                <a:latin typeface="Times New Roman"/>
                <a:ea typeface="Calibri"/>
              </a:rPr>
              <a:t>מדדי איכות </a:t>
            </a:r>
          </a:p>
          <a:p>
            <a:pPr marL="180975" lvl="2" indent="-180975">
              <a:spcBef>
                <a:spcPts val="600"/>
              </a:spcBef>
              <a:buClr>
                <a:srgbClr val="1F497D"/>
              </a:buClr>
              <a:buSzPct val="100000"/>
              <a:buFont typeface="Wingdings" pitchFamily="2" charset="2"/>
              <a:buChar char="§"/>
            </a:pPr>
            <a:r>
              <a:rPr lang="he-IL" sz="2000" b="1" dirty="0" smtClean="0">
                <a:solidFill>
                  <a:srgbClr val="0D95BC"/>
                </a:solidFill>
                <a:latin typeface="Times New Roman"/>
                <a:ea typeface="Calibri"/>
              </a:rPr>
              <a:t>יעדים ניהוליים</a:t>
            </a:r>
          </a:p>
          <a:p>
            <a:pPr marL="180975" lvl="2" indent="-180975">
              <a:spcBef>
                <a:spcPts val="600"/>
              </a:spcBef>
              <a:buClr>
                <a:srgbClr val="1F497D"/>
              </a:buClr>
              <a:buSzPct val="100000"/>
              <a:buFont typeface="Wingdings" pitchFamily="2" charset="2"/>
              <a:buChar char="§"/>
            </a:pPr>
            <a:endParaRPr lang="he-IL" sz="2000" b="1" dirty="0" smtClean="0">
              <a:solidFill>
                <a:srgbClr val="0D95BC"/>
              </a:solidFill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62196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12861" y="166594"/>
            <a:ext cx="8680938" cy="523220"/>
          </a:xfrm>
        </p:spPr>
        <p:txBody>
          <a:bodyPr/>
          <a:lstStyle/>
          <a:p>
            <a:r>
              <a:rPr lang="he-IL" dirty="0" smtClean="0"/>
              <a:t>מדדי איכות - אזרחי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יעד: המשך שיפור איכות ההופעה בבתי משפט ושיפור איכות ניהול תיק</a:t>
            </a:r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619110"/>
              </p:ext>
            </p:extLst>
          </p:nvPr>
        </p:nvGraphicFramePr>
        <p:xfrm>
          <a:off x="198488" y="1571288"/>
          <a:ext cx="8689077" cy="451704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36970"/>
                <a:gridCol w="3788071"/>
                <a:gridCol w="1294227"/>
                <a:gridCol w="1420837"/>
                <a:gridCol w="1448972"/>
              </a:tblGrid>
              <a:tr h="33048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יעד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מדד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</a:t>
                      </a:r>
                      <a:r>
                        <a:rPr lang="he-IL" baseline="0" dirty="0" smtClean="0"/>
                        <a:t> 2016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2018</a:t>
                      </a:r>
                      <a:endParaRPr lang="he-IL" dirty="0"/>
                    </a:p>
                  </a:txBody>
                  <a:tcPr/>
                </a:tc>
              </a:tr>
              <a:tr h="826201">
                <a:tc rowSpan="2"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שיפור</a:t>
                      </a:r>
                      <a:r>
                        <a:rPr lang="he-IL" sz="1400" baseline="0" dirty="0" smtClean="0"/>
                        <a:t> ההופעה בבתי משפט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מספר</a:t>
                      </a:r>
                      <a:r>
                        <a:rPr lang="he-IL" sz="1600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הדיונים שנצפו והערכת יכולות, </a:t>
                      </a:r>
                      <a:r>
                        <a:rPr lang="he-IL" sz="1600" baseline="0" dirty="0" err="1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חוזקות</a:t>
                      </a:r>
                      <a:r>
                        <a:rPr lang="he-IL" sz="1600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וחולשותיו של הפרקליט/ה לשם שיפור יכולות ההופעה. לפרקליטים בוותק של </a:t>
                      </a:r>
                      <a:r>
                        <a:rPr lang="he-IL" sz="1600" b="1" u="sng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עד שנתיים.</a:t>
                      </a:r>
                      <a:endParaRPr lang="en-US" sz="1600" b="1" u="sng" dirty="0">
                        <a:effectLst/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 </a:t>
                      </a:r>
                      <a:r>
                        <a:rPr lang="he-IL" baseline="0" dirty="0" smtClean="0"/>
                        <a:t>בממוצע לפרקליט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1 לשנה (בהתחשב בתאריך)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2 לשנה</a:t>
                      </a:r>
                      <a:endParaRPr lang="he-IL" sz="1600" dirty="0"/>
                    </a:p>
                  </a:txBody>
                  <a:tcPr/>
                </a:tc>
              </a:tr>
              <a:tr h="1074061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מספר הדיונים שנצפו </a:t>
                      </a:r>
                      <a:r>
                        <a:rPr lang="he-IL" sz="1600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והערכת יכולות, </a:t>
                      </a:r>
                      <a:r>
                        <a:rPr lang="he-IL" sz="1600" baseline="0" dirty="0" err="1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חוזקות</a:t>
                      </a:r>
                      <a:r>
                        <a:rPr lang="he-IL" sz="1600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וחולשותיו של הפרקליט/ה לשם שיפור יכולות ההופעה. לפרקליטים בוותק של </a:t>
                      </a:r>
                      <a:r>
                        <a:rPr lang="he-IL" sz="1600" b="1" u="sng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עד 6 שנים</a:t>
                      </a:r>
                      <a:r>
                        <a:rPr lang="he-IL" sz="1600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.</a:t>
                      </a:r>
                      <a:endParaRPr lang="en-US" sz="1600" dirty="0" smtClean="0">
                        <a:effectLst/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1בממוצע לפרקליט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1 לשנה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1 לשנה</a:t>
                      </a:r>
                      <a:endParaRPr lang="he-IL" sz="1600" dirty="0"/>
                    </a:p>
                  </a:txBody>
                  <a:tcPr/>
                </a:tc>
              </a:tr>
              <a:tr h="963901">
                <a:tc rowSpan="2"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שיפור איכות ניהול תיקים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מספר</a:t>
                      </a:r>
                      <a:r>
                        <a:rPr lang="he-IL" sz="1600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ה</a:t>
                      </a:r>
                      <a:r>
                        <a:rPr lang="he-IL" sz="16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מסמכים וכתבי בי-דין, שנבדקו</a:t>
                      </a:r>
                      <a:r>
                        <a:rPr lang="he-IL" sz="1600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וניתן לגביהם</a:t>
                      </a:r>
                      <a:r>
                        <a:rPr lang="he-IL" sz="16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משוב בהיבטים</a:t>
                      </a:r>
                      <a:r>
                        <a:rPr lang="he-IL" sz="1600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של איכות העברת הטיעון, שפה, חשיבה משפטית, איכות הניסוח, מבנה וצורה. לפרקליטים בוותק של </a:t>
                      </a:r>
                      <a:r>
                        <a:rPr lang="he-IL" sz="1600" b="1" u="sng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עד שנתיים.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0.7 בממוצע לפרקליט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1 לשנה </a:t>
                      </a:r>
                    </a:p>
                    <a:p>
                      <a:pPr rtl="1"/>
                      <a:r>
                        <a:rPr lang="he-IL" sz="1600" dirty="0" smtClean="0"/>
                        <a:t>(בהתחשב בתאריך)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2 כתבי</a:t>
                      </a:r>
                      <a:r>
                        <a:rPr lang="he-IL" sz="1600" baseline="0" dirty="0" smtClean="0"/>
                        <a:t> בי"ד בשנה</a:t>
                      </a:r>
                      <a:endParaRPr lang="he-IL" sz="1600" dirty="0"/>
                    </a:p>
                  </a:txBody>
                  <a:tcPr/>
                </a:tc>
              </a:tr>
              <a:tr h="1184222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מספר</a:t>
                      </a:r>
                      <a:r>
                        <a:rPr lang="he-IL" sz="1600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ה</a:t>
                      </a:r>
                      <a:r>
                        <a:rPr lang="he-IL" sz="16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מסמכים וכתבי בי-דין, שנבדקו</a:t>
                      </a:r>
                      <a:r>
                        <a:rPr lang="he-IL" sz="1600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וניתן לגביהם</a:t>
                      </a:r>
                      <a:r>
                        <a:rPr lang="he-IL" sz="16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משוב בהיבטים</a:t>
                      </a:r>
                      <a:r>
                        <a:rPr lang="he-IL" sz="1600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של איכות העברת הטיעון, שפה, חשיבה משפטית, איכות הניסוח, מבנה וצורה. לפרקליטים בוותק של </a:t>
                      </a:r>
                      <a:r>
                        <a:rPr lang="he-IL" sz="1600" b="1" u="sng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עד 6 שנים.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0.5 בממוצע לפרקליט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1 לשנה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1 לשנה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777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12861" y="166594"/>
            <a:ext cx="8680938" cy="523220"/>
          </a:xfrm>
        </p:spPr>
        <p:txBody>
          <a:bodyPr/>
          <a:lstStyle/>
          <a:p>
            <a:r>
              <a:rPr lang="he-IL" dirty="0" smtClean="0"/>
              <a:t>מדדי איכות – פלילי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יעד: הטמעת הנחיות פרקליט המדינה בתחום המקצועי הרלוונטי </a:t>
            </a:r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272132"/>
              </p:ext>
            </p:extLst>
          </p:nvPr>
        </p:nvGraphicFramePr>
        <p:xfrm>
          <a:off x="1730188" y="1386503"/>
          <a:ext cx="7254311" cy="441414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13370"/>
                <a:gridCol w="1586753"/>
                <a:gridCol w="1595717"/>
                <a:gridCol w="1658471"/>
              </a:tblGrid>
              <a:tr h="33048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מדד/משימה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</a:t>
                      </a:r>
                      <a:r>
                        <a:rPr lang="he-IL" baseline="0" dirty="0" smtClean="0"/>
                        <a:t> 2016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2018</a:t>
                      </a:r>
                      <a:endParaRPr lang="he-IL" dirty="0"/>
                    </a:p>
                  </a:txBody>
                  <a:tcPr/>
                </a:tc>
              </a:tr>
              <a:tr h="826201">
                <a:tc>
                  <a:txBody>
                    <a:bodyPr/>
                    <a:lstStyle/>
                    <a:p>
                      <a:pPr marL="0" marR="0" indent="0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u="sng" dirty="0" smtClean="0"/>
                        <a:t>בהתאם לתכנית שתגובש</a:t>
                      </a:r>
                      <a:r>
                        <a:rPr lang="he-IL" u="sng" baseline="0" dirty="0" smtClean="0"/>
                        <a:t> על ידי היחידה</a:t>
                      </a:r>
                      <a:endParaRPr lang="he-IL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1074061">
                <a:tc>
                  <a:txBody>
                    <a:bodyPr/>
                    <a:lstStyle/>
                    <a:p>
                      <a:pPr marL="0" marR="0" indent="0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u="sng" dirty="0" smtClean="0"/>
                        <a:t>בהתאם לתכנית שתגובש</a:t>
                      </a:r>
                      <a:r>
                        <a:rPr lang="he-IL" u="sng" baseline="0" dirty="0" smtClean="0"/>
                        <a:t> על ידי היחידה</a:t>
                      </a:r>
                      <a:endParaRPr lang="he-IL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1074061">
                <a:tc>
                  <a:txBody>
                    <a:bodyPr/>
                    <a:lstStyle/>
                    <a:p>
                      <a:pPr marL="0" marR="0" indent="0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u="sng" dirty="0" smtClean="0"/>
                        <a:t>בהתאם לתכנית שתגובש</a:t>
                      </a:r>
                      <a:r>
                        <a:rPr lang="he-IL" u="sng" baseline="0" dirty="0" smtClean="0"/>
                        <a:t> על ידי היחידה</a:t>
                      </a:r>
                      <a:endParaRPr lang="he-IL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1074061">
                <a:tc>
                  <a:txBody>
                    <a:bodyPr/>
                    <a:lstStyle/>
                    <a:p>
                      <a:pPr marL="0" marR="0" indent="0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u="sng" dirty="0" smtClean="0"/>
                        <a:t>בהתאם לתכנית שתגובש</a:t>
                      </a:r>
                      <a:r>
                        <a:rPr lang="he-IL" u="sng" baseline="0" dirty="0" smtClean="0"/>
                        <a:t> על ידי היחידה</a:t>
                      </a:r>
                      <a:endParaRPr lang="he-IL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0200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12861" y="166594"/>
            <a:ext cx="8680938" cy="523220"/>
          </a:xfrm>
        </p:spPr>
        <p:txBody>
          <a:bodyPr/>
          <a:lstStyle/>
          <a:p>
            <a:r>
              <a:rPr lang="he-IL" dirty="0" smtClean="0"/>
              <a:t>מדדים ניהוליים – אזרחי ופלילי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8250720"/>
              </p:ext>
            </p:extLst>
          </p:nvPr>
        </p:nvGraphicFramePr>
        <p:xfrm>
          <a:off x="298000" y="1651992"/>
          <a:ext cx="8695799" cy="433645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11991"/>
                <a:gridCol w="1611991"/>
                <a:gridCol w="2380295"/>
                <a:gridCol w="1479531"/>
                <a:gridCol w="1611991"/>
              </a:tblGrid>
              <a:tr h="337931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יעד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מדד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ערך 2016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ערך 2017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ערך 2018</a:t>
                      </a:r>
                      <a:endParaRPr lang="he-IL" dirty="0"/>
                    </a:p>
                  </a:txBody>
                  <a:tcPr/>
                </a:tc>
              </a:tr>
              <a:tr h="844828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/>
                        <a:t>מספר </a:t>
                      </a:r>
                      <a:r>
                        <a:rPr lang="he-IL" sz="1600" baseline="0" dirty="0" smtClean="0"/>
                        <a:t>בנות שירות בתפקיד סייעות משפט</a:t>
                      </a:r>
                      <a:endParaRPr lang="he-IL" sz="16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דיפרנציאלי – על פי יחידות (נספח)</a:t>
                      </a:r>
                    </a:p>
                    <a:p>
                      <a:pPr algn="ctr" rtl="1"/>
                      <a:endParaRPr lang="he-IL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44828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/>
                        <a:t>שיפור גיוס מתמחים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dirty="0" smtClean="0"/>
                        <a:t>כמות</a:t>
                      </a:r>
                      <a:r>
                        <a:rPr lang="he-IL" sz="1600" baseline="0" dirty="0" smtClean="0"/>
                        <a:t> בוגרי אוניברסיטאות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dirty="0" smtClean="0"/>
                        <a:t>43%</a:t>
                      </a:r>
                      <a:endParaRPr lang="he-IL" sz="1600" dirty="0"/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dirty="0" smtClean="0"/>
                        <a:t>עדיין לא</a:t>
                      </a:r>
                      <a:r>
                        <a:rPr lang="he-IL" sz="1600" baseline="0" dirty="0" smtClean="0"/>
                        <a:t> ידוע</a:t>
                      </a:r>
                      <a:endParaRPr lang="he-IL" sz="16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dirty="0" smtClean="0"/>
                        <a:t>50% </a:t>
                      </a:r>
                    </a:p>
                    <a:p>
                      <a:pPr algn="ctr"/>
                      <a:r>
                        <a:rPr lang="he-IL" sz="1600" dirty="0" smtClean="0"/>
                        <a:t>(לגבי מתמחי</a:t>
                      </a:r>
                      <a:r>
                        <a:rPr lang="he-IL" sz="1600" baseline="0" dirty="0" smtClean="0"/>
                        <a:t> 2019)</a:t>
                      </a:r>
                      <a:endParaRPr lang="he-IL" sz="1600" dirty="0"/>
                    </a:p>
                  </a:txBody>
                  <a:tcPr/>
                </a:tc>
              </a:tr>
              <a:tr h="844828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/>
                        <a:t>שיפור גיוס מתמחים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/>
                        <a:t>כמות המתמחים מעל לרף הדיפרנציאלי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latin typeface="Arial"/>
                          <a:ea typeface="Times New Roman"/>
                        </a:rPr>
                        <a:t>אוניברסיטאות</a:t>
                      </a:r>
                      <a:r>
                        <a:rPr lang="he-IL" sz="1600" baseline="0" dirty="0" smtClean="0">
                          <a:latin typeface="Arial"/>
                          <a:ea typeface="Times New Roman"/>
                        </a:rPr>
                        <a:t> (מעל 82) 72%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600" baseline="0" dirty="0" smtClean="0">
                          <a:latin typeface="Arial"/>
                          <a:ea typeface="Times New Roman"/>
                        </a:rPr>
                        <a:t>מכללות (מעל 87) 66%</a:t>
                      </a:r>
                      <a:endParaRPr lang="en-US" sz="1600" dirty="0">
                        <a:latin typeface="Arial"/>
                        <a:ea typeface="Times New Roman"/>
                      </a:endParaRPr>
                    </a:p>
                  </a:txBody>
                  <a:tcPr marL="121920" marR="12192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latin typeface="Times New Roman"/>
                          <a:ea typeface="Times New Roman"/>
                        </a:rPr>
                        <a:t>עדיין לא ידוע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/>
                        <a:t>70% לשני המדדים</a:t>
                      </a:r>
                      <a:endParaRPr lang="he-IL" sz="1600" dirty="0"/>
                    </a:p>
                  </a:txBody>
                  <a:tcPr anchor="ctr"/>
                </a:tc>
              </a:tr>
              <a:tr h="59138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/>
                        <a:t>שיפור העסקה</a:t>
                      </a:r>
                      <a:r>
                        <a:rPr lang="he-IL" sz="1600" baseline="0" dirty="0" smtClean="0"/>
                        <a:t> מגוונת</a:t>
                      </a:r>
                      <a:endParaRPr lang="he-IL" sz="16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/>
                      <a:r>
                        <a:rPr lang="he-IL" sz="1600" dirty="0" smtClean="0"/>
                        <a:t>דיפרנציאלי – על פי יחידות</a:t>
                      </a:r>
                      <a:endParaRPr lang="he-IL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44828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/>
                        <a:t>פיתוח</a:t>
                      </a:r>
                      <a:r>
                        <a:rPr lang="he-IL" sz="1600" baseline="0" dirty="0" smtClean="0"/>
                        <a:t> העובדים המנהליים ובנות השירות</a:t>
                      </a:r>
                      <a:endParaRPr lang="he-IL" sz="16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u="sng" dirty="0" smtClean="0"/>
                        <a:t>בהתאם לתכנית שתגובש</a:t>
                      </a:r>
                      <a:r>
                        <a:rPr lang="he-IL" sz="1600" u="sng" baseline="0" dirty="0" smtClean="0"/>
                        <a:t> על ידי היחידה</a:t>
                      </a:r>
                      <a:endParaRPr lang="he-IL" sz="1600" u="sng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מלבן 4"/>
          <p:cNvSpPr/>
          <p:nvPr/>
        </p:nvSpPr>
        <p:spPr>
          <a:xfrm>
            <a:off x="4843850" y="804847"/>
            <a:ext cx="40419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795" lvl="0" indent="-177795">
              <a:spcBef>
                <a:spcPts val="400"/>
              </a:spcBef>
              <a:buClr>
                <a:srgbClr val="003366"/>
              </a:buClr>
              <a:buSzPct val="100000"/>
              <a:buFont typeface="Wingdings" pitchFamily="2"/>
              <a:buChar char="§"/>
              <a:tabLst>
                <a:tab pos="177795" algn="l"/>
              </a:tabLst>
            </a:pPr>
            <a:r>
              <a:rPr lang="he-IL" sz="1600" kern="0" dirty="0">
                <a:solidFill>
                  <a:srgbClr val="707070"/>
                </a:solidFill>
                <a:latin typeface="Arial"/>
                <a:cs typeface="Arial"/>
              </a:rPr>
              <a:t>יעד</a:t>
            </a:r>
            <a:r>
              <a:rPr lang="he-IL" sz="1600" kern="0" dirty="0" smtClean="0">
                <a:solidFill>
                  <a:srgbClr val="707070"/>
                </a:solidFill>
                <a:latin typeface="Arial"/>
                <a:cs typeface="Arial"/>
              </a:rPr>
              <a:t>: שיפור כוח האדם, פיתוחו ושימורו</a:t>
            </a:r>
            <a:endParaRPr lang="he-IL" sz="1600" kern="0" dirty="0">
              <a:solidFill>
                <a:srgbClr val="70707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96242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12861" y="166594"/>
            <a:ext cx="8680938" cy="523220"/>
          </a:xfrm>
        </p:spPr>
        <p:txBody>
          <a:bodyPr/>
          <a:lstStyle/>
          <a:p>
            <a:r>
              <a:rPr lang="he-IL" dirty="0" smtClean="0"/>
              <a:t>מדדים ניהוליים – אזרחי ופלילי</a:t>
            </a:r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4092315" y="969604"/>
            <a:ext cx="47441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795" lvl="0" indent="-177795">
              <a:spcBef>
                <a:spcPts val="400"/>
              </a:spcBef>
              <a:buClr>
                <a:srgbClr val="003366"/>
              </a:buClr>
              <a:buSzPct val="100000"/>
              <a:buFont typeface="Wingdings" pitchFamily="2"/>
              <a:buChar char="§"/>
              <a:tabLst>
                <a:tab pos="177795" algn="l"/>
              </a:tabLst>
            </a:pPr>
            <a:r>
              <a:rPr lang="he-IL" sz="1600" kern="0" dirty="0">
                <a:solidFill>
                  <a:srgbClr val="707070"/>
                </a:solidFill>
                <a:latin typeface="Arial"/>
                <a:cs typeface="Arial"/>
              </a:rPr>
              <a:t>יעד</a:t>
            </a:r>
            <a:r>
              <a:rPr lang="he-IL" sz="1600" kern="0" dirty="0" smtClean="0">
                <a:solidFill>
                  <a:srgbClr val="707070"/>
                </a:solidFill>
                <a:latin typeface="Arial"/>
                <a:cs typeface="Arial"/>
              </a:rPr>
              <a:t>: עידוד חדשנות ויזמות בקרב עובדים (המלצה)</a:t>
            </a:r>
            <a:endParaRPr lang="he-IL" sz="1600" kern="0" dirty="0">
              <a:solidFill>
                <a:srgbClr val="707070"/>
              </a:solidFill>
              <a:latin typeface="Arial"/>
              <a:cs typeface="Arial"/>
            </a:endParaRPr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9305794"/>
              </p:ext>
            </p:extLst>
          </p:nvPr>
        </p:nvGraphicFramePr>
        <p:xfrm>
          <a:off x="269875" y="1587500"/>
          <a:ext cx="8616950" cy="1285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23390"/>
                <a:gridCol w="1723390"/>
                <a:gridCol w="1723390"/>
                <a:gridCol w="1723390"/>
                <a:gridCol w="172339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משימה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מדד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2016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2018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עידוד</a:t>
                      </a:r>
                      <a:r>
                        <a:rPr lang="he-IL" baseline="0" dirty="0" smtClean="0"/>
                        <a:t> חדשנות ויזמות בקרב עובדים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יישום יוזמות</a:t>
                      </a:r>
                      <a:r>
                        <a:rPr lang="he-IL" baseline="0" dirty="0" smtClean="0"/>
                        <a:t> עובדים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לא נמדד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התארגנות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מלבן 7"/>
          <p:cNvSpPr/>
          <p:nvPr/>
        </p:nvSpPr>
        <p:spPr>
          <a:xfrm>
            <a:off x="3031524" y="3329744"/>
            <a:ext cx="58048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795" lvl="0" indent="-177795">
              <a:spcBef>
                <a:spcPts val="400"/>
              </a:spcBef>
              <a:buClr>
                <a:srgbClr val="003366"/>
              </a:buClr>
              <a:buSzPct val="100000"/>
              <a:buFont typeface="Wingdings" pitchFamily="2"/>
              <a:buChar char="§"/>
              <a:tabLst>
                <a:tab pos="177795" algn="l"/>
              </a:tabLst>
            </a:pPr>
            <a:r>
              <a:rPr lang="he-IL" sz="1600" kern="0" dirty="0">
                <a:solidFill>
                  <a:srgbClr val="707070"/>
                </a:solidFill>
                <a:latin typeface="Arial"/>
                <a:cs typeface="Arial"/>
              </a:rPr>
              <a:t>יעד</a:t>
            </a:r>
            <a:r>
              <a:rPr lang="he-IL" sz="1600" kern="0" dirty="0" smtClean="0">
                <a:solidFill>
                  <a:srgbClr val="707070"/>
                </a:solidFill>
                <a:latin typeface="Arial"/>
                <a:cs typeface="Arial"/>
              </a:rPr>
              <a:t>: שדרוג מערכות מידע ויכולת הניהול המבוסס נתונים</a:t>
            </a:r>
            <a:endParaRPr lang="he-IL" sz="1600" kern="0" dirty="0">
              <a:solidFill>
                <a:srgbClr val="707070"/>
              </a:solidFill>
              <a:latin typeface="Arial"/>
              <a:cs typeface="Arial"/>
            </a:endParaRPr>
          </a:p>
        </p:txBody>
      </p:sp>
      <p:graphicFrame>
        <p:nvGraphicFramePr>
          <p:cNvPr id="9" name="טבלה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511976"/>
              </p:ext>
            </p:extLst>
          </p:nvPr>
        </p:nvGraphicFramePr>
        <p:xfrm>
          <a:off x="312860" y="3983681"/>
          <a:ext cx="8523555" cy="21945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04711"/>
                <a:gridCol w="1704711"/>
                <a:gridCol w="1704711"/>
                <a:gridCol w="1704711"/>
                <a:gridCol w="1704711"/>
              </a:tblGrid>
              <a:tr h="31647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משימה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מדד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2016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2018</a:t>
                      </a:r>
                      <a:endParaRPr lang="he-IL" dirty="0"/>
                    </a:p>
                  </a:txBody>
                  <a:tcPr/>
                </a:tc>
              </a:tr>
              <a:tr h="71234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פריסת מערכת </a:t>
                      </a:r>
                      <a:r>
                        <a:rPr lang="he-IL" dirty="0" err="1" smtClean="0"/>
                        <a:t>תנופ"ה</a:t>
                      </a:r>
                      <a:r>
                        <a:rPr lang="he-IL" dirty="0" smtClean="0"/>
                        <a:t> בחטיבה</a:t>
                      </a:r>
                      <a:r>
                        <a:rPr lang="he-IL" baseline="0" dirty="0" smtClean="0"/>
                        <a:t> האזרחית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כמות היחידות שפועלות </a:t>
                      </a:r>
                      <a:r>
                        <a:rPr lang="he-IL" dirty="0" err="1" smtClean="0"/>
                        <a:t>בתנופ"ה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5</a:t>
                      </a:r>
                    </a:p>
                    <a:p>
                      <a:pPr rtl="1"/>
                      <a:r>
                        <a:rPr lang="he-IL" dirty="0" smtClean="0"/>
                        <a:t>(מרכז, ירושלים, צפון)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7</a:t>
                      </a:r>
                    </a:p>
                    <a:p>
                      <a:pPr rtl="1"/>
                      <a:r>
                        <a:rPr lang="he-IL" dirty="0" smtClean="0"/>
                        <a:t>(</a:t>
                      </a:r>
                      <a:r>
                        <a:rPr lang="he-IL" dirty="0" err="1" smtClean="0"/>
                        <a:t>פמת"א</a:t>
                      </a:r>
                      <a:r>
                        <a:rPr lang="he-IL" dirty="0" smtClean="0"/>
                        <a:t>, מחלקה אזרחית)</a:t>
                      </a:r>
                      <a:endParaRPr lang="he-IL" dirty="0"/>
                    </a:p>
                  </a:txBody>
                  <a:tcPr/>
                </a:tc>
              </a:tr>
              <a:tr h="71234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שדרוג מערכת </a:t>
                      </a:r>
                      <a:r>
                        <a:rPr lang="he-IL" dirty="0" err="1" smtClean="0"/>
                        <a:t>תנופ"ה</a:t>
                      </a:r>
                      <a:r>
                        <a:rPr lang="he-IL" baseline="0" dirty="0" smtClean="0"/>
                        <a:t> בחטיבה הפלילית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כמות היחידות שבוצע שדרוג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 – עיצומי פרקליטים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4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rgbClr val="FF0000"/>
                          </a:solidFill>
                        </a:rPr>
                        <a:t>טרם נקבע</a:t>
                      </a:r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4127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12861" y="166594"/>
            <a:ext cx="8680938" cy="523220"/>
          </a:xfrm>
        </p:spPr>
        <p:txBody>
          <a:bodyPr/>
          <a:lstStyle/>
          <a:p>
            <a:r>
              <a:rPr lang="he-IL" dirty="0" smtClean="0"/>
              <a:t>מדדי השפעה (אימפקט) – יעד על 1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000" dirty="0" smtClean="0"/>
              <a:t>יעד על: המאבק בשחיתות השלטונית  </a:t>
            </a:r>
          </a:p>
          <a:p>
            <a:r>
              <a:rPr lang="he-IL" dirty="0" smtClean="0"/>
              <a:t>יעד משנה: הגברת ההרתעה בעבירות שחיתות והעצמת ההוקעה הציבורית </a:t>
            </a:r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r>
              <a:rPr lang="he-IL" dirty="0" smtClean="0"/>
              <a:t>יעד משנה: שיפור היעילות בטיפול בתיקי שחיתות מורכבים ומשמעותיים</a:t>
            </a:r>
          </a:p>
          <a:p>
            <a:endParaRPr lang="he-IL" dirty="0" smtClean="0"/>
          </a:p>
          <a:p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231308"/>
              </p:ext>
            </p:extLst>
          </p:nvPr>
        </p:nvGraphicFramePr>
        <p:xfrm>
          <a:off x="548965" y="1697887"/>
          <a:ext cx="8138984" cy="230933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24261"/>
                <a:gridCol w="2098516"/>
                <a:gridCol w="1708163"/>
                <a:gridCol w="1215417"/>
                <a:gridCol w="1474573"/>
                <a:gridCol w="1318054"/>
              </a:tblGrid>
              <a:tr h="33961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מדד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ביצוע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2016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2018</a:t>
                      </a:r>
                      <a:endParaRPr lang="he-IL" dirty="0"/>
                    </a:p>
                  </a:txBody>
                  <a:tcPr/>
                </a:tc>
              </a:tr>
              <a:tr h="991685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שיפור</a:t>
                      </a:r>
                      <a:r>
                        <a:rPr lang="he-IL" sz="1600" baseline="0" dirty="0" smtClean="0"/>
                        <a:t> בתוצאות סקר היחס הציבורי לתופעת השחיתות השלטונית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יחידת הניהול בשיתוף משנה פלילי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לא נמדד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התארגנות +</a:t>
                      </a:r>
                      <a:r>
                        <a:rPr lang="en-US" sz="1600" dirty="0" smtClean="0"/>
                        <a:t> </a:t>
                      </a:r>
                      <a:r>
                        <a:rPr lang="he-IL" sz="1600" dirty="0" smtClean="0"/>
                        <a:t>בחינת</a:t>
                      </a:r>
                      <a:r>
                        <a:rPr lang="he-IL" sz="1600" baseline="0" dirty="0" smtClean="0"/>
                        <a:t> היתכנות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מכרז</a:t>
                      </a:r>
                      <a:r>
                        <a:rPr lang="he-IL" sz="1600" baseline="0" dirty="0" smtClean="0"/>
                        <a:t> לסוקר – צפי לסקר ראשון ל 2019.</a:t>
                      </a:r>
                      <a:endParaRPr lang="he-IL" sz="1600" dirty="0"/>
                    </a:p>
                  </a:txBody>
                  <a:tcPr/>
                </a:tc>
              </a:tr>
              <a:tr h="87677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שיפור הציון</a:t>
                      </a:r>
                      <a:r>
                        <a:rPr lang="he-IL" sz="1600" baseline="0" dirty="0" smtClean="0"/>
                        <a:t> של ישראל במדדי השחיתות הבינלאומיים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בבדיקה</a:t>
                      </a:r>
                      <a:r>
                        <a:rPr lang="he-IL" sz="1600" baseline="0" dirty="0" smtClean="0"/>
                        <a:t> 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882715"/>
              </p:ext>
            </p:extLst>
          </p:nvPr>
        </p:nvGraphicFramePr>
        <p:xfrm>
          <a:off x="254647" y="5006716"/>
          <a:ext cx="8438908" cy="163538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6210"/>
                <a:gridCol w="2175847"/>
                <a:gridCol w="1354665"/>
                <a:gridCol w="1364105"/>
                <a:gridCol w="1354528"/>
                <a:gridCol w="1853553"/>
              </a:tblGrid>
              <a:tr h="352626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מדד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ביצוע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2016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2018</a:t>
                      </a:r>
                      <a:endParaRPr lang="he-IL" dirty="0"/>
                    </a:p>
                  </a:txBody>
                  <a:tcPr/>
                </a:tc>
              </a:tr>
              <a:tr h="126962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קיצור הזמן מפתיחת התיק ועד "קבלת החלטה"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מחוזות פליליים,</a:t>
                      </a:r>
                      <a:r>
                        <a:rPr lang="he-IL" sz="1600" baseline="0" dirty="0" smtClean="0"/>
                        <a:t> </a:t>
                      </a:r>
                      <a:r>
                        <a:rPr lang="he-IL" sz="1600" dirty="0" smtClean="0"/>
                        <a:t>מחלקה כלכלית ומח"ש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לא נמדד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התארגנות (הנחיית יועמ"ש בעניין בתהליך עדכון) 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בהתאם</a:t>
                      </a:r>
                      <a:r>
                        <a:rPr lang="he-IL" sz="1400" baseline="0" dirty="0" smtClean="0"/>
                        <a:t> להנחיית היועמ"ש המתעדכנת </a:t>
                      </a:r>
                      <a:endParaRPr lang="he-IL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911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12861" y="166594"/>
            <a:ext cx="8680938" cy="523220"/>
          </a:xfrm>
        </p:spPr>
        <p:txBody>
          <a:bodyPr/>
          <a:lstStyle/>
          <a:p>
            <a:r>
              <a:rPr lang="he-IL" dirty="0" smtClean="0"/>
              <a:t>מדדי השפעה (אימפקט) – יעד על 2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50125" y="689814"/>
            <a:ext cx="8843674" cy="6168186"/>
          </a:xfrm>
        </p:spPr>
        <p:txBody>
          <a:bodyPr/>
          <a:lstStyle/>
          <a:p>
            <a:r>
              <a:rPr lang="he-IL" sz="2000" dirty="0" smtClean="0"/>
              <a:t>יעד על: </a:t>
            </a:r>
            <a:r>
              <a:rPr lang="he-IL" sz="2000" dirty="0"/>
              <a:t>פגיעה בפשיעה מאורגנת </a:t>
            </a:r>
            <a:r>
              <a:rPr lang="he-IL" sz="2000" dirty="0" smtClean="0"/>
              <a:t>ופירותיה ובארגוני </a:t>
            </a:r>
            <a:r>
              <a:rPr lang="he-IL" sz="2000" dirty="0"/>
              <a:t>טרור</a:t>
            </a:r>
            <a:endParaRPr lang="he-IL" sz="2000" dirty="0" smtClean="0"/>
          </a:p>
          <a:p>
            <a:r>
              <a:rPr lang="he-IL" dirty="0" smtClean="0"/>
              <a:t>יעד משנה: - </a:t>
            </a:r>
            <a:r>
              <a:rPr lang="he-IL" dirty="0"/>
              <a:t>מאבק ממוקד </a:t>
            </a:r>
            <a:r>
              <a:rPr lang="he-IL" dirty="0" smtClean="0"/>
              <a:t>בתופעות פשיעה המאפיינות פשיעה מאורגנת </a:t>
            </a:r>
          </a:p>
          <a:p>
            <a:pPr marL="0" indent="0">
              <a:buNone/>
            </a:pPr>
            <a:r>
              <a:rPr lang="he-IL" dirty="0" smtClean="0"/>
              <a:t>                   - </a:t>
            </a:r>
            <a:r>
              <a:rPr lang="he-IL" dirty="0"/>
              <a:t>מאבק </a:t>
            </a:r>
            <a:r>
              <a:rPr lang="he-IL" dirty="0" smtClean="0"/>
              <a:t>ממוקד במשתייכים לארגוני פשיעה </a:t>
            </a:r>
            <a:r>
              <a:rPr lang="he-IL" dirty="0"/>
              <a:t>וטרור</a:t>
            </a:r>
            <a:endParaRPr lang="he-IL" dirty="0" smtClean="0"/>
          </a:p>
          <a:p>
            <a:pPr lvl="5"/>
            <a:endParaRPr lang="he-IL" dirty="0" smtClean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pPr marL="0" indent="0">
              <a:buNone/>
            </a:pPr>
            <a:endParaRPr lang="he-IL" dirty="0"/>
          </a:p>
          <a:p>
            <a:r>
              <a:rPr lang="he-IL" dirty="0" smtClean="0"/>
              <a:t>יעד משנה: </a:t>
            </a:r>
            <a:r>
              <a:rPr lang="he-IL" dirty="0"/>
              <a:t>תקיפת </a:t>
            </a:r>
            <a:r>
              <a:rPr lang="he-IL" dirty="0" smtClean="0"/>
              <a:t>הבסיס הכלכלי </a:t>
            </a:r>
            <a:r>
              <a:rPr lang="he-IL" dirty="0"/>
              <a:t>של </a:t>
            </a:r>
            <a:r>
              <a:rPr lang="he-IL" dirty="0" smtClean="0"/>
              <a:t>ארגוני פשיעה וטרור ופגיעה בכדאיות הכלכלית ובתוצרי הפשיעה המאורגנת</a:t>
            </a:r>
          </a:p>
          <a:p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677227"/>
              </p:ext>
            </p:extLst>
          </p:nvPr>
        </p:nvGraphicFramePr>
        <p:xfrm>
          <a:off x="643089" y="1676139"/>
          <a:ext cx="8138984" cy="222993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24261"/>
                <a:gridCol w="2197689"/>
                <a:gridCol w="869204"/>
                <a:gridCol w="1184223"/>
                <a:gridCol w="1858780"/>
                <a:gridCol w="1704827"/>
              </a:tblGrid>
              <a:tr h="316143"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מדד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ביצוע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ערך 2016 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ערך 2017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ערך 2018</a:t>
                      </a:r>
                      <a:endParaRPr lang="he-IL" sz="1400" dirty="0"/>
                    </a:p>
                  </a:txBody>
                  <a:tcPr/>
                </a:tc>
              </a:tr>
              <a:tr h="823015"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1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מספר הגורמים</a:t>
                      </a:r>
                      <a:r>
                        <a:rPr lang="he-IL" sz="1400" baseline="0" dirty="0" smtClean="0"/>
                        <a:t> הקשורים בארגוני פשע: </a:t>
                      </a:r>
                      <a:r>
                        <a:rPr lang="he-IL" sz="1400" baseline="0" dirty="0" err="1" smtClean="0"/>
                        <a:t>עמ"ה</a:t>
                      </a:r>
                      <a:r>
                        <a:rPr lang="he-IL" sz="1400" baseline="0" dirty="0" smtClean="0"/>
                        <a:t> (עבירות המאפיינות התארגנות), </a:t>
                      </a:r>
                      <a:r>
                        <a:rPr lang="he-IL" sz="1400" baseline="0" dirty="0" err="1" smtClean="0"/>
                        <a:t>נמ"א</a:t>
                      </a:r>
                      <a:r>
                        <a:rPr lang="he-IL" sz="1400" baseline="0" dirty="0" smtClean="0"/>
                        <a:t> (נאשמים </a:t>
                      </a:r>
                      <a:r>
                        <a:rPr lang="he-IL" sz="1400" baseline="0" dirty="0" err="1" smtClean="0"/>
                        <a:t>משוייכי</a:t>
                      </a:r>
                      <a:r>
                        <a:rPr lang="he-IL" sz="1400" baseline="0" dirty="0" smtClean="0"/>
                        <a:t> ארגון)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מחוזות פליליים 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לא נמדד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התארגנות</a:t>
                      </a:r>
                      <a:r>
                        <a:rPr lang="he-IL" sz="1400" baseline="0" dirty="0" smtClean="0"/>
                        <a:t> והצגת רשימה ראשונה בסוף 2017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הצגת</a:t>
                      </a:r>
                      <a:r>
                        <a:rPr lang="he-IL" sz="1400" baseline="0" dirty="0" smtClean="0"/>
                        <a:t> רשימה עדכנית כל חציון</a:t>
                      </a:r>
                      <a:endParaRPr lang="he-IL" sz="1400" dirty="0"/>
                    </a:p>
                  </a:txBody>
                  <a:tcPr/>
                </a:tc>
              </a:tr>
              <a:tr h="968912"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2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מספר כתבי האישום הכוללים</a:t>
                      </a:r>
                      <a:r>
                        <a:rPr lang="he-IL" sz="1400" baseline="0" dirty="0" smtClean="0"/>
                        <a:t> עבירות  מחוק איסור הלבנת הון וחוק המאבק בארגוני פשיעה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מחוזות</a:t>
                      </a:r>
                      <a:r>
                        <a:rPr lang="he-IL" sz="1400" baseline="0" dirty="0" smtClean="0"/>
                        <a:t> פליליים ומחלקה כלכלית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FF0000"/>
                          </a:solidFill>
                        </a:rPr>
                        <a:t>טרם נקבע</a:t>
                      </a:r>
                      <a:endParaRPr lang="he-I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FF0000"/>
                          </a:solidFill>
                        </a:rPr>
                        <a:t>טרם נקבע</a:t>
                      </a:r>
                      <a:endParaRPr lang="he-I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916458"/>
              </p:ext>
            </p:extLst>
          </p:nvPr>
        </p:nvGraphicFramePr>
        <p:xfrm>
          <a:off x="449669" y="4574979"/>
          <a:ext cx="8352006" cy="223426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7720"/>
                <a:gridCol w="878356"/>
                <a:gridCol w="1421296"/>
                <a:gridCol w="2623930"/>
                <a:gridCol w="1063487"/>
                <a:gridCol w="1023731"/>
                <a:gridCol w="1063486"/>
              </a:tblGrid>
              <a:tr h="470701"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מדד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ביצוע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הפעולה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ערך 2016 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ערך 2017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ערך 2018</a:t>
                      </a:r>
                      <a:endParaRPr lang="he-IL" sz="1600" dirty="0"/>
                    </a:p>
                  </a:txBody>
                  <a:tcPr/>
                </a:tc>
              </a:tr>
              <a:tr h="315813">
                <a:tc rowSpan="3"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3</a:t>
                      </a:r>
                      <a:endParaRPr lang="he-IL" sz="16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he-IL" sz="1600" baseline="0" dirty="0" smtClean="0"/>
                        <a:t>כמות ההליכים במישור הכלכלי </a:t>
                      </a:r>
                      <a:endParaRPr lang="he-IL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מחוזות אזרחיים </a:t>
                      </a:r>
                    </a:p>
                    <a:p>
                      <a:pPr rtl="1"/>
                      <a:endParaRPr lang="he-IL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סגירת</a:t>
                      </a:r>
                      <a:r>
                        <a:rPr lang="he-IL" sz="1600" baseline="0" dirty="0" smtClean="0"/>
                        <a:t> עסקים ותביעות פינוי</a:t>
                      </a:r>
                      <a:endParaRPr lang="he-IL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FF0000"/>
                          </a:solidFill>
                        </a:rPr>
                        <a:t>טרם נקבע</a:t>
                      </a:r>
                      <a:endParaRPr lang="he-IL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FF0000"/>
                          </a:solidFill>
                        </a:rPr>
                        <a:t>טרם נקבע</a:t>
                      </a:r>
                      <a:endParaRPr lang="he-IL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5178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בחינת</a:t>
                      </a:r>
                      <a:r>
                        <a:rPr lang="he-IL" sz="1600" baseline="0" dirty="0" smtClean="0"/>
                        <a:t> פניות לפני הגשת בקשות לפי סעיף 194, ואחוז הגשת הבקשות מתוך הפניות</a:t>
                      </a:r>
                      <a:endParaRPr lang="he-IL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FF0000"/>
                          </a:solidFill>
                        </a:rPr>
                        <a:t>טרם נקבע</a:t>
                      </a:r>
                      <a:endParaRPr lang="he-IL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FF0000"/>
                          </a:solidFill>
                        </a:rPr>
                        <a:t>טרם נקבע</a:t>
                      </a:r>
                      <a:endParaRPr lang="he-IL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323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מחוזות</a:t>
                      </a:r>
                      <a:r>
                        <a:rPr lang="he-IL" sz="1600" baseline="0" dirty="0" smtClean="0"/>
                        <a:t> פליליים ומחלקה כלכלית</a:t>
                      </a:r>
                      <a:endParaRPr lang="he-IL" sz="16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סכומי חילוט וקנסות</a:t>
                      </a:r>
                    </a:p>
                    <a:p>
                      <a:pPr rtl="1"/>
                      <a:endParaRPr lang="he-IL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FF0000"/>
                          </a:solidFill>
                        </a:rPr>
                        <a:t>טרם נקבע</a:t>
                      </a:r>
                      <a:endParaRPr lang="he-IL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FF0000"/>
                          </a:solidFill>
                        </a:rPr>
                        <a:t>טרם נקבע</a:t>
                      </a:r>
                      <a:endParaRPr lang="he-IL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7423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12861" y="166594"/>
            <a:ext cx="8680938" cy="523220"/>
          </a:xfrm>
        </p:spPr>
        <p:txBody>
          <a:bodyPr/>
          <a:lstStyle/>
          <a:p>
            <a:r>
              <a:rPr lang="he-IL" dirty="0" smtClean="0"/>
              <a:t>מדדי השפעה (אימפקט) – יעד על 3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000" dirty="0" smtClean="0"/>
              <a:t>יעד על: </a:t>
            </a:r>
            <a:r>
              <a:rPr lang="he-IL" sz="2000" dirty="0"/>
              <a:t>המאבק בעבירות אלימות ומין </a:t>
            </a:r>
            <a:r>
              <a:rPr lang="he-IL" sz="2000" dirty="0" smtClean="0"/>
              <a:t>וקידום</a:t>
            </a:r>
            <a:r>
              <a:rPr lang="en-US" sz="2000" dirty="0" smtClean="0"/>
              <a:t> </a:t>
            </a:r>
            <a:r>
              <a:rPr lang="he-IL" sz="2000" dirty="0" smtClean="0"/>
              <a:t>השמירה </a:t>
            </a:r>
            <a:r>
              <a:rPr lang="he-IL" sz="2000" dirty="0"/>
              <a:t>על ביטחון </a:t>
            </a:r>
            <a:r>
              <a:rPr lang="he-IL" sz="2000" dirty="0" smtClean="0"/>
              <a:t>הפרט</a:t>
            </a:r>
            <a:endParaRPr lang="he-IL" dirty="0"/>
          </a:p>
          <a:p>
            <a:r>
              <a:rPr lang="he-IL" dirty="0" smtClean="0"/>
              <a:t>יעד משנה: </a:t>
            </a:r>
            <a:r>
              <a:rPr lang="he-IL" dirty="0"/>
              <a:t>מאבק בעבירות מין, </a:t>
            </a:r>
            <a:r>
              <a:rPr lang="he-IL" dirty="0" smtClean="0"/>
              <a:t>הסתה </a:t>
            </a:r>
            <a:r>
              <a:rPr lang="he-IL" dirty="0" err="1" smtClean="0"/>
              <a:t>וביריונות</a:t>
            </a:r>
            <a:r>
              <a:rPr lang="he-IL" dirty="0" smtClean="0"/>
              <a:t> במרחב </a:t>
            </a:r>
            <a:r>
              <a:rPr lang="he-IL" dirty="0" err="1"/>
              <a:t>הקיברנטי</a:t>
            </a:r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65408"/>
              </p:ext>
            </p:extLst>
          </p:nvPr>
        </p:nvGraphicFramePr>
        <p:xfrm>
          <a:off x="748581" y="1907972"/>
          <a:ext cx="8138984" cy="3291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24261"/>
                <a:gridCol w="2098516"/>
                <a:gridCol w="1531386"/>
                <a:gridCol w="1392194"/>
                <a:gridCol w="1474573"/>
                <a:gridCol w="1318054"/>
              </a:tblGrid>
              <a:tr h="282944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מדד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ביצוע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2016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2018</a:t>
                      </a:r>
                      <a:endParaRPr lang="he-IL" dirty="0"/>
                    </a:p>
                  </a:txBody>
                  <a:tcPr/>
                </a:tc>
              </a:tr>
              <a:tr h="740331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מספר התיקים בהם הוגש כתב אישום בגין הפצת סרטונים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מחוזות פליליים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לא נמדד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FF0000"/>
                          </a:solidFill>
                        </a:rPr>
                        <a:t>טרם נקבע</a:t>
                      </a:r>
                      <a:endParaRPr lang="he-I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FF0000"/>
                          </a:solidFill>
                        </a:rPr>
                        <a:t>טרם נקבע</a:t>
                      </a:r>
                      <a:endParaRPr lang="he-I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40331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מספר הטלפונים</a:t>
                      </a:r>
                      <a:r>
                        <a:rPr lang="he-IL" baseline="0" dirty="0" smtClean="0"/>
                        <a:t> הסלולריים והמחשבים שנתפסו (בעבירה לפי סעיף 3(5א) לחוק למניעת הטרדה מינית – "חוק הסרטונים")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מחוזות פליליים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לא נמדד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FF0000"/>
                          </a:solidFill>
                        </a:rPr>
                        <a:t>טרם נקבע</a:t>
                      </a:r>
                      <a:endParaRPr lang="he-I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FF0000"/>
                          </a:solidFill>
                        </a:rPr>
                        <a:t>טרם נקבע</a:t>
                      </a:r>
                      <a:endParaRPr lang="he-I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16675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12861" y="166594"/>
            <a:ext cx="8680938" cy="523220"/>
          </a:xfrm>
        </p:spPr>
        <p:txBody>
          <a:bodyPr/>
          <a:lstStyle/>
          <a:p>
            <a:r>
              <a:rPr lang="he-IL" dirty="0" smtClean="0"/>
              <a:t>מדדי השפעה (אימפקט) – יעד על 4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000" dirty="0" smtClean="0"/>
              <a:t>יעד על: </a:t>
            </a:r>
            <a:r>
              <a:rPr lang="he-IL" sz="2000" dirty="0"/>
              <a:t>שמירה על נכסי המדינה </a:t>
            </a:r>
            <a:r>
              <a:rPr lang="he-IL" sz="2000" dirty="0" smtClean="0"/>
              <a:t>וזכויותיה</a:t>
            </a:r>
          </a:p>
          <a:p>
            <a:r>
              <a:rPr lang="he-IL" dirty="0" smtClean="0"/>
              <a:t>יעד משנה: </a:t>
            </a:r>
            <a:r>
              <a:rPr lang="he-IL" dirty="0"/>
              <a:t>אכיפה ושמירה </a:t>
            </a:r>
            <a:r>
              <a:rPr lang="he-IL" dirty="0" smtClean="0"/>
              <a:t>על קרקעות המדינה ואוצרות הטבע בהתאם </a:t>
            </a:r>
            <a:r>
              <a:rPr lang="he-IL" dirty="0" err="1" smtClean="0"/>
              <a:t>לתעדוף</a:t>
            </a:r>
            <a:r>
              <a:rPr lang="he-IL" dirty="0" smtClean="0"/>
              <a:t> לאומי</a:t>
            </a:r>
            <a:endParaRPr lang="en-US" dirty="0" smtClean="0"/>
          </a:p>
          <a:p>
            <a:endParaRPr lang="en-US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r>
              <a:rPr lang="he-IL" dirty="0" smtClean="0"/>
              <a:t>יעד משנה: </a:t>
            </a:r>
            <a:r>
              <a:rPr lang="he-IL" dirty="0"/>
              <a:t>יזום ואכיפה </a:t>
            </a:r>
            <a:r>
              <a:rPr lang="he-IL" dirty="0" smtClean="0"/>
              <a:t>בכלים אזרחיים ומנהליים לצורך </a:t>
            </a:r>
            <a:r>
              <a:rPr lang="he-IL" dirty="0"/>
              <a:t>הגנה על </a:t>
            </a:r>
            <a:r>
              <a:rPr lang="he-IL" dirty="0" smtClean="0"/>
              <a:t>הקופה הציבורית</a:t>
            </a:r>
            <a:r>
              <a:rPr lang="he-IL" dirty="0"/>
              <a:t>, </a:t>
            </a:r>
            <a:r>
              <a:rPr lang="he-IL" dirty="0" smtClean="0"/>
              <a:t>נכסי המדינה </a:t>
            </a:r>
            <a:r>
              <a:rPr lang="he-IL" dirty="0"/>
              <a:t>וזכויותיה</a:t>
            </a: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567168"/>
              </p:ext>
            </p:extLst>
          </p:nvPr>
        </p:nvGraphicFramePr>
        <p:xfrm>
          <a:off x="646043" y="1780007"/>
          <a:ext cx="8112750" cy="132148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24261"/>
                <a:gridCol w="2098516"/>
                <a:gridCol w="2062190"/>
                <a:gridCol w="1222513"/>
                <a:gridCol w="1212574"/>
                <a:gridCol w="1192696"/>
              </a:tblGrid>
              <a:tr h="407086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מדד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ביצוע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2016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2018</a:t>
                      </a:r>
                      <a:endParaRPr lang="he-IL" dirty="0"/>
                    </a:p>
                  </a:txBody>
                  <a:tcPr/>
                </a:tc>
              </a:tr>
              <a:tr h="72740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כמו</a:t>
                      </a:r>
                      <a:r>
                        <a:rPr lang="he-IL" baseline="0" dirty="0" smtClean="0"/>
                        <a:t>ת ההליכים היזומים בשנה בקשר ליעד המשנה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מחוזות</a:t>
                      </a:r>
                      <a:r>
                        <a:rPr lang="he-IL" baseline="0" dirty="0" smtClean="0"/>
                        <a:t> אזרחיים והיחידה לאכיפה אזרחית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FF0000"/>
                          </a:solidFill>
                        </a:rPr>
                        <a:t>טרם נקבע</a:t>
                      </a:r>
                      <a:endParaRPr lang="he-I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FF0000"/>
                          </a:solidFill>
                        </a:rPr>
                        <a:t>טרם נקבע</a:t>
                      </a:r>
                      <a:endParaRPr lang="he-I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761161"/>
              </p:ext>
            </p:extLst>
          </p:nvPr>
        </p:nvGraphicFramePr>
        <p:xfrm>
          <a:off x="580768" y="3623951"/>
          <a:ext cx="8138984" cy="318367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24261"/>
                <a:gridCol w="2098516"/>
                <a:gridCol w="1531386"/>
                <a:gridCol w="1392194"/>
                <a:gridCol w="1474573"/>
                <a:gridCol w="1318054"/>
              </a:tblGrid>
              <a:tr h="335027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מדד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אחריות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2016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2018</a:t>
                      </a:r>
                      <a:endParaRPr lang="he-IL" dirty="0"/>
                    </a:p>
                  </a:txBody>
                  <a:tcPr/>
                </a:tc>
              </a:tr>
              <a:tr h="837567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כמות הליכי</a:t>
                      </a:r>
                      <a:r>
                        <a:rPr lang="he-IL" baseline="0" dirty="0" smtClean="0"/>
                        <a:t> האכיפה המשולבת -ארצית/מחוזית</a:t>
                      </a:r>
                      <a:endParaRPr lang="he-IL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מחוזות</a:t>
                      </a:r>
                      <a:r>
                        <a:rPr lang="he-IL" baseline="0" dirty="0" smtClean="0"/>
                        <a:t> אזרחיים והיחידה לאכיפה אזרחית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FF0000"/>
                          </a:solidFill>
                        </a:rPr>
                        <a:t>טרם נקבע</a:t>
                      </a:r>
                      <a:endParaRPr lang="he-I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FF0000"/>
                          </a:solidFill>
                        </a:rPr>
                        <a:t>טרם נקבע</a:t>
                      </a:r>
                      <a:endParaRPr lang="he-I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837567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כמות התביעות היזומות – ארצית/מחוזית</a:t>
                      </a:r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FF0000"/>
                          </a:solidFill>
                        </a:rPr>
                        <a:t>טרם נקבע</a:t>
                      </a:r>
                      <a:endParaRPr lang="he-I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FF0000"/>
                          </a:solidFill>
                        </a:rPr>
                        <a:t>טרם נקבע</a:t>
                      </a:r>
                      <a:endParaRPr lang="he-I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8911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4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שווי</a:t>
                      </a:r>
                      <a:r>
                        <a:rPr lang="he-IL" sz="1600" baseline="0" dirty="0" smtClean="0"/>
                        <a:t> הנכסים וההכנסות למדינה בעקבות תביעות יזומות</a:t>
                      </a:r>
                      <a:endParaRPr lang="he-IL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FF0000"/>
                          </a:solidFill>
                        </a:rPr>
                        <a:t>טרם נקבע</a:t>
                      </a:r>
                      <a:endParaRPr lang="he-I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FF0000"/>
                          </a:solidFill>
                        </a:rPr>
                        <a:t>טרם נקבע</a:t>
                      </a:r>
                      <a:endParaRPr lang="he-I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4164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12861" y="166594"/>
            <a:ext cx="8680938" cy="523220"/>
          </a:xfrm>
        </p:spPr>
        <p:txBody>
          <a:bodyPr/>
          <a:lstStyle/>
          <a:p>
            <a:r>
              <a:rPr lang="he-IL" dirty="0" smtClean="0"/>
              <a:t>מדדי השפעה (אימפקט) – יעד על 5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000" dirty="0" smtClean="0"/>
              <a:t>יעד על: </a:t>
            </a:r>
            <a:r>
              <a:rPr lang="he-IL" sz="2000" dirty="0"/>
              <a:t>שמירה על זכויות האדם והשוויון </a:t>
            </a:r>
            <a:r>
              <a:rPr lang="he-IL" sz="2000" dirty="0" smtClean="0"/>
              <a:t>בפני החוק </a:t>
            </a:r>
            <a:r>
              <a:rPr lang="he-IL" sz="2000" dirty="0"/>
              <a:t>וקידומם</a:t>
            </a:r>
            <a:endParaRPr lang="he-IL" sz="2000" dirty="0" smtClean="0"/>
          </a:p>
          <a:p>
            <a:r>
              <a:rPr lang="he-IL" dirty="0" smtClean="0"/>
              <a:t>יעד משנה: </a:t>
            </a:r>
            <a:r>
              <a:rPr lang="he-IL" dirty="0"/>
              <a:t>חיזוק האתוס </a:t>
            </a:r>
            <a:r>
              <a:rPr lang="he-IL" dirty="0" smtClean="0"/>
              <a:t>של הפרקליטות </a:t>
            </a:r>
            <a:r>
              <a:rPr lang="he-IL" dirty="0"/>
              <a:t>לשמירה </a:t>
            </a:r>
            <a:r>
              <a:rPr lang="he-IL" dirty="0" smtClean="0"/>
              <a:t>על זכויות אדם</a:t>
            </a:r>
          </a:p>
          <a:p>
            <a:endParaRPr lang="he-IL" dirty="0" smtClean="0"/>
          </a:p>
          <a:p>
            <a:endParaRPr lang="en-US" dirty="0" smtClean="0"/>
          </a:p>
          <a:p>
            <a:endParaRPr lang="en-US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  <a:p>
            <a:r>
              <a:rPr lang="he-IL" dirty="0" smtClean="0"/>
              <a:t>יעד משנה: </a:t>
            </a:r>
            <a:r>
              <a:rPr lang="he-IL" dirty="0"/>
              <a:t>ניהול הליכים </a:t>
            </a:r>
            <a:r>
              <a:rPr lang="he-IL" dirty="0" smtClean="0"/>
              <a:t>פליליים תוך </a:t>
            </a:r>
            <a:r>
              <a:rPr lang="he-IL" dirty="0"/>
              <a:t>שמירה על </a:t>
            </a:r>
            <a:r>
              <a:rPr lang="he-IL" dirty="0" smtClean="0"/>
              <a:t>זכויות נפגעי עבירה, לצד שמירה </a:t>
            </a:r>
            <a:r>
              <a:rPr lang="he-IL" dirty="0"/>
              <a:t>על </a:t>
            </a:r>
            <a:r>
              <a:rPr lang="he-IL" dirty="0" smtClean="0"/>
              <a:t>זכויות חשודים ונאשמים</a:t>
            </a:r>
          </a:p>
          <a:p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123577"/>
              </p:ext>
            </p:extLst>
          </p:nvPr>
        </p:nvGraphicFramePr>
        <p:xfrm>
          <a:off x="576650" y="1888801"/>
          <a:ext cx="8138984" cy="159580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24261"/>
                <a:gridCol w="2098516"/>
                <a:gridCol w="1531386"/>
                <a:gridCol w="1392194"/>
                <a:gridCol w="1474573"/>
                <a:gridCol w="1318054"/>
              </a:tblGrid>
              <a:tr h="407086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מדד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ביצוע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2016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2018</a:t>
                      </a:r>
                      <a:endParaRPr lang="he-IL" dirty="0"/>
                    </a:p>
                  </a:txBody>
                  <a:tcPr/>
                </a:tc>
              </a:tr>
              <a:tr h="72740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כמות הפעולות הרוחביות שננקטו לאחר שזוהתה פגיעה בזכויות אדם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מחוזות</a:t>
                      </a:r>
                      <a:r>
                        <a:rPr lang="he-IL" baseline="0" dirty="0" smtClean="0"/>
                        <a:t> אזרחיים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FF0000"/>
                          </a:solidFill>
                        </a:rPr>
                        <a:t>טרם נקבע</a:t>
                      </a:r>
                      <a:endParaRPr lang="he-I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solidFill>
                            <a:srgbClr val="FF0000"/>
                          </a:solidFill>
                        </a:rPr>
                        <a:t>טרם נקבע</a:t>
                      </a:r>
                      <a:endParaRPr lang="he-I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30508"/>
              </p:ext>
            </p:extLst>
          </p:nvPr>
        </p:nvGraphicFramePr>
        <p:xfrm>
          <a:off x="597244" y="4645442"/>
          <a:ext cx="8138984" cy="1828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24261"/>
                <a:gridCol w="2098516"/>
                <a:gridCol w="1531386"/>
                <a:gridCol w="1392194"/>
                <a:gridCol w="1474573"/>
                <a:gridCol w="1318054"/>
              </a:tblGrid>
              <a:tr h="282944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מדד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ביצוע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2016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2018</a:t>
                      </a:r>
                      <a:endParaRPr lang="he-IL" dirty="0"/>
                    </a:p>
                  </a:txBody>
                  <a:tcPr/>
                </a:tc>
              </a:tr>
              <a:tr h="740331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עליה במדד שביעות הרצון במסגרת סקר לבחינת </a:t>
                      </a:r>
                      <a:r>
                        <a:rPr lang="he-IL" sz="18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היחס לנפגעי עבירה ושמירה על זכויותיהם עפ"י החוק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יחידת הניהול בשיתוף המשנה הפלילי</a:t>
                      </a:r>
                      <a:r>
                        <a:rPr lang="he-IL" baseline="0" dirty="0" smtClean="0"/>
                        <a:t> /</a:t>
                      </a:r>
                      <a:r>
                        <a:rPr lang="he-IL" dirty="0" smtClean="0"/>
                        <a:t>יחידת הסיוע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התארגנות + בדיקת היתכנות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סקר 1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61601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12861" y="166594"/>
            <a:ext cx="8680938" cy="523220"/>
          </a:xfrm>
        </p:spPr>
        <p:txBody>
          <a:bodyPr/>
          <a:lstStyle/>
          <a:p>
            <a:r>
              <a:rPr lang="he-IL" dirty="0" smtClean="0"/>
              <a:t>מדדי יעילות - פלילי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02024" y="689813"/>
            <a:ext cx="8460269" cy="5872351"/>
          </a:xfrm>
        </p:spPr>
        <p:txBody>
          <a:bodyPr/>
          <a:lstStyle/>
          <a:p>
            <a:r>
              <a:rPr lang="he-IL" dirty="0" smtClean="0"/>
              <a:t>יעד: צמצום תיקי </a:t>
            </a:r>
            <a:r>
              <a:rPr lang="he-IL" dirty="0" err="1" smtClean="0"/>
              <a:t>מב"ד</a:t>
            </a:r>
            <a:r>
              <a:rPr lang="he-IL" dirty="0" smtClean="0"/>
              <a:t> </a:t>
            </a:r>
          </a:p>
          <a:p>
            <a:pPr marL="177806" lvl="1" indent="0">
              <a:buNone/>
            </a:pPr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324119"/>
              </p:ext>
            </p:extLst>
          </p:nvPr>
        </p:nvGraphicFramePr>
        <p:xfrm>
          <a:off x="1192306" y="1180780"/>
          <a:ext cx="7453037" cy="526263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655680"/>
                <a:gridCol w="1269518"/>
                <a:gridCol w="1291887"/>
                <a:gridCol w="1235952"/>
              </a:tblGrid>
              <a:tr h="614984">
                <a:tc>
                  <a:txBody>
                    <a:bodyPr/>
                    <a:lstStyle/>
                    <a:p>
                      <a:pPr marL="0" marR="0" indent="0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מדד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2016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2018</a:t>
                      </a:r>
                      <a:endParaRPr lang="he-IL" dirty="0"/>
                    </a:p>
                  </a:txBody>
                  <a:tcPr/>
                </a:tc>
              </a:tr>
              <a:tr h="878549"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כמות</a:t>
                      </a:r>
                      <a:r>
                        <a:rPr lang="he-IL" sz="1600" baseline="0" dirty="0" smtClean="0"/>
                        <a:t> תיקי </a:t>
                      </a:r>
                      <a:r>
                        <a:rPr lang="he-IL" sz="1600" baseline="0" dirty="0" err="1" smtClean="0"/>
                        <a:t>מב"ד</a:t>
                      </a:r>
                      <a:r>
                        <a:rPr lang="he-IL" sz="1600" baseline="0" dirty="0" smtClean="0"/>
                        <a:t> שנפתחו עד לשנת 2014 (ואינם בעצירת טיפול או בנסיבות שאין לפרקליטות שליטה עליהם)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43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0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0</a:t>
                      </a:r>
                      <a:endParaRPr lang="he-IL" sz="1600" dirty="0"/>
                    </a:p>
                  </a:txBody>
                  <a:tcPr/>
                </a:tc>
              </a:tr>
              <a:tr h="1089866">
                <a:tc>
                  <a:txBody>
                    <a:bodyPr/>
                    <a:lstStyle/>
                    <a:p>
                      <a:pPr marL="0" marR="0" indent="0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כמות התיקים</a:t>
                      </a:r>
                      <a:r>
                        <a:rPr lang="he-IL" sz="1600" baseline="0" dirty="0" smtClean="0"/>
                        <a:t> שנפתחו בשנת 2015 וניתנה בהם החלטה תוך שנה</a:t>
                      </a:r>
                      <a:endParaRPr lang="he-IL" sz="1600" dirty="0" smtClean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81%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95%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98%</a:t>
                      </a:r>
                      <a:endParaRPr lang="he-IL" sz="1600" dirty="0"/>
                    </a:p>
                  </a:txBody>
                  <a:tcPr/>
                </a:tc>
              </a:tr>
              <a:tr h="1284373">
                <a:tc>
                  <a:txBody>
                    <a:bodyPr/>
                    <a:lstStyle/>
                    <a:p>
                      <a:pPr marL="0" marR="0" indent="0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כמות התיקים</a:t>
                      </a:r>
                      <a:r>
                        <a:rPr lang="he-IL" sz="1600" baseline="0" dirty="0" smtClean="0"/>
                        <a:t> שנפתחו בשנת 2016 וניתנה בהם החלטה תוך שנה</a:t>
                      </a:r>
                      <a:endParaRPr lang="he-IL" sz="1600" dirty="0" smtClean="0"/>
                    </a:p>
                    <a:p>
                      <a:pPr marL="0" marR="0" indent="0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81% (בהתייחס</a:t>
                      </a:r>
                      <a:r>
                        <a:rPr lang="he-IL" sz="1600" baseline="0" dirty="0" smtClean="0"/>
                        <a:t> לתיקים שנפתחו ב 2015)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83%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95%</a:t>
                      </a:r>
                      <a:endParaRPr lang="he-IL" sz="1600" dirty="0"/>
                    </a:p>
                  </a:txBody>
                  <a:tcPr/>
                </a:tc>
              </a:tr>
              <a:tr h="1343498">
                <a:tc>
                  <a:txBody>
                    <a:bodyPr/>
                    <a:lstStyle/>
                    <a:p>
                      <a:pPr marL="0" marR="0" indent="0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כמות התיקים</a:t>
                      </a:r>
                      <a:r>
                        <a:rPr lang="he-IL" sz="1600" baseline="0" dirty="0" smtClean="0"/>
                        <a:t> שנפתחו בשנת 2017 וניתנה בהם החלטה תוך שנה</a:t>
                      </a:r>
                      <a:endParaRPr lang="he-IL" sz="1600" dirty="0" smtClean="0"/>
                    </a:p>
                    <a:p>
                      <a:pPr marL="0" marR="0" indent="0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81% (בהתייחס</a:t>
                      </a:r>
                      <a:r>
                        <a:rPr lang="he-IL" sz="1600" baseline="0" dirty="0" smtClean="0"/>
                        <a:t> לתיקים שנפתחו ב 2015)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83% (ערך</a:t>
                      </a:r>
                      <a:r>
                        <a:rPr lang="he-IL" sz="1600" baseline="0" dirty="0" smtClean="0"/>
                        <a:t> צפוי בהתייחס לתיקים שנפתחו ב 2016)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85%</a:t>
                      </a:r>
                      <a:endParaRPr lang="he-IL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1788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12861" y="166594"/>
            <a:ext cx="8680938" cy="523220"/>
          </a:xfrm>
        </p:spPr>
        <p:txBody>
          <a:bodyPr/>
          <a:lstStyle/>
          <a:p>
            <a:r>
              <a:rPr lang="he-IL" dirty="0" smtClean="0"/>
              <a:t>מדדי יעילות - אזרחי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44366" y="689814"/>
            <a:ext cx="8617927" cy="5111752"/>
          </a:xfrm>
        </p:spPr>
        <p:txBody>
          <a:bodyPr/>
          <a:lstStyle/>
          <a:p>
            <a:r>
              <a:rPr lang="he-IL" dirty="0" smtClean="0"/>
              <a:t>יעד: ייעול תהליכי עבודה ומיקוד מאמצים </a:t>
            </a:r>
          </a:p>
          <a:p>
            <a:pPr marL="177806" lvl="1" indent="0">
              <a:buNone/>
            </a:pPr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786126"/>
              </p:ext>
            </p:extLst>
          </p:nvPr>
        </p:nvGraphicFramePr>
        <p:xfrm>
          <a:off x="423359" y="1417176"/>
          <a:ext cx="8360547" cy="260849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09880"/>
                <a:gridCol w="1739348"/>
                <a:gridCol w="1644014"/>
                <a:gridCol w="1291887"/>
                <a:gridCol w="775418"/>
              </a:tblGrid>
              <a:tr h="61498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משימה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מדד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2016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ערך 2018</a:t>
                      </a:r>
                      <a:endParaRPr lang="he-IL" dirty="0"/>
                    </a:p>
                  </a:txBody>
                  <a:tcPr/>
                </a:tc>
              </a:tr>
              <a:tr h="878549"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מיקוד מאמצים</a:t>
                      </a:r>
                      <a:r>
                        <a:rPr lang="he-IL" sz="1600" baseline="0" dirty="0" smtClean="0"/>
                        <a:t> </a:t>
                      </a:r>
                      <a:r>
                        <a:rPr lang="he-IL" sz="1600" dirty="0" smtClean="0"/>
                        <a:t>בתיקים אסטרטגיים 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ייקבע לאחר</a:t>
                      </a:r>
                      <a:r>
                        <a:rPr lang="he-IL" sz="1600" baseline="0" dirty="0" smtClean="0"/>
                        <a:t> עבודת מטה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לא נמדד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התארגנות וקביעת מדדים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?</a:t>
                      </a:r>
                      <a:endParaRPr lang="he-IL" sz="1600" dirty="0"/>
                    </a:p>
                  </a:txBody>
                  <a:tcPr/>
                </a:tc>
              </a:tr>
              <a:tr h="1089866">
                <a:tc>
                  <a:txBody>
                    <a:bodyPr/>
                    <a:lstStyle/>
                    <a:p>
                      <a:pPr marL="0" marR="0" indent="0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ניהול</a:t>
                      </a:r>
                      <a:r>
                        <a:rPr lang="he-IL" sz="1600" baseline="0" dirty="0" smtClean="0"/>
                        <a:t> סיכונים וצמצום משך ניהול התיקים </a:t>
                      </a:r>
                      <a:endParaRPr lang="he-IL" sz="1600" dirty="0" smtClean="0"/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ייקבע לאחר</a:t>
                      </a:r>
                      <a:r>
                        <a:rPr lang="he-IL" sz="1600" baseline="0" dirty="0" smtClean="0"/>
                        <a:t> עבודת מטה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לא נמדד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התארגנות וקביעת מדדים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?</a:t>
                      </a:r>
                      <a:endParaRPr lang="he-IL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5005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12861" y="166594"/>
            <a:ext cx="8680938" cy="523220"/>
          </a:xfrm>
        </p:spPr>
        <p:txBody>
          <a:bodyPr/>
          <a:lstStyle/>
          <a:p>
            <a:r>
              <a:rPr lang="he-IL" dirty="0" smtClean="0"/>
              <a:t>מדדי איכות - פלילי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75872" y="689814"/>
            <a:ext cx="8617927" cy="5111752"/>
          </a:xfrm>
        </p:spPr>
        <p:txBody>
          <a:bodyPr/>
          <a:lstStyle/>
          <a:p>
            <a:r>
              <a:rPr lang="he-IL" dirty="0" smtClean="0"/>
              <a:t>יעד: המשך שיפור איכות ההופעה בבתי משפט ושיפור איכות כתיבת כתבי בי"ד</a:t>
            </a:r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440427"/>
              </p:ext>
            </p:extLst>
          </p:nvPr>
        </p:nvGraphicFramePr>
        <p:xfrm>
          <a:off x="312861" y="1213034"/>
          <a:ext cx="8671637" cy="566832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81792"/>
                <a:gridCol w="3599356"/>
                <a:gridCol w="1359689"/>
                <a:gridCol w="1432790"/>
                <a:gridCol w="1498010"/>
              </a:tblGrid>
              <a:tr h="629845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יעד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מדד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ערך</a:t>
                      </a:r>
                      <a:r>
                        <a:rPr lang="he-IL" sz="1600" baseline="0" dirty="0" smtClean="0"/>
                        <a:t> 2016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ערך 2017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ערך 2018</a:t>
                      </a:r>
                      <a:endParaRPr lang="he-IL" sz="1600" dirty="0"/>
                    </a:p>
                  </a:txBody>
                  <a:tcPr/>
                </a:tc>
              </a:tr>
              <a:tr h="1169712">
                <a:tc rowSpan="2"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שיפור</a:t>
                      </a:r>
                      <a:r>
                        <a:rPr lang="he-IL" sz="1400" baseline="0" dirty="0" smtClean="0"/>
                        <a:t> ההופעה בבתי משפט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מספר</a:t>
                      </a:r>
                      <a:r>
                        <a:rPr lang="he-IL" sz="1800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הדיונים שנצפו והערכת יכולות, </a:t>
                      </a:r>
                      <a:r>
                        <a:rPr lang="he-IL" sz="1800" baseline="0" dirty="0" err="1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חוזקות</a:t>
                      </a:r>
                      <a:r>
                        <a:rPr lang="he-IL" sz="1800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וחולשותיו של הפרקליט/ה לשם שיפור יכולות ההופעה. לפרקליטים בוותק של </a:t>
                      </a:r>
                      <a:r>
                        <a:rPr lang="he-IL" sz="1800" b="1" u="sng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עד שנתיים.</a:t>
                      </a:r>
                      <a:endParaRPr lang="en-US" sz="1800" b="1" u="sng" dirty="0">
                        <a:effectLst/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1.5</a:t>
                      </a:r>
                      <a:r>
                        <a:rPr lang="he-IL" sz="1600" baseline="0" dirty="0" smtClean="0"/>
                        <a:t> בממוצע לפרקליט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1 לשנה (בהתחשב בתאריך)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פעמיים בשנה</a:t>
                      </a:r>
                      <a:endParaRPr lang="he-IL" sz="1600" dirty="0"/>
                    </a:p>
                  </a:txBody>
                  <a:tcPr/>
                </a:tc>
              </a:tr>
              <a:tr h="1210217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מספר הדיונים שנצפו </a:t>
                      </a:r>
                      <a:r>
                        <a:rPr lang="he-IL" sz="1800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והערכת יכולות, </a:t>
                      </a:r>
                      <a:r>
                        <a:rPr lang="he-IL" sz="1800" baseline="0" dirty="0" err="1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חוזקות</a:t>
                      </a:r>
                      <a:r>
                        <a:rPr lang="he-IL" sz="1800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וחולשותיו של הפרקליט/ה לשם שיפור יכולות ההופעה. לפרקליטים בוותק של </a:t>
                      </a:r>
                      <a:r>
                        <a:rPr lang="he-IL" sz="1800" b="1" u="sng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עד 6 שנים</a:t>
                      </a:r>
                      <a:r>
                        <a:rPr lang="he-IL" sz="1800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.</a:t>
                      </a:r>
                      <a:endParaRPr lang="en-US" sz="1800" dirty="0" smtClean="0">
                        <a:effectLst/>
                        <a:latin typeface="David" pitchFamily="34" charset="-79"/>
                        <a:ea typeface="Times New Roman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1.5 בממוצע לפרקליט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1 לשנה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פעם בשנה</a:t>
                      </a:r>
                      <a:endParaRPr lang="he-IL" sz="1600" dirty="0"/>
                    </a:p>
                  </a:txBody>
                  <a:tcPr/>
                </a:tc>
              </a:tr>
              <a:tr h="1306289">
                <a:tc rowSpan="2"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שיפור איכות כתבי בי"ד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מספר</a:t>
                      </a:r>
                      <a:r>
                        <a:rPr lang="he-IL" sz="1600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ה</a:t>
                      </a:r>
                      <a:r>
                        <a:rPr lang="he-IL" sz="16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מסמכים וכתבי בי-דין, שנבדקו</a:t>
                      </a:r>
                      <a:r>
                        <a:rPr lang="he-IL" sz="1600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וניתן לגביהם</a:t>
                      </a:r>
                      <a:r>
                        <a:rPr lang="he-IL" sz="16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משוב בהיבטים</a:t>
                      </a:r>
                      <a:r>
                        <a:rPr lang="he-IL" sz="1600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של איכות העברת הטיעון, שפה, חשיבה משפטית, איכות הניסוח, מבנה וצורה. לפרקליטים בוותק של </a:t>
                      </a:r>
                      <a:r>
                        <a:rPr lang="he-IL" sz="1600" b="1" u="sng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עד שנתיים.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1.5 כתבי בי"ד בממוצע לפרקליט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1 לשנה </a:t>
                      </a:r>
                    </a:p>
                    <a:p>
                      <a:pPr rtl="1"/>
                      <a:r>
                        <a:rPr lang="he-IL" sz="1600" dirty="0" smtClean="0"/>
                        <a:t>(בהתחשב בתאריך)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2 כתבי</a:t>
                      </a:r>
                      <a:r>
                        <a:rPr lang="he-IL" sz="1600" baseline="0" dirty="0" smtClean="0"/>
                        <a:t> בי"ד בשנה</a:t>
                      </a:r>
                      <a:endParaRPr lang="he-IL" sz="1600" dirty="0"/>
                    </a:p>
                  </a:txBody>
                  <a:tcPr/>
                </a:tc>
              </a:tr>
              <a:tr h="1328904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מספר</a:t>
                      </a:r>
                      <a:r>
                        <a:rPr lang="he-IL" sz="1600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ה</a:t>
                      </a:r>
                      <a:r>
                        <a:rPr lang="he-IL" sz="16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מסמכים וכתבי בי-דין, שנבדקו</a:t>
                      </a:r>
                      <a:r>
                        <a:rPr lang="he-IL" sz="1600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וניתן לגביהם</a:t>
                      </a:r>
                      <a:r>
                        <a:rPr lang="he-IL" sz="16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משוב בהיבטים</a:t>
                      </a:r>
                      <a:r>
                        <a:rPr lang="he-IL" sz="1600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של איכות העברת הטיעון, שפה, חשיבה משפטית, איכות הניסוח, מבנה וצורה. לפרקליטים בוותק של </a:t>
                      </a:r>
                      <a:r>
                        <a:rPr lang="he-IL" sz="1600" b="1" u="sng" baseline="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עד 6 שנים.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1.5 כתבי בי"ד בממוצע לפרקליט</a:t>
                      </a:r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1 לשנה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/>
                        <a:t>כתב בי"ד אחד בשנה</a:t>
                      </a:r>
                    </a:p>
                    <a:p>
                      <a:pPr rtl="1"/>
                      <a:endParaRPr lang="he-IL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1265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brew Template">
  <a:themeElements>
    <a:clrScheme name="rotem new 2015">
      <a:dk1>
        <a:srgbClr val="404040"/>
      </a:dk1>
      <a:lt1>
        <a:srgbClr val="FFFFFF"/>
      </a:lt1>
      <a:dk2>
        <a:srgbClr val="003366"/>
      </a:dk2>
      <a:lt2>
        <a:srgbClr val="003366"/>
      </a:lt2>
      <a:accent1>
        <a:srgbClr val="003366"/>
      </a:accent1>
      <a:accent2>
        <a:srgbClr val="0D95BC"/>
      </a:accent2>
      <a:accent3>
        <a:srgbClr val="A2B969"/>
      </a:accent3>
      <a:accent4>
        <a:srgbClr val="EBCB38"/>
      </a:accent4>
      <a:accent5>
        <a:srgbClr val="F36F13"/>
      </a:accent5>
      <a:accent6>
        <a:srgbClr val="C13018"/>
      </a:accent6>
      <a:hlink>
        <a:srgbClr val="0D95BC"/>
      </a:hlink>
      <a:folHlink>
        <a:srgbClr val="77777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41160</TotalTime>
  <Words>1389</Words>
  <Application>Microsoft Office PowerPoint</Application>
  <PresentationFormat>‫הצגה על המסך (4:3)</PresentationFormat>
  <Paragraphs>345</Paragraphs>
  <Slides>13</Slides>
  <Notes>5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21" baseType="lpstr">
      <vt:lpstr>Webdings</vt:lpstr>
      <vt:lpstr>Calibri</vt:lpstr>
      <vt:lpstr>David</vt:lpstr>
      <vt:lpstr>Wingdings</vt:lpstr>
      <vt:lpstr>Arial</vt:lpstr>
      <vt:lpstr>Arimo</vt:lpstr>
      <vt:lpstr>Times New Roman</vt:lpstr>
      <vt:lpstr>Hebrew Template</vt:lpstr>
      <vt:lpstr>מצגת של PowerPoint</vt:lpstr>
      <vt:lpstr>מדדי השפעה (אימפקט) – יעד על 1 </vt:lpstr>
      <vt:lpstr>מדדי השפעה (אימפקט) – יעד על 2 </vt:lpstr>
      <vt:lpstr>מדדי השפעה (אימפקט) – יעד על 3 </vt:lpstr>
      <vt:lpstr>מדדי השפעה (אימפקט) – יעד על 4 </vt:lpstr>
      <vt:lpstr>מדדי השפעה (אימפקט) – יעד על 5 </vt:lpstr>
      <vt:lpstr>מדדי יעילות - פלילי</vt:lpstr>
      <vt:lpstr>מדדי יעילות - אזרחי</vt:lpstr>
      <vt:lpstr>מדדי איכות - פלילי</vt:lpstr>
      <vt:lpstr>מדדי איכות - אזרחי</vt:lpstr>
      <vt:lpstr>מדדי איכות – פלילי</vt:lpstr>
      <vt:lpstr>מדדים ניהוליים – אזרחי ופלילי</vt:lpstr>
      <vt:lpstr>מדדים ניהוליים – אזרחי ופלילי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meirav</dc:creator>
  <cp:lastModifiedBy>Yonny Karavany</cp:lastModifiedBy>
  <cp:revision>3195</cp:revision>
  <dcterms:created xsi:type="dcterms:W3CDTF">2009-01-25T11:44:43Z</dcterms:created>
  <dcterms:modified xsi:type="dcterms:W3CDTF">2017-05-07T11:39:08Z</dcterms:modified>
</cp:coreProperties>
</file>