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7" r:id="rId2"/>
    <p:sldId id="259" r:id="rId3"/>
    <p:sldId id="294" r:id="rId4"/>
    <p:sldId id="256" r:id="rId5"/>
    <p:sldId id="260" r:id="rId6"/>
    <p:sldId id="29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2" r:id="rId17"/>
    <p:sldId id="296" r:id="rId18"/>
    <p:sldId id="297" r:id="rId19"/>
    <p:sldId id="298" r:id="rId20"/>
    <p:sldId id="295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3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4B48-56A3-4A0C-815A-149E11B520B1}" type="datetimeFigureOut">
              <a:rPr lang="he-IL" smtClean="0"/>
              <a:t>ד'/אב/תשפ"ב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5E59-2571-44A4-B0DF-46C7E0BB34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949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4B48-56A3-4A0C-815A-149E11B520B1}" type="datetimeFigureOut">
              <a:rPr lang="he-IL" smtClean="0"/>
              <a:t>ד'/אב/תשפ"ב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5E59-2571-44A4-B0DF-46C7E0BB34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86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4B48-56A3-4A0C-815A-149E11B520B1}" type="datetimeFigureOut">
              <a:rPr lang="he-IL" smtClean="0"/>
              <a:t>ד'/אב/תשפ"ב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5E59-2571-44A4-B0DF-46C7E0BB34B5}" type="slidenum">
              <a:rPr lang="he-IL" smtClean="0"/>
              <a:t>‹#›</a:t>
            </a:fld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01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4B48-56A3-4A0C-815A-149E11B520B1}" type="datetimeFigureOut">
              <a:rPr lang="he-IL" smtClean="0"/>
              <a:t>ד'/אב/תשפ"ב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5E59-2571-44A4-B0DF-46C7E0BB34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328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4B48-56A3-4A0C-815A-149E11B520B1}" type="datetimeFigureOut">
              <a:rPr lang="he-IL" smtClean="0"/>
              <a:t>ד'/אב/תשפ"ב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5E59-2571-44A4-B0DF-46C7E0BB34B5}" type="slidenum">
              <a:rPr lang="he-IL" smtClean="0"/>
              <a:t>‹#›</a:t>
            </a:fld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461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4B48-56A3-4A0C-815A-149E11B520B1}" type="datetimeFigureOut">
              <a:rPr lang="he-IL" smtClean="0"/>
              <a:t>ד'/אב/תשפ"ב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5E59-2571-44A4-B0DF-46C7E0BB34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072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4B48-56A3-4A0C-815A-149E11B520B1}" type="datetimeFigureOut">
              <a:rPr lang="he-IL" smtClean="0"/>
              <a:t>ד'/אב/תשפ"ב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5E59-2571-44A4-B0DF-46C7E0BB34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2853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4B48-56A3-4A0C-815A-149E11B520B1}" type="datetimeFigureOut">
              <a:rPr lang="he-IL" smtClean="0"/>
              <a:t>ד'/אב/תשפ"ב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5E59-2571-44A4-B0DF-46C7E0BB34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193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4B48-56A3-4A0C-815A-149E11B520B1}" type="datetimeFigureOut">
              <a:rPr lang="he-IL" smtClean="0"/>
              <a:t>ד'/אב/תשפ"ב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5E59-2571-44A4-B0DF-46C7E0BB34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198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4B48-56A3-4A0C-815A-149E11B520B1}" type="datetimeFigureOut">
              <a:rPr lang="he-IL" smtClean="0"/>
              <a:t>ד'/אב/תשפ"ב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5E59-2571-44A4-B0DF-46C7E0BB34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66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4B48-56A3-4A0C-815A-149E11B520B1}" type="datetimeFigureOut">
              <a:rPr lang="he-IL" smtClean="0"/>
              <a:t>ד'/אב/תשפ"ב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5E59-2571-44A4-B0DF-46C7E0BB34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53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4B48-56A3-4A0C-815A-149E11B520B1}" type="datetimeFigureOut">
              <a:rPr lang="he-IL" smtClean="0"/>
              <a:t>ד'/אב/תשפ"ב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5E59-2571-44A4-B0DF-46C7E0BB34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851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4B48-56A3-4A0C-815A-149E11B520B1}" type="datetimeFigureOut">
              <a:rPr lang="he-IL" smtClean="0"/>
              <a:t>ד'/אב/תשפ"ב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5E59-2571-44A4-B0DF-46C7E0BB34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404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4B48-56A3-4A0C-815A-149E11B520B1}" type="datetimeFigureOut">
              <a:rPr lang="he-IL" smtClean="0"/>
              <a:t>ד'/אב/תשפ"ב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5E59-2571-44A4-B0DF-46C7E0BB34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869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4B48-56A3-4A0C-815A-149E11B520B1}" type="datetimeFigureOut">
              <a:rPr lang="he-IL" smtClean="0"/>
              <a:t>ד'/אב/תשפ"ב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5E59-2571-44A4-B0DF-46C7E0BB34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790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4B48-56A3-4A0C-815A-149E11B520B1}" type="datetimeFigureOut">
              <a:rPr lang="he-IL" smtClean="0"/>
              <a:t>ד'/אב/תשפ"ב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5E59-2571-44A4-B0DF-46C7E0BB34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577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4B48-56A3-4A0C-815A-149E11B520B1}" type="datetimeFigureOut">
              <a:rPr lang="he-IL" smtClean="0"/>
              <a:t>ד'/אב/תשפ"ב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005E59-2571-44A4-B0DF-46C7E0BB34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268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f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87753" y="799387"/>
            <a:ext cx="7766936" cy="1646302"/>
          </a:xfrm>
        </p:spPr>
        <p:txBody>
          <a:bodyPr/>
          <a:lstStyle/>
          <a:p>
            <a:pPr algn="ctr"/>
            <a:r>
              <a:rPr lang="he-IL" sz="6000" dirty="0"/>
              <a:t>הדרכה בבטיחות המזון וניהול סיכונים 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he-IL" sz="2400" b="1" dirty="0"/>
              <a:t>ערוסי אשכול </a:t>
            </a:r>
          </a:p>
          <a:p>
            <a:pPr algn="ctr"/>
            <a:r>
              <a:rPr lang="he-IL" sz="2400" b="1" dirty="0"/>
              <a:t>מנהל בקרת איכות הסעדה </a:t>
            </a:r>
          </a:p>
          <a:p>
            <a:pPr algn="ctr"/>
            <a:r>
              <a:rPr lang="he-IL" sz="2400" b="1" dirty="0"/>
              <a:t>תחנת </a:t>
            </a:r>
            <a:r>
              <a:rPr lang="he-IL" sz="2400" b="1" dirty="0" err="1"/>
              <a:t>הכח</a:t>
            </a:r>
            <a:r>
              <a:rPr lang="he-IL" sz="2400" b="1" dirty="0"/>
              <a:t>- אורות רבין </a:t>
            </a:r>
          </a:p>
          <a:p>
            <a:pPr algn="ctr"/>
            <a:r>
              <a:rPr lang="he-IL" sz="2400" b="1" dirty="0"/>
              <a:t>1/8/22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971" y="284163"/>
            <a:ext cx="2571551" cy="267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95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u="sng" dirty="0">
                <a:solidFill>
                  <a:srgbClr val="FF0000"/>
                </a:solidFill>
                <a:latin typeface="+mn-lt"/>
              </a:rPr>
              <a:t>תהליך הפשרת בשר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954825" y="1508244"/>
            <a:ext cx="10515600" cy="3374172"/>
          </a:xfrm>
        </p:spPr>
        <p:txBody>
          <a:bodyPr>
            <a:normAutofit/>
          </a:bodyPr>
          <a:lstStyle/>
          <a:p>
            <a:r>
              <a:rPr lang="he-IL" sz="2400" b="1" dirty="0"/>
              <a:t>הפשטה מקרטונים או אריזות .</a:t>
            </a:r>
          </a:p>
          <a:p>
            <a:r>
              <a:rPr lang="he-IL" sz="2400" b="1" dirty="0"/>
              <a:t>הנחה על מגש טפטוף ותבנית לניקוז נוזלי הפשרה </a:t>
            </a:r>
          </a:p>
          <a:p>
            <a:r>
              <a:rPr lang="he-IL" sz="2400" b="1" dirty="0"/>
              <a:t>סימון תאריך הפשרה </a:t>
            </a:r>
          </a:p>
          <a:p>
            <a:r>
              <a:rPr lang="he-IL" sz="2400" b="1" dirty="0"/>
              <a:t>זמן מקסימלי להפשרה </a:t>
            </a:r>
          </a:p>
          <a:p>
            <a:r>
              <a:rPr lang="he-IL" sz="2400" b="1" dirty="0"/>
              <a:t>הפרדה בין סוגי המוצרים – בקר/בעלי כנף/דגים.</a:t>
            </a:r>
          </a:p>
          <a:p>
            <a:r>
              <a:rPr lang="he-IL" sz="2400" b="1" dirty="0"/>
              <a:t>אין להפשיר מחוץ למקרר .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339" y="4374819"/>
            <a:ext cx="2466975" cy="184785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145" y="4584369"/>
            <a:ext cx="2790825" cy="16383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397" y="4708478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6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u="sng" dirty="0">
                <a:solidFill>
                  <a:srgbClr val="FF0000"/>
                </a:solidFill>
                <a:latin typeface="+mn-lt"/>
              </a:rPr>
              <a:t>טיפול בביצים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609046"/>
            <a:ext cx="8596668" cy="3880773"/>
          </a:xfrm>
        </p:spPr>
        <p:txBody>
          <a:bodyPr>
            <a:normAutofit fontScale="70000" lnSpcReduction="20000"/>
          </a:bodyPr>
          <a:lstStyle/>
          <a:p>
            <a:r>
              <a:rPr lang="he-IL" sz="2800" b="1" dirty="0"/>
              <a:t>אין להשתמש בביצים שבורות /סדוקות .</a:t>
            </a:r>
          </a:p>
          <a:p>
            <a:r>
              <a:rPr lang="he-IL" sz="2800" b="1" dirty="0"/>
              <a:t>אין לשטוף ביצים טריות .</a:t>
            </a:r>
          </a:p>
          <a:p>
            <a:r>
              <a:rPr lang="he-IL" sz="2800" b="1" dirty="0"/>
              <a:t>אין לקבל ביצים עם לשלשת.</a:t>
            </a:r>
          </a:p>
          <a:p>
            <a:r>
              <a:rPr lang="he-IL" sz="2800" b="1" dirty="0"/>
              <a:t>יש לשטוף ידיים לאחר מגע בביצים טריות .</a:t>
            </a:r>
          </a:p>
          <a:p>
            <a:r>
              <a:rPr lang="he-IL" sz="2800" b="1" dirty="0"/>
              <a:t>שבירת ביצים יש לבצע באזור פתיחת ביצים/הפשטה ולא בסמוך לאזור עיבוד המזון .</a:t>
            </a:r>
          </a:p>
          <a:p>
            <a:r>
              <a:rPr lang="he-IL" sz="2800" b="1" dirty="0"/>
              <a:t>יש לשבור את הביצה ישירות לכלי לבדיקה ויזואלית .</a:t>
            </a:r>
          </a:p>
          <a:p>
            <a:r>
              <a:rPr lang="he-IL" sz="2800" b="1" dirty="0"/>
              <a:t>אין לאחסן ביצים לאחר פתיחתן במקרר מעל ל 5 מעלות , השימוש  בהם ייעשה עד 8 שעות , אין לשמור למחרת את נוזל הביצים .</a:t>
            </a:r>
          </a:p>
          <a:p>
            <a:r>
              <a:rPr lang="he-IL" sz="2800" b="1" dirty="0"/>
              <a:t>יש לבשל את הביצה 15 שעה לאחר רתיחה, אין להכין ביצה רכה  .</a:t>
            </a:r>
          </a:p>
          <a:p>
            <a:r>
              <a:rPr lang="he-IL" sz="2800" b="1" dirty="0"/>
              <a:t>המלצה- שימוש בנוזל ביצים מפוסטר או ביצים מפוסטרות .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35" y="5489819"/>
            <a:ext cx="1831825" cy="106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15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u="sng" dirty="0">
                <a:solidFill>
                  <a:srgbClr val="FF0000"/>
                </a:solidFill>
                <a:latin typeface="+mn-lt"/>
              </a:rPr>
              <a:t>מחסנים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309638" y="1667103"/>
            <a:ext cx="8596668" cy="3880773"/>
          </a:xfrm>
        </p:spPr>
        <p:txBody>
          <a:bodyPr>
            <a:noAutofit/>
          </a:bodyPr>
          <a:lstStyle/>
          <a:p>
            <a:r>
              <a:rPr lang="he-IL" sz="2400" b="1" dirty="0"/>
              <a:t>אחסון על הגבהה 30 ס"מ מהרצפה .</a:t>
            </a:r>
          </a:p>
          <a:p>
            <a:r>
              <a:rPr lang="he-IL" sz="2400" b="1" dirty="0"/>
              <a:t>מרחק המדפים מהקיר .</a:t>
            </a:r>
          </a:p>
          <a:p>
            <a:r>
              <a:rPr lang="he-IL" sz="2400" b="1" dirty="0"/>
              <a:t>מערכת אוורור .</a:t>
            </a:r>
          </a:p>
          <a:p>
            <a:r>
              <a:rPr lang="he-IL" sz="2400" b="1" dirty="0"/>
              <a:t>הפרדה בין חומרי אריזה /ניקוי ממזון .</a:t>
            </a:r>
          </a:p>
          <a:p>
            <a:r>
              <a:rPr lang="he-IL" sz="2400" b="1" dirty="0"/>
              <a:t>אטימת אריזות לאחר פתיחה .</a:t>
            </a:r>
          </a:p>
          <a:p>
            <a:r>
              <a:rPr lang="he-IL" sz="2400" b="1" dirty="0"/>
              <a:t>סימון תאריך פתיחה ותאריך תוקף  לאחר הוצאה מאריזה מקורית .</a:t>
            </a:r>
          </a:p>
          <a:p>
            <a:r>
              <a:rPr lang="he-IL" sz="2400" b="1" dirty="0"/>
              <a:t>סדר וניקיון .</a:t>
            </a:r>
          </a:p>
          <a:p>
            <a:r>
              <a:rPr lang="he-IL" sz="2400" b="1" dirty="0"/>
              <a:t>ניהול </a:t>
            </a:r>
            <a:r>
              <a:rPr lang="en-US" sz="2400" b="1" dirty="0"/>
              <a:t>FIFO</a:t>
            </a:r>
            <a:r>
              <a:rPr lang="he-IL" sz="2400" b="1" dirty="0"/>
              <a:t> של המלאי 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e-IL" sz="2400" b="1" dirty="0"/>
              <a:t> הדברה 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e-IL" sz="2400" b="1" dirty="0"/>
              <a:t>אטימות .</a:t>
            </a:r>
            <a:endParaRPr lang="he-IL" sz="6000" b="1" u="sng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797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u="sng" dirty="0">
                <a:solidFill>
                  <a:srgbClr val="FF0000"/>
                </a:solidFill>
                <a:latin typeface="+mn-lt"/>
              </a:rPr>
              <a:t>שיטת  בישול בשל צנן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696131"/>
            <a:ext cx="8596668" cy="3880773"/>
          </a:xfrm>
        </p:spPr>
        <p:txBody>
          <a:bodyPr>
            <a:noAutofit/>
          </a:bodyPr>
          <a:lstStyle/>
          <a:p>
            <a:r>
              <a:rPr lang="he-IL" sz="2000" b="1" dirty="0"/>
              <a:t>הורדת הטמפ' במהירות למניעת התרבות חיידקים .</a:t>
            </a:r>
          </a:p>
          <a:p>
            <a:r>
              <a:rPr lang="he-IL" sz="2000" b="1" dirty="0"/>
              <a:t>צינון מהיר </a:t>
            </a:r>
            <a:r>
              <a:rPr lang="he-IL" sz="2000" b="1" dirty="0" err="1"/>
              <a:t>מייד</a:t>
            </a:r>
            <a:r>
              <a:rPr lang="he-IL" sz="2000" b="1" dirty="0"/>
              <a:t> בגמר הבישול .</a:t>
            </a:r>
          </a:p>
          <a:p>
            <a:r>
              <a:rPr lang="he-IL" sz="2000" b="1" dirty="0"/>
              <a:t>צינון בכלים נמוכים ולא עמוקים .</a:t>
            </a:r>
          </a:p>
          <a:p>
            <a:r>
              <a:rPr lang="he-IL" sz="2000" b="1" dirty="0"/>
              <a:t>משך הצינון עד שעתיים.</a:t>
            </a:r>
          </a:p>
          <a:p>
            <a:r>
              <a:rPr lang="he-IL" sz="2000" b="1" dirty="0"/>
              <a:t>אין לכסות את המוצרים .</a:t>
            </a:r>
          </a:p>
          <a:p>
            <a:r>
              <a:rPr lang="he-IL" sz="2000" b="1" dirty="0"/>
              <a:t>תיעוד בקרת צינון המזון – כניסה ויציאה </a:t>
            </a:r>
            <a:r>
              <a:rPr lang="he-IL" sz="2000" b="1" dirty="0" err="1"/>
              <a:t>מהבלאסט</a:t>
            </a:r>
            <a:r>
              <a:rPr lang="he-IL" sz="2000" b="1" dirty="0"/>
              <a:t> </a:t>
            </a:r>
            <a:r>
              <a:rPr lang="he-IL" sz="2000" b="1" dirty="0" err="1"/>
              <a:t>צילר</a:t>
            </a:r>
            <a:r>
              <a:rPr lang="he-IL" sz="2000" b="1" dirty="0"/>
              <a:t> .</a:t>
            </a:r>
          </a:p>
          <a:p>
            <a:r>
              <a:rPr lang="he-IL" sz="2000" b="1" dirty="0"/>
              <a:t>אחסון בטמפ' של 3 מעלות במקרר נפרד .</a:t>
            </a:r>
          </a:p>
          <a:p>
            <a:r>
              <a:rPr lang="he-IL" sz="2000" b="1" dirty="0"/>
              <a:t>כיסוי וסימון המזון במקרר .</a:t>
            </a:r>
          </a:p>
          <a:p>
            <a:r>
              <a:rPr lang="he-IL" sz="2000" b="1" dirty="0"/>
              <a:t>צריכה עד 36 שעות , תלוי בתנאי האחסון . </a:t>
            </a:r>
          </a:p>
          <a:p>
            <a:r>
              <a:rPr lang="he-IL" sz="2000" b="1" dirty="0"/>
              <a:t>שחזור המזון בתנור עד להגעה 85 מעלות במרכז המזון .</a:t>
            </a:r>
          </a:p>
          <a:p>
            <a:r>
              <a:rPr lang="he-IL" sz="2000" b="1" dirty="0"/>
              <a:t>אין לבצע שימוש חוזר לאחר שחזור .</a:t>
            </a:r>
          </a:p>
        </p:txBody>
      </p:sp>
    </p:spTree>
    <p:extLst>
      <p:ext uri="{BB962C8B-B14F-4D97-AF65-F5344CB8AC3E}">
        <p14:creationId xmlns:p14="http://schemas.microsoft.com/office/powerpoint/2010/main" val="40332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u="sng" dirty="0">
                <a:solidFill>
                  <a:srgbClr val="FF0000"/>
                </a:solidFill>
                <a:latin typeface="+mn-lt"/>
              </a:rPr>
              <a:t>בקרות תהליך יצור  המזון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19314" y="1683657"/>
            <a:ext cx="8596668" cy="3880773"/>
          </a:xfrm>
        </p:spPr>
        <p:txBody>
          <a:bodyPr>
            <a:noAutofit/>
          </a:bodyPr>
          <a:lstStyle/>
          <a:p>
            <a:r>
              <a:rPr lang="he-IL" sz="2400" b="1" dirty="0"/>
              <a:t>בקבלת סחורה .</a:t>
            </a:r>
          </a:p>
          <a:p>
            <a:r>
              <a:rPr lang="he-IL" sz="2400" b="1" dirty="0" err="1"/>
              <a:t>סנטציה</a:t>
            </a:r>
            <a:r>
              <a:rPr lang="he-IL" sz="2400" b="1" dirty="0"/>
              <a:t> של עובדים .</a:t>
            </a:r>
          </a:p>
          <a:p>
            <a:r>
              <a:rPr lang="he-IL" sz="2400" b="1" dirty="0"/>
              <a:t>בקרת טמפ' מזון לפני ההגשה </a:t>
            </a:r>
          </a:p>
          <a:p>
            <a:r>
              <a:rPr lang="he-IL" sz="2400" b="1" dirty="0"/>
              <a:t>בקרת טמפ' ביצור .</a:t>
            </a:r>
          </a:p>
          <a:p>
            <a:r>
              <a:rPr lang="he-IL" sz="2400" b="1" dirty="0"/>
              <a:t>בקרת טמפ' לאחר שחזור מזון מצונן .</a:t>
            </a:r>
          </a:p>
          <a:p>
            <a:r>
              <a:rPr lang="he-IL" sz="2400" b="1" dirty="0"/>
              <a:t>תיעוד החלפת שמן . </a:t>
            </a:r>
          </a:p>
          <a:p>
            <a:r>
              <a:rPr lang="he-IL" sz="2400" b="1" dirty="0"/>
              <a:t>בקרת טמפ' מקררים/חדרי קירור.</a:t>
            </a:r>
          </a:p>
          <a:p>
            <a:r>
              <a:rPr lang="he-IL" sz="2400" b="1" dirty="0"/>
              <a:t>עקיבות המוצר- דף הפשרות .</a:t>
            </a:r>
          </a:p>
          <a:p>
            <a:r>
              <a:rPr lang="he-IL" sz="2400" b="1" dirty="0"/>
              <a:t>פיקוח ובקרה .</a:t>
            </a:r>
          </a:p>
          <a:p>
            <a:r>
              <a:rPr lang="he-IL" sz="2400" b="1" dirty="0"/>
              <a:t>הדרכות עובדים.</a:t>
            </a:r>
          </a:p>
        </p:txBody>
      </p:sp>
    </p:spTree>
    <p:extLst>
      <p:ext uri="{BB962C8B-B14F-4D97-AF65-F5344CB8AC3E}">
        <p14:creationId xmlns:p14="http://schemas.microsoft.com/office/powerpoint/2010/main" val="191944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u="sng" dirty="0">
                <a:solidFill>
                  <a:srgbClr val="FF0000"/>
                </a:solidFill>
                <a:latin typeface="+mn-lt"/>
              </a:rPr>
              <a:t>טיפול ואחזקה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43505" y="1930400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he-IL" sz="2400" b="1" dirty="0"/>
              <a:t>חיטוי בחומר מקציף בסוף יום  להשמדת חיידקים .</a:t>
            </a:r>
          </a:p>
          <a:p>
            <a:r>
              <a:rPr lang="he-IL" sz="2400" b="1" dirty="0"/>
              <a:t>השריית קרשים וסכינים  בחומר חיטוי .</a:t>
            </a:r>
          </a:p>
          <a:p>
            <a:r>
              <a:rPr lang="he-IL" sz="2400" b="1" dirty="0"/>
              <a:t>שטיפה במים חמים מים וסבון .</a:t>
            </a:r>
          </a:p>
          <a:p>
            <a:r>
              <a:rPr lang="he-IL" sz="2400" b="1" dirty="0"/>
              <a:t>ייבוש בכלים , אחסנה  בצורה אנכית .</a:t>
            </a:r>
          </a:p>
          <a:p>
            <a:r>
              <a:rPr lang="he-IL" sz="2400" b="1" dirty="0"/>
              <a:t>פינו פחי אשפה ושטיפת הפחים , שקיות </a:t>
            </a:r>
            <a:r>
              <a:rPr lang="he-IL" sz="2400" b="1" dirty="0" err="1"/>
              <a:t>נילון</a:t>
            </a:r>
            <a:r>
              <a:rPr lang="he-IL" sz="2400" b="1" dirty="0"/>
              <a:t> .</a:t>
            </a:r>
          </a:p>
          <a:p>
            <a:r>
              <a:rPr lang="he-IL" sz="2400" b="1" dirty="0"/>
              <a:t>ניקוי תעלות ניקוז .</a:t>
            </a:r>
          </a:p>
          <a:p>
            <a:r>
              <a:rPr lang="he-IL" sz="2400" b="1" dirty="0"/>
              <a:t>ניקוי מקררים למניעת הצטברות עובשים ופטרת כולל גומות , רשתות אוורור, ידיות, מדפים.</a:t>
            </a:r>
          </a:p>
          <a:p>
            <a:r>
              <a:rPr lang="he-IL" sz="2400" b="1" dirty="0" err="1"/>
              <a:t>תוכנית</a:t>
            </a:r>
            <a:r>
              <a:rPr lang="he-IL" sz="2400" b="1" dirty="0"/>
              <a:t> ניקיון שבועית .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394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sz="4800" b="1" u="sng" dirty="0">
                <a:solidFill>
                  <a:srgbClr val="FF0000"/>
                </a:solidFill>
                <a:latin typeface="+mn-lt"/>
              </a:rPr>
              <a:t>גורמי סיכון במזון </a:t>
            </a:r>
            <a:br>
              <a:rPr lang="he-IL" sz="4800" b="1" u="sng" dirty="0">
                <a:solidFill>
                  <a:srgbClr val="FF0000"/>
                </a:solidFill>
                <a:latin typeface="+mn-lt"/>
              </a:rPr>
            </a:br>
            <a:r>
              <a:rPr lang="he-IL" b="1" u="sng" dirty="0">
                <a:solidFill>
                  <a:schemeClr val="accent2"/>
                </a:solidFill>
                <a:latin typeface="+mn-lt"/>
              </a:rPr>
              <a:t>גופים זרים שחדרו בתהליך היצור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43505" y="1930400"/>
            <a:ext cx="8596668" cy="3880773"/>
          </a:xfrm>
        </p:spPr>
        <p:txBody>
          <a:bodyPr>
            <a:normAutofit/>
          </a:bodyPr>
          <a:lstStyle/>
          <a:p>
            <a:r>
              <a:rPr lang="he-IL" sz="2800" b="1" dirty="0"/>
              <a:t>סיכון כימי-חומרי </a:t>
            </a:r>
            <a:r>
              <a:rPr lang="he-IL" sz="2800" b="1" dirty="0" err="1"/>
              <a:t>ניקוי,חומרי</a:t>
            </a:r>
            <a:r>
              <a:rPr lang="he-IL" sz="2800" b="1" dirty="0"/>
              <a:t> הדברה ,צבע , חומרים מסוכנים.</a:t>
            </a:r>
          </a:p>
          <a:p>
            <a:r>
              <a:rPr lang="he-IL" sz="2800" b="1" dirty="0"/>
              <a:t>סיכון פיזי-שברי זכוכית, עץ, פלסטיק, עצמות , עצם זר ,</a:t>
            </a:r>
            <a:r>
              <a:rPr lang="he-IL" sz="2800" b="1" dirty="0" err="1"/>
              <a:t>גלעין,מתכת</a:t>
            </a:r>
            <a:r>
              <a:rPr lang="he-IL" sz="2800" b="1" dirty="0"/>
              <a:t> .</a:t>
            </a:r>
          </a:p>
          <a:p>
            <a:r>
              <a:rPr lang="he-IL" sz="2800" b="1" dirty="0"/>
              <a:t>סיכון ביולוגי –חיידקים, טפילים, וירוסים.</a:t>
            </a:r>
          </a:p>
          <a:p>
            <a:r>
              <a:rPr lang="he-IL" sz="2800" b="1" dirty="0"/>
              <a:t>סיכון אלרגני – חלב, אגוזים, גלוטן, שומשום, פול .</a:t>
            </a:r>
            <a:endParaRPr lang="he-IL" sz="2000" dirty="0"/>
          </a:p>
          <a:p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57946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0D5F3DC-E0F0-B2F5-A428-0BD320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חיטוי ירקות ופירות 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62773D5-F98B-9898-CBAA-3C20F561C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360" y="2160983"/>
            <a:ext cx="4185623" cy="576262"/>
          </a:xfrm>
        </p:spPr>
        <p:txBody>
          <a:bodyPr/>
          <a:lstStyle/>
          <a:p>
            <a:r>
              <a:rPr lang="he-IL" dirty="0"/>
              <a:t>אריזת  </a:t>
            </a:r>
            <a:r>
              <a:rPr lang="he-IL" dirty="0" err="1"/>
              <a:t>ארוזיות</a:t>
            </a:r>
            <a:r>
              <a:rPr lang="he-IL" dirty="0"/>
              <a:t>- חובה לשטוף פירות  </a:t>
            </a:r>
          </a:p>
        </p:txBody>
      </p:sp>
      <p:pic>
        <p:nvPicPr>
          <p:cNvPr id="9" name="מציין מיקום תוכן 8">
            <a:extLst>
              <a:ext uri="{FF2B5EF4-FFF2-40B4-BE49-F238E27FC236}">
                <a16:creationId xmlns:a16="http://schemas.microsoft.com/office/drawing/2014/main" id="{C81D4BA2-EE63-0004-0312-14132AC4B6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0361" y="2736850"/>
            <a:ext cx="4185623" cy="3305175"/>
          </a:xfrm>
          <a:prstGeom prst="rect">
            <a:avLst/>
          </a:prstGeom>
        </p:spPr>
      </p:pic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F11491A-8D69-9B07-0B49-295BC1542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ירקות קלופים יש לשטוף לפני ולא להכניס למטבח </a:t>
            </a:r>
          </a:p>
        </p:txBody>
      </p:sp>
      <p:pic>
        <p:nvPicPr>
          <p:cNvPr id="8" name="מציין מיקום תוכן 7">
            <a:extLst>
              <a:ext uri="{FF2B5EF4-FFF2-40B4-BE49-F238E27FC236}">
                <a16:creationId xmlns:a16="http://schemas.microsoft.com/office/drawing/2014/main" id="{94D5C263-4BD1-C7EA-7951-4837482929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9263" y="2736850"/>
            <a:ext cx="3305175" cy="3305175"/>
          </a:xfrm>
        </p:spPr>
      </p:pic>
    </p:spTree>
    <p:extLst>
      <p:ext uri="{BB962C8B-B14F-4D97-AF65-F5344CB8AC3E}">
        <p14:creationId xmlns:p14="http://schemas.microsoft.com/office/powerpoint/2010/main" val="2900753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2E81DA-5A27-8EA6-4BDF-FE2002D7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00" y="618478"/>
            <a:ext cx="8596668" cy="1320800"/>
          </a:xfrm>
        </p:spPr>
        <p:txBody>
          <a:bodyPr/>
          <a:lstStyle/>
          <a:p>
            <a:pPr algn="ctr"/>
            <a:r>
              <a:rPr lang="he-IL" dirty="0"/>
              <a:t>ניקוי כלים </a:t>
            </a:r>
            <a:br>
              <a:rPr lang="he-IL" dirty="0"/>
            </a:br>
            <a:r>
              <a:rPr lang="he-IL" dirty="0"/>
              <a:t>נקי/לא נקי </a:t>
            </a:r>
          </a:p>
        </p:txBody>
      </p:sp>
      <p:pic>
        <p:nvPicPr>
          <p:cNvPr id="8" name="מציין מיקום תוכן 7">
            <a:extLst>
              <a:ext uri="{FF2B5EF4-FFF2-40B4-BE49-F238E27FC236}">
                <a16:creationId xmlns:a16="http://schemas.microsoft.com/office/drawing/2014/main" id="{5E4E735F-534B-3B30-E1EE-6E61BE2E72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13" y="2159794"/>
            <a:ext cx="3881437" cy="3881436"/>
          </a:xfrm>
        </p:spPr>
      </p:pic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D3982AD3-3C7C-71F1-3B89-7D47A80E9D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9215" y="2159794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1991536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F16C852-D823-A34D-666F-47704D97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הפשרת בשר </a:t>
            </a:r>
            <a:br>
              <a:rPr lang="he-IL" dirty="0"/>
            </a:br>
            <a:r>
              <a:rPr lang="he-IL" dirty="0"/>
              <a:t>לא נכון/נכון </a:t>
            </a:r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C008A25F-AF8A-BE1A-1476-7CF8A0EC89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0338" y="2159794"/>
            <a:ext cx="3881437" cy="3881437"/>
          </a:xfrm>
        </p:spPr>
      </p:pic>
      <p:pic>
        <p:nvPicPr>
          <p:cNvPr id="18" name="מציין מיקום תוכן 17">
            <a:extLst>
              <a:ext uri="{FF2B5EF4-FFF2-40B4-BE49-F238E27FC236}">
                <a16:creationId xmlns:a16="http://schemas.microsoft.com/office/drawing/2014/main" id="{16068EA3-3BAA-C562-1880-3AE1959E26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28" y="2357437"/>
            <a:ext cx="2619375" cy="1743075"/>
          </a:xfr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209BD092-1B30-7FC8-66C1-91432A820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28" y="400367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6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4231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800" b="1" u="sng" dirty="0">
                <a:solidFill>
                  <a:srgbClr val="FF0000"/>
                </a:solidFill>
                <a:latin typeface="+mn-lt"/>
              </a:rPr>
              <a:t>מהי הרעלת מזון?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7714" y="1489230"/>
            <a:ext cx="960119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e-IL" sz="2400" b="1" dirty="0"/>
          </a:p>
        </p:txBody>
      </p:sp>
      <p:sp>
        <p:nvSpPr>
          <p:cNvPr id="4" name="מלבן 3"/>
          <p:cNvSpPr/>
          <p:nvPr/>
        </p:nvSpPr>
        <p:spPr>
          <a:xfrm>
            <a:off x="1452467" y="2575449"/>
            <a:ext cx="81259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תחלואה הנגרמת בעקבות </a:t>
            </a:r>
          </a:p>
          <a:p>
            <a:pPr algn="ctr"/>
            <a:r>
              <a:rPr lang="he-I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אכילת מזון מזוהם </a:t>
            </a:r>
          </a:p>
        </p:txBody>
      </p:sp>
    </p:spTree>
    <p:extLst>
      <p:ext uri="{BB962C8B-B14F-4D97-AF65-F5344CB8AC3E}">
        <p14:creationId xmlns:p14="http://schemas.microsoft.com/office/powerpoint/2010/main" val="2389343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294166" y="2662535"/>
            <a:ext cx="96007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תודה על ההקשבה </a:t>
            </a:r>
          </a:p>
        </p:txBody>
      </p:sp>
    </p:spTree>
    <p:extLst>
      <p:ext uri="{BB962C8B-B14F-4D97-AF65-F5344CB8AC3E}">
        <p14:creationId xmlns:p14="http://schemas.microsoft.com/office/powerpoint/2010/main" val="243319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81742" y="4231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800" b="1" u="sng" dirty="0">
                <a:solidFill>
                  <a:srgbClr val="FF0000"/>
                </a:solidFill>
                <a:latin typeface="+mn-lt"/>
              </a:rPr>
              <a:t>שמירה על </a:t>
            </a:r>
            <a:r>
              <a:rPr lang="he-IL" sz="4800" b="1" u="sng" dirty="0" err="1">
                <a:solidFill>
                  <a:srgbClr val="FF0000"/>
                </a:solidFill>
                <a:latin typeface="+mn-lt"/>
              </a:rPr>
              <a:t>הגיינה</a:t>
            </a:r>
            <a:r>
              <a:rPr lang="he-IL" sz="4800" b="1" u="sng" dirty="0">
                <a:solidFill>
                  <a:srgbClr val="FF0000"/>
                </a:solidFill>
                <a:latin typeface="+mn-lt"/>
              </a:rPr>
              <a:t> אישית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7714" y="1489230"/>
            <a:ext cx="9601196" cy="3318936"/>
          </a:xfrm>
        </p:spPr>
        <p:txBody>
          <a:bodyPr>
            <a:noAutofit/>
          </a:bodyPr>
          <a:lstStyle/>
          <a:p>
            <a:r>
              <a:rPr lang="he-IL" sz="2400" b="1" dirty="0"/>
              <a:t>עבודה עם כפפות , תדירות החלפה, מעבר בין מדור למדור , כפפות קרועות.</a:t>
            </a:r>
          </a:p>
          <a:p>
            <a:r>
              <a:rPr lang="he-IL" sz="2400" b="1" dirty="0"/>
              <a:t>שטיפת ידיים – </a:t>
            </a:r>
            <a:r>
              <a:rPr lang="he-IL" sz="2400" b="1" dirty="0" err="1"/>
              <a:t>שירותים,עישון</a:t>
            </a:r>
            <a:r>
              <a:rPr lang="he-IL" sz="2400" b="1" dirty="0"/>
              <a:t>, הפסקה , מגע בביצים, בשר , מעבר בין מדורים.</a:t>
            </a:r>
          </a:p>
          <a:p>
            <a:r>
              <a:rPr lang="he-IL" sz="2400" b="1" dirty="0"/>
              <a:t>כיסוי ראש /מסכות /איסוף שערות </a:t>
            </a:r>
          </a:p>
          <a:p>
            <a:r>
              <a:rPr lang="he-IL" sz="2400" b="1" dirty="0"/>
              <a:t>ביגוד נקי .</a:t>
            </a:r>
          </a:p>
          <a:p>
            <a:r>
              <a:rPr lang="he-IL" sz="2400" b="1" dirty="0"/>
              <a:t>סינר עבודה ( אין להיכנס לשירותים, החלפה לאחר הפסקה , טיפול בבשר גולמי )</a:t>
            </a:r>
          </a:p>
          <a:p>
            <a:r>
              <a:rPr lang="he-IL" sz="2400" b="1" dirty="0"/>
              <a:t>הצבת כיור לשטיפת ידיים – </a:t>
            </a:r>
            <a:r>
              <a:rPr lang="he-IL" sz="2400" b="1" dirty="0" err="1"/>
              <a:t>מים,סבון</a:t>
            </a:r>
            <a:r>
              <a:rPr lang="he-IL" sz="2400" b="1" dirty="0"/>
              <a:t>, נייר, פח </a:t>
            </a:r>
          </a:p>
          <a:p>
            <a:r>
              <a:rPr lang="he-IL" sz="2400" b="1" dirty="0"/>
              <a:t>אופן שטיפת ידיים- שפשוף בסבון, ניגוב בנייר חד פעמי </a:t>
            </a:r>
          </a:p>
          <a:p>
            <a:r>
              <a:rPr lang="he-IL" sz="2400" b="1" dirty="0"/>
              <a:t>בריאות העובד .</a:t>
            </a:r>
          </a:p>
        </p:txBody>
      </p:sp>
    </p:spTree>
    <p:extLst>
      <p:ext uri="{BB962C8B-B14F-4D97-AF65-F5344CB8AC3E}">
        <p14:creationId xmlns:p14="http://schemas.microsoft.com/office/powerpoint/2010/main" val="221198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86" y="1093335"/>
            <a:ext cx="8061157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9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7626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800" b="1" u="sng" dirty="0">
                <a:solidFill>
                  <a:srgbClr val="FF0000"/>
                </a:solidFill>
                <a:latin typeface="+mn-lt"/>
              </a:rPr>
              <a:t>ארבעה כללים לשמירה על בטיחות מזון </a:t>
            </a:r>
            <a:endParaRPr lang="he-IL" sz="4800" b="1" u="sng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6419" y="1405846"/>
            <a:ext cx="8596668" cy="3880773"/>
          </a:xfrm>
        </p:spPr>
        <p:txBody>
          <a:bodyPr>
            <a:noAutofit/>
          </a:bodyPr>
          <a:lstStyle/>
          <a:p>
            <a:r>
              <a:rPr lang="he-IL" sz="3600" b="1" dirty="0"/>
              <a:t>שטיפה וחיטוי –ידיים, משטחים, ציוד </a:t>
            </a:r>
          </a:p>
          <a:p>
            <a:r>
              <a:rPr lang="he-IL" sz="3600" b="1" dirty="0"/>
              <a:t>הפרדה – מניעת זיהום צולב ,</a:t>
            </a:r>
          </a:p>
          <a:p>
            <a:r>
              <a:rPr lang="he-IL" sz="3600" b="1" dirty="0"/>
              <a:t> בישול ביסודיות- בעיקר בשר, ביצים, </a:t>
            </a:r>
            <a:r>
              <a:rPr lang="he-IL" sz="3600" b="1" dirty="0" err="1"/>
              <a:t>דגים,עוף</a:t>
            </a:r>
            <a:r>
              <a:rPr lang="he-IL" sz="3600" b="1" dirty="0"/>
              <a:t> .</a:t>
            </a:r>
          </a:p>
          <a:p>
            <a:r>
              <a:rPr lang="he-IL" sz="3600" b="1" dirty="0"/>
              <a:t>שמירה על שרשרת קירור/חימום  עד להגשה .</a:t>
            </a:r>
          </a:p>
        </p:txBody>
      </p:sp>
    </p:spTree>
    <p:extLst>
      <p:ext uri="{BB962C8B-B14F-4D97-AF65-F5344CB8AC3E}">
        <p14:creationId xmlns:p14="http://schemas.microsoft.com/office/powerpoint/2010/main" val="408890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u="sng" dirty="0">
                <a:solidFill>
                  <a:srgbClr val="FF0000"/>
                </a:solidFill>
                <a:latin typeface="+mn-lt"/>
              </a:rPr>
              <a:t>מניעת זיהום צולב של המזון</a:t>
            </a:r>
            <a:r>
              <a:rPr lang="he-IL" sz="4800" b="1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6419" y="1405846"/>
            <a:ext cx="8596668" cy="3880773"/>
          </a:xfrm>
        </p:spPr>
        <p:txBody>
          <a:bodyPr>
            <a:noAutofit/>
          </a:bodyPr>
          <a:lstStyle/>
          <a:p>
            <a:r>
              <a:rPr lang="he-IL" sz="2800" b="1" dirty="0"/>
              <a:t>טיפול בחומרי גלם להכנת המזון במדורים נפרדים, כלים נפרדים , אחסון בהפרדה .סימון מדורי עבודה וחדרי קירור.</a:t>
            </a:r>
          </a:p>
          <a:p>
            <a:r>
              <a:rPr lang="he-IL" sz="2800" b="1" dirty="0"/>
              <a:t>החלפת סינר/כפפות בין מדור למדור או שטיפת ידיים.</a:t>
            </a:r>
          </a:p>
          <a:p>
            <a:r>
              <a:rPr lang="he-IL" sz="2800" b="1" dirty="0"/>
              <a:t>דוגמאות מהשטח :</a:t>
            </a:r>
          </a:p>
          <a:p>
            <a:r>
              <a:rPr lang="he-IL" sz="2400" b="1" dirty="0"/>
              <a:t>אחסון  סלטים במקרר סלטים. </a:t>
            </a:r>
          </a:p>
          <a:p>
            <a:r>
              <a:rPr lang="he-IL" sz="2400" b="1" dirty="0"/>
              <a:t>אחסון בשר בתהליך הפשרה בתוך מקרר מזון מוכן. </a:t>
            </a:r>
          </a:p>
          <a:p>
            <a:r>
              <a:rPr lang="he-IL" sz="2400" b="1" dirty="0"/>
              <a:t>אחסון בשר מבושל לצד מזון גולמי .</a:t>
            </a:r>
          </a:p>
          <a:p>
            <a:r>
              <a:rPr lang="he-IL" sz="2400" b="1" dirty="0"/>
              <a:t>שימוש בקרש חיתוך לפריסת בשר גולמי ובשר מבושל.</a:t>
            </a:r>
          </a:p>
          <a:p>
            <a:r>
              <a:rPr lang="he-IL" sz="2400" b="1" dirty="0"/>
              <a:t>ידיים מזוהמות, ציוד לא נקי .</a:t>
            </a:r>
          </a:p>
        </p:txBody>
      </p:sp>
    </p:spTree>
    <p:extLst>
      <p:ext uri="{BB962C8B-B14F-4D97-AF65-F5344CB8AC3E}">
        <p14:creationId xmlns:p14="http://schemas.microsoft.com/office/powerpoint/2010/main" val="88583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u="sng" dirty="0">
                <a:solidFill>
                  <a:srgbClr val="FF0000"/>
                </a:solidFill>
                <a:latin typeface="+mn-lt"/>
              </a:rPr>
              <a:t>שטיפה וחיטוי ירקות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56041" y="1354172"/>
            <a:ext cx="8596668" cy="3880773"/>
          </a:xfrm>
        </p:spPr>
        <p:txBody>
          <a:bodyPr/>
          <a:lstStyle/>
          <a:p>
            <a:r>
              <a:rPr lang="he-IL" sz="2400" b="1" dirty="0"/>
              <a:t>מדוע חשוב לשטוף ולחטא ירקות ?</a:t>
            </a:r>
          </a:p>
          <a:p>
            <a:pPr marL="0" indent="0">
              <a:buNone/>
            </a:pPr>
            <a:r>
              <a:rPr lang="he-IL" sz="2400" b="1" dirty="0"/>
              <a:t>השמדת חיידקים, צרכים של בע"ח, חומרי הדברה , נגיפים, </a:t>
            </a:r>
          </a:p>
          <a:p>
            <a:pPr marL="0" indent="0">
              <a:buNone/>
            </a:pPr>
            <a:r>
              <a:rPr lang="he-IL" sz="2400" b="1" dirty="0" err="1"/>
              <a:t>נבגים,העברתם</a:t>
            </a:r>
            <a:r>
              <a:rPr lang="he-IL" sz="2400" b="1" dirty="0"/>
              <a:t>  מהאדמה למטבח מסכן את בטיחות המזון .</a:t>
            </a:r>
          </a:p>
          <a:p>
            <a:r>
              <a:rPr lang="he-IL" sz="2400" b="1" dirty="0"/>
              <a:t>תהליך שטיפה וחיטוי .</a:t>
            </a:r>
          </a:p>
          <a:p>
            <a:r>
              <a:rPr lang="he-IL" sz="2400" b="1" dirty="0"/>
              <a:t>אחסון ירקות נקיים .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761" y="4520605"/>
            <a:ext cx="1866900" cy="13239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75" y="4372967"/>
            <a:ext cx="1514475" cy="15144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952" y="4382493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8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412"/>
          </a:xfrm>
        </p:spPr>
        <p:txBody>
          <a:bodyPr>
            <a:normAutofit/>
          </a:bodyPr>
          <a:lstStyle/>
          <a:p>
            <a:pPr algn="ctr"/>
            <a:r>
              <a:rPr lang="he-IL" sz="4800" b="1" u="sng" dirty="0" err="1">
                <a:solidFill>
                  <a:srgbClr val="FF0000"/>
                </a:solidFill>
                <a:latin typeface="+mn-lt"/>
              </a:rPr>
              <a:t>מיקרוביאלים</a:t>
            </a:r>
            <a:r>
              <a:rPr lang="he-IL" sz="4800" b="1" u="sng" dirty="0">
                <a:solidFill>
                  <a:srgbClr val="FF0000"/>
                </a:solidFill>
                <a:latin typeface="+mn-lt"/>
              </a:rPr>
              <a:t>  במזון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934230"/>
            <a:ext cx="10515600" cy="4351338"/>
          </a:xfrm>
        </p:spPr>
        <p:txBody>
          <a:bodyPr>
            <a:normAutofit/>
          </a:bodyPr>
          <a:lstStyle/>
          <a:p>
            <a:r>
              <a:rPr lang="he-IL" sz="2000" b="1" dirty="0"/>
              <a:t>חיידקים אינדיקטורים- חיידקים סביבתיים , משמשים לאינדיקטור לרמת התברואה של המזון </a:t>
            </a:r>
            <a:r>
              <a:rPr lang="he-IL" sz="2000" b="1" dirty="0" err="1"/>
              <a:t>והגיינה</a:t>
            </a:r>
            <a:r>
              <a:rPr lang="he-IL" sz="2000" b="1" dirty="0"/>
              <a:t> אישית .</a:t>
            </a:r>
          </a:p>
          <a:p>
            <a:r>
              <a:rPr lang="he-IL" sz="2000" b="1" dirty="0"/>
              <a:t>לדוגמא- קוליפורמים, אי קולי , </a:t>
            </a:r>
            <a:r>
              <a:rPr lang="he-IL" sz="2000" b="1" dirty="0" err="1"/>
              <a:t>עובשים,שמרים</a:t>
            </a:r>
            <a:r>
              <a:rPr lang="he-IL" sz="2000" b="1" dirty="0"/>
              <a:t> ,ספירה כללית .</a:t>
            </a:r>
          </a:p>
          <a:p>
            <a:r>
              <a:rPr lang="he-IL" sz="2000" b="1" dirty="0"/>
              <a:t>חיידקים </a:t>
            </a:r>
            <a:r>
              <a:rPr lang="he-IL" sz="2000" b="1" dirty="0" err="1"/>
              <a:t>פתוגנים</a:t>
            </a:r>
            <a:r>
              <a:rPr lang="he-IL" sz="2000" b="1" dirty="0"/>
              <a:t>- חיידקים </a:t>
            </a:r>
            <a:r>
              <a:rPr lang="he-IL" sz="2000" b="1" dirty="0" err="1"/>
              <a:t>מחולללי</a:t>
            </a:r>
            <a:r>
              <a:rPr lang="he-IL" sz="2000" b="1" dirty="0"/>
              <a:t> מחלות ומסוכנים מאוד </a:t>
            </a:r>
          </a:p>
          <a:p>
            <a:r>
              <a:rPr lang="he-IL" sz="2000" b="1" dirty="0"/>
              <a:t>דוגמא – </a:t>
            </a:r>
            <a:r>
              <a:rPr lang="he-IL" sz="2000" b="1" dirty="0" err="1"/>
              <a:t>ליסטריה</a:t>
            </a:r>
            <a:r>
              <a:rPr lang="he-IL" sz="2000" b="1" dirty="0"/>
              <a:t> , סלמונלה , </a:t>
            </a:r>
            <a:r>
              <a:rPr lang="he-IL" sz="2000" b="1" dirty="0" err="1"/>
              <a:t>סטאפילקוקוס</a:t>
            </a:r>
            <a:r>
              <a:rPr lang="he-IL" sz="2000" b="1" dirty="0"/>
              <a:t> , </a:t>
            </a:r>
            <a:r>
              <a:rPr lang="he-IL" sz="2000" b="1" dirty="0" err="1"/>
              <a:t>קלוסטרידיה</a:t>
            </a:r>
            <a:r>
              <a:rPr lang="he-IL" sz="2000" b="1" dirty="0"/>
              <a:t> , </a:t>
            </a:r>
            <a:r>
              <a:rPr lang="he-IL" sz="2000" b="1" dirty="0" err="1"/>
              <a:t>קומפילובקטר</a:t>
            </a:r>
            <a:r>
              <a:rPr lang="he-IL" sz="2000" b="1" dirty="0"/>
              <a:t>.</a:t>
            </a:r>
          </a:p>
          <a:p>
            <a:r>
              <a:rPr lang="he-IL" sz="2000" b="1" dirty="0"/>
              <a:t>מהם הגורמים ?</a:t>
            </a:r>
          </a:p>
          <a:p>
            <a:r>
              <a:rPr lang="he-IL" sz="2000" b="1" dirty="0"/>
              <a:t>זיהום צולב, בשר נא, ירקות מזוהמים, כלים לא נקיים, מגע במזון בידיים חשופות, עיטוש, בריאות עובדים , טמפ' מזון .</a:t>
            </a:r>
          </a:p>
          <a:p>
            <a:r>
              <a:rPr lang="he-IL" sz="2000" b="1" dirty="0"/>
              <a:t>מחלות – שלשולים, חום, הקאות, דימום  וכו' .</a:t>
            </a:r>
          </a:p>
          <a:p>
            <a:r>
              <a:rPr lang="he-IL" sz="2000" b="1" dirty="0" err="1"/>
              <a:t>אוכלוסיה</a:t>
            </a:r>
            <a:r>
              <a:rPr lang="he-IL" sz="2000" b="1" dirty="0"/>
              <a:t> רגישה – זקנים, נשים הרות, ילדים, אדם בעל מערכת חיסונית נמוכה .</a:t>
            </a:r>
          </a:p>
          <a:p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69" y="18198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5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u="sng" dirty="0">
                <a:solidFill>
                  <a:srgbClr val="FF0000"/>
                </a:solidFill>
                <a:latin typeface="+mn-lt"/>
              </a:rPr>
              <a:t>שמירה על  שרשרת חום/קור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sz="2000" b="1" dirty="0"/>
              <a:t>מזון קר  יישמר בקירור  עד להגשה מתחת ל 5 מעלות .</a:t>
            </a:r>
          </a:p>
          <a:p>
            <a:r>
              <a:rPr lang="he-IL" sz="2000" b="1" dirty="0"/>
              <a:t>מזון חם  יישמר בחימום עד להגשה  מעל 65 מעלות .</a:t>
            </a:r>
          </a:p>
          <a:p>
            <a:r>
              <a:rPr lang="he-IL" sz="2000" b="1" dirty="0"/>
              <a:t>מזון מוכן מצונן יישמר  בקירור מתחת ל 3 מעלות ( יש לצרוף תוך 36 שעות)</a:t>
            </a:r>
          </a:p>
          <a:p>
            <a:r>
              <a:rPr lang="he-IL" sz="2000" b="1" dirty="0"/>
              <a:t>מזון מצונן יש לחמם עד ל 85 מעלות במרכז המוצר .</a:t>
            </a:r>
          </a:p>
          <a:p>
            <a:r>
              <a:rPr lang="he-IL" sz="2000" b="1" dirty="0"/>
              <a:t>ביצים יש לשמור בקירור עד 20 מעלות .</a:t>
            </a:r>
          </a:p>
          <a:p>
            <a:r>
              <a:rPr lang="he-IL" sz="2000" b="1" dirty="0"/>
              <a:t>בשר בתהליך הפשרה יישמר בקירור עד 10 מעלות .</a:t>
            </a:r>
          </a:p>
          <a:p>
            <a:r>
              <a:rPr lang="he-IL" sz="2000" b="1" dirty="0"/>
              <a:t>מוצרים קפואים יישמרו במקפיא ב 18- מעלות </a:t>
            </a:r>
          </a:p>
          <a:p>
            <a:endParaRPr lang="he-IL" sz="2000" b="1" dirty="0"/>
          </a:p>
          <a:p>
            <a:r>
              <a:rPr lang="he-IL" sz="2000" b="1" dirty="0"/>
              <a:t>טווח טמפ'  מסוכן 5-55 מעלות 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068286949"/>
      </p:ext>
    </p:extLst>
  </p:cSld>
  <p:clrMapOvr>
    <a:masterClrMapping/>
  </p:clrMapOvr>
</p:sld>
</file>

<file path=ppt/theme/theme1.xml><?xml version="1.0" encoding="utf-8"?>
<a:theme xmlns:a="http://schemas.openxmlformats.org/drawingml/2006/main" name="פיאה">
  <a:themeElements>
    <a:clrScheme name="פיאה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פיאה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פיאה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941</Words>
  <Application>Microsoft Office PowerPoint</Application>
  <PresentationFormat>מסך רחב</PresentationFormat>
  <Paragraphs>127</Paragraphs>
  <Slides>20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פיאה</vt:lpstr>
      <vt:lpstr>הדרכה בבטיחות המזון וניהול סיכונים </vt:lpstr>
      <vt:lpstr>מהי הרעלת מזון? </vt:lpstr>
      <vt:lpstr>שמירה על הגיינה אישית </vt:lpstr>
      <vt:lpstr>מצגת של PowerPoint‏</vt:lpstr>
      <vt:lpstr>ארבעה כללים לשמירה על בטיחות מזון </vt:lpstr>
      <vt:lpstr>מניעת זיהום צולב של המזון </vt:lpstr>
      <vt:lpstr>שטיפה וחיטוי ירקות </vt:lpstr>
      <vt:lpstr>מיקרוביאלים  במזון </vt:lpstr>
      <vt:lpstr>שמירה על  שרשרת חום/קור </vt:lpstr>
      <vt:lpstr>תהליך הפשרת בשר </vt:lpstr>
      <vt:lpstr>טיפול בביצים </vt:lpstr>
      <vt:lpstr>מחסנים </vt:lpstr>
      <vt:lpstr>שיטת  בישול בשל צנן </vt:lpstr>
      <vt:lpstr>בקרות תהליך יצור  המזון </vt:lpstr>
      <vt:lpstr>טיפול ואחזקה </vt:lpstr>
      <vt:lpstr>גורמי סיכון במזון  גופים זרים שחדרו בתהליך היצור</vt:lpstr>
      <vt:lpstr>חיטוי ירקות ופירות </vt:lpstr>
      <vt:lpstr>ניקוי כלים  נקי/לא נקי </vt:lpstr>
      <vt:lpstr>הפשרת בשר  לא נכון/נכון 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הדרכה בבטיחות במזון</dc:title>
  <dc:creator>USER</dc:creator>
  <cp:lastModifiedBy>Eshkol Arusi</cp:lastModifiedBy>
  <cp:revision>39</cp:revision>
  <dcterms:created xsi:type="dcterms:W3CDTF">2021-08-30T14:48:30Z</dcterms:created>
  <dcterms:modified xsi:type="dcterms:W3CDTF">2022-08-01T12:08:56Z</dcterms:modified>
</cp:coreProperties>
</file>