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6"/>
  </p:notesMasterIdLst>
  <p:sldIdLst>
    <p:sldId id="273" r:id="rId2"/>
    <p:sldId id="335" r:id="rId3"/>
    <p:sldId id="337" r:id="rId4"/>
    <p:sldId id="336" r:id="rId5"/>
    <p:sldId id="263" r:id="rId6"/>
    <p:sldId id="265" r:id="rId7"/>
    <p:sldId id="298" r:id="rId8"/>
    <p:sldId id="266" r:id="rId9"/>
    <p:sldId id="308" r:id="rId10"/>
    <p:sldId id="268" r:id="rId11"/>
    <p:sldId id="301" r:id="rId12"/>
    <p:sldId id="300" r:id="rId13"/>
    <p:sldId id="272" r:id="rId14"/>
    <p:sldId id="297" r:id="rId15"/>
    <p:sldId id="269" r:id="rId16"/>
    <p:sldId id="270" r:id="rId17"/>
    <p:sldId id="277" r:id="rId18"/>
    <p:sldId id="309" r:id="rId19"/>
    <p:sldId id="311" r:id="rId20"/>
    <p:sldId id="267" r:id="rId21"/>
    <p:sldId id="310" r:id="rId22"/>
    <p:sldId id="258" r:id="rId23"/>
    <p:sldId id="312" r:id="rId24"/>
    <p:sldId id="332" r:id="rId25"/>
    <p:sldId id="271" r:id="rId26"/>
    <p:sldId id="259" r:id="rId27"/>
    <p:sldId id="276" r:id="rId28"/>
    <p:sldId id="299" r:id="rId29"/>
    <p:sldId id="333" r:id="rId30"/>
    <p:sldId id="334" r:id="rId31"/>
    <p:sldId id="256" r:id="rId32"/>
    <p:sldId id="257" r:id="rId33"/>
    <p:sldId id="261" r:id="rId34"/>
    <p:sldId id="313" r:id="rId35"/>
    <p:sldId id="262" r:id="rId36"/>
    <p:sldId id="318" r:id="rId37"/>
    <p:sldId id="264" r:id="rId38"/>
    <p:sldId id="279" r:id="rId39"/>
    <p:sldId id="278" r:id="rId40"/>
    <p:sldId id="319" r:id="rId41"/>
    <p:sldId id="289" r:id="rId42"/>
    <p:sldId id="320" r:id="rId43"/>
    <p:sldId id="326" r:id="rId44"/>
    <p:sldId id="260" r:id="rId45"/>
    <p:sldId id="274" r:id="rId46"/>
    <p:sldId id="283" r:id="rId47"/>
    <p:sldId id="287" r:id="rId48"/>
    <p:sldId id="285" r:id="rId49"/>
    <p:sldId id="286" r:id="rId50"/>
    <p:sldId id="275" r:id="rId51"/>
    <p:sldId id="281" r:id="rId52"/>
    <p:sldId id="282" r:id="rId53"/>
    <p:sldId id="288" r:id="rId54"/>
    <p:sldId id="290" r:id="rId55"/>
    <p:sldId id="291" r:id="rId56"/>
    <p:sldId id="292" r:id="rId57"/>
    <p:sldId id="293" r:id="rId58"/>
    <p:sldId id="294" r:id="rId59"/>
    <p:sldId id="296" r:id="rId60"/>
    <p:sldId id="302" r:id="rId61"/>
    <p:sldId id="303" r:id="rId62"/>
    <p:sldId id="304" r:id="rId63"/>
    <p:sldId id="305" r:id="rId64"/>
    <p:sldId id="307" r:id="rId65"/>
    <p:sldId id="323" r:id="rId66"/>
    <p:sldId id="325" r:id="rId67"/>
    <p:sldId id="322" r:id="rId68"/>
    <p:sldId id="321" r:id="rId69"/>
    <p:sldId id="324" r:id="rId70"/>
    <p:sldId id="306" r:id="rId71"/>
    <p:sldId id="327" r:id="rId72"/>
    <p:sldId id="328" r:id="rId73"/>
    <p:sldId id="329" r:id="rId74"/>
    <p:sldId id="330" r:id="rId75"/>
    <p:sldId id="331" r:id="rId76"/>
    <p:sldId id="314" r:id="rId77"/>
    <p:sldId id="315" r:id="rId78"/>
    <p:sldId id="316" r:id="rId79"/>
    <p:sldId id="317" r:id="rId80"/>
    <p:sldId id="338" r:id="rId81"/>
    <p:sldId id="339" r:id="rId82"/>
    <p:sldId id="341" r:id="rId83"/>
    <p:sldId id="340" r:id="rId84"/>
    <p:sldId id="342" r:id="rId85"/>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13"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28E7908-0DF1-40AE-AF8A-5B805E79B1C6}" type="datetimeFigureOut">
              <a:rPr lang="he-IL" smtClean="0"/>
              <a:t>כ"ז/אב/תשפ"א</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3D2D21E-CD4D-44D0-AB0C-18E18D495B99}" type="slidenum">
              <a:rPr lang="he-IL" smtClean="0"/>
              <a:t>‹#›</a:t>
            </a:fld>
            <a:endParaRPr lang="he-IL"/>
          </a:p>
        </p:txBody>
      </p:sp>
    </p:spTree>
    <p:extLst>
      <p:ext uri="{BB962C8B-B14F-4D97-AF65-F5344CB8AC3E}">
        <p14:creationId xmlns:p14="http://schemas.microsoft.com/office/powerpoint/2010/main" val="70200681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3D2D21E-CD4D-44D0-AB0C-18E18D495B99}" type="slidenum">
              <a:rPr lang="he-IL" smtClean="0"/>
              <a:t>5</a:t>
            </a:fld>
            <a:endParaRPr lang="he-IL"/>
          </a:p>
        </p:txBody>
      </p:sp>
    </p:spTree>
    <p:extLst>
      <p:ext uri="{BB962C8B-B14F-4D97-AF65-F5344CB8AC3E}">
        <p14:creationId xmlns:p14="http://schemas.microsoft.com/office/powerpoint/2010/main" val="403726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he-I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p>
            <a:fld id="{49383CA3-6925-4437-93F4-D80D24431B81}" type="datetime8">
              <a:rPr lang="he-IL" smtClean="0"/>
              <a:t>05 אוגוסט 21</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3708250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5D545474-6F58-4BCF-AEE6-94A82F2CF289}" type="datetime8">
              <a:rPr lang="he-IL" smtClean="0"/>
              <a:t>05 אוגוסט 21</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3287882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BA1CEF2A-6872-4ED0-8830-12D55209DDC5}" type="datetime8">
              <a:rPr lang="he-IL" smtClean="0"/>
              <a:t>05 אוגוסט 21</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210549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F9699094-35B2-442C-940C-90C8BD5E0274}" type="datetime8">
              <a:rPr lang="he-IL" smtClean="0"/>
              <a:t>05 אוגוסט 21</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2447044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he-I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CEEEA-BC8D-455F-BC52-F201C0B3A606}" type="datetime8">
              <a:rPr lang="he-IL" smtClean="0"/>
              <a:t>05 אוגוסט 21</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97567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p>
            <a:fld id="{B28B2868-0152-4DB2-9D45-95BC2D47AFA9}" type="datetime8">
              <a:rPr lang="he-IL" smtClean="0"/>
              <a:t>05 אוגוסט 21</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160583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he-I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p>
            <a:fld id="{FFCA9E46-215E-4E13-9E63-35566CC14A9A}" type="datetime8">
              <a:rPr lang="he-IL" smtClean="0"/>
              <a:t>05 אוגוסט 21</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97570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p>
            <a:fld id="{E022BFC9-6911-4277-BD5D-FF181F2CAA34}" type="datetime8">
              <a:rPr lang="he-IL" smtClean="0"/>
              <a:t>05 אוגוסט 21</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109508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2A947-8FA9-45F6-917D-690224E31331}" type="datetime8">
              <a:rPr lang="he-IL" smtClean="0"/>
              <a:t>05 אוגוסט 21</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83408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A7BC90-7D76-4C3A-B97C-E3D6070B066A}" type="datetime8">
              <a:rPr lang="he-IL" smtClean="0"/>
              <a:t>05 אוגוסט 21</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266581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743C8-9D18-42EF-BB9B-9C0F7A8B46C1}" type="datetime8">
              <a:rPr lang="he-IL" smtClean="0"/>
              <a:t>05 אוגוסט 21</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796DC98-A6B4-40CC-A636-156037870EB7}" type="slidenum">
              <a:rPr lang="he-IL" smtClean="0"/>
              <a:t>‹#›</a:t>
            </a:fld>
            <a:endParaRPr lang="he-IL"/>
          </a:p>
        </p:txBody>
      </p:sp>
    </p:spTree>
    <p:extLst>
      <p:ext uri="{BB962C8B-B14F-4D97-AF65-F5344CB8AC3E}">
        <p14:creationId xmlns:p14="http://schemas.microsoft.com/office/powerpoint/2010/main" val="1477474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he-I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A65325-1D43-4DC2-AC52-A2AB80D750B4}" type="datetime8">
              <a:rPr lang="he-IL" smtClean="0"/>
              <a:t>05 אוגוסט 21</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796DC98-A6B4-40CC-A636-156037870EB7}" type="slidenum">
              <a:rPr lang="he-IL" smtClean="0"/>
              <a:t>‹#›</a:t>
            </a:fld>
            <a:endParaRPr lang="he-IL"/>
          </a:p>
        </p:txBody>
      </p:sp>
    </p:spTree>
    <p:extLst>
      <p:ext uri="{BB962C8B-B14F-4D97-AF65-F5344CB8AC3E}">
        <p14:creationId xmlns:p14="http://schemas.microsoft.com/office/powerpoint/2010/main" val="1875203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loud.google.com/learn/what-is-cloud-computing"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ws.amazon.com/about-aws/global-infrastructure/"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hyperlink" Target="https://www.gartner.com/en/information-technology/glossary/digital-transformation"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cloud.google.com/about/location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about/datacenters/" TargetMode="External"/><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hyperlink" Target="https://www.google.com/about/datacenters/locations/#jump-conten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loud.google.com/about/location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peering.google.com/#/infrastructur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kinsta.com/blog/cloud-security/"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cloud.google.com/architecture/framework/security-privacy-complianc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loud.google.com/security/compliance/offerings" TargetMode="External"/><Relationship Id="rId2" Type="http://schemas.openxmlformats.org/officeDocument/2006/relationships/hyperlink" Target="https://attack.mitre.org/" TargetMode="External"/><Relationship Id="rId1" Type="http://schemas.openxmlformats.org/officeDocument/2006/relationships/slideLayout" Target="../slideLayouts/slideLayout2.xml"/><Relationship Id="rId4" Type="http://schemas.openxmlformats.org/officeDocument/2006/relationships/hyperlink" Target="https://cloud.google.com/blog/topics/inside-google-cloud/cloud-computing-101-frequently-asked-question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eweek.com/cloud/aws-vs-google-cloud-platform/"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www.guru99.com/google-cloud-vs-aws.html"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raw.githubusercontent.com/gregsramblings/google-cloud-4-words/master/DarkPoster-lowres.pn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loud.google.com/architecture/framework/security-privacy-compliance"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ws.amazon.com/what-is-cloud-computing"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cloud.google.com/free/docs/aws-azure-gcp-service-comparison"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cloud.google.com/blog/topics/developers-practitioners/google-cloud-migration-made-easy"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veritis.com/blog/leverage-full-advantage-of-cloud-migration-with-gcp/"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azure.microsoft.com/en-us/overview/what-is-the-cloud/"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cloud.google.com/icons" TargetMode="External"/><Relationship Id="rId2" Type="http://schemas.openxmlformats.org/officeDocument/2006/relationships/hyperlink" Target="https://app.diagrams.net/?splash=0&amp;libs=gcp"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cloud.google.com/docs/overview"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cloud.google.com/docs/enterprise/setup-checklist"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cloud.google.com/architecture"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calculator.aw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govextra.gov.il/nimbus-mr-gov-il/"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cloud.google.com/learn/what-is-cloud-computin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services.google.com/fh/files/misc/google-cloud-security-foundations-guide.pdf"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alesforce.com/products/platform/best-practices/cloud-computi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What is Cloud Computing | Benefits | Service &amp; Uses | Scope And Care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 name="Slide Number Placeholder 1"/>
          <p:cNvSpPr>
            <a:spLocks noGrp="1"/>
          </p:cNvSpPr>
          <p:nvPr>
            <p:ph type="sldNum" sz="quarter" idx="12"/>
          </p:nvPr>
        </p:nvSpPr>
        <p:spPr/>
        <p:txBody>
          <a:bodyPr/>
          <a:lstStyle/>
          <a:p>
            <a:fld id="{E796DC98-A6B4-40CC-A636-156037870EB7}" type="slidenum">
              <a:rPr lang="he-IL" smtClean="0"/>
              <a:t>1</a:t>
            </a:fld>
            <a:endParaRPr lang="he-IL"/>
          </a:p>
        </p:txBody>
      </p:sp>
      <p:pic>
        <p:nvPicPr>
          <p:cNvPr id="3" name="Picture 2"/>
          <p:cNvPicPr>
            <a:picLocks noChangeAspect="1"/>
          </p:cNvPicPr>
          <p:nvPr/>
        </p:nvPicPr>
        <p:blipFill>
          <a:blip r:embed="rId2"/>
          <a:stretch>
            <a:fillRect/>
          </a:stretch>
        </p:blipFill>
        <p:spPr>
          <a:xfrm>
            <a:off x="290816" y="494271"/>
            <a:ext cx="11719321" cy="5675870"/>
          </a:xfrm>
          <a:prstGeom prst="rect">
            <a:avLst/>
          </a:prstGeom>
        </p:spPr>
      </p:pic>
    </p:spTree>
    <p:extLst>
      <p:ext uri="{BB962C8B-B14F-4D97-AF65-F5344CB8AC3E}">
        <p14:creationId xmlns:p14="http://schemas.microsoft.com/office/powerpoint/2010/main" val="2137735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0361" y="2472594"/>
            <a:ext cx="11384605" cy="2422810"/>
          </a:xfrm>
          <a:prstGeom prst="rect">
            <a:avLst/>
          </a:prstGeom>
        </p:spPr>
      </p:pic>
      <p:sp>
        <p:nvSpPr>
          <p:cNvPr id="2" name="AutoShape 2" descr="NIST logo: blue | NI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AutoShape 6" descr="NIST logo: blue | NI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3" name="Picture 2"/>
          <p:cNvPicPr>
            <a:picLocks noChangeAspect="1"/>
          </p:cNvPicPr>
          <p:nvPr/>
        </p:nvPicPr>
        <p:blipFill>
          <a:blip r:embed="rId3"/>
          <a:stretch>
            <a:fillRect/>
          </a:stretch>
        </p:blipFill>
        <p:spPr>
          <a:xfrm>
            <a:off x="4009014" y="160337"/>
            <a:ext cx="4252141" cy="2312257"/>
          </a:xfrm>
          <a:prstGeom prst="rect">
            <a:avLst/>
          </a:prstGeom>
        </p:spPr>
      </p:pic>
      <p:sp>
        <p:nvSpPr>
          <p:cNvPr id="6" name="Slide Number Placeholder 5"/>
          <p:cNvSpPr>
            <a:spLocks noGrp="1"/>
          </p:cNvSpPr>
          <p:nvPr>
            <p:ph type="sldNum" sz="quarter" idx="12"/>
          </p:nvPr>
        </p:nvSpPr>
        <p:spPr/>
        <p:txBody>
          <a:bodyPr/>
          <a:lstStyle/>
          <a:p>
            <a:fld id="{E796DC98-A6B4-40CC-A636-156037870EB7}" type="slidenum">
              <a:rPr lang="he-IL" smtClean="0"/>
              <a:t>10</a:t>
            </a:fld>
            <a:endParaRPr lang="he-IL"/>
          </a:p>
        </p:txBody>
      </p:sp>
    </p:spTree>
    <p:extLst>
      <p:ext uri="{BB962C8B-B14F-4D97-AF65-F5344CB8AC3E}">
        <p14:creationId xmlns:p14="http://schemas.microsoft.com/office/powerpoint/2010/main" val="1978417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300" y="528637"/>
            <a:ext cx="11963400" cy="5800725"/>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11</a:t>
            </a:fld>
            <a:endParaRPr lang="he-IL"/>
          </a:p>
        </p:txBody>
      </p:sp>
    </p:spTree>
    <p:extLst>
      <p:ext uri="{BB962C8B-B14F-4D97-AF65-F5344CB8AC3E}">
        <p14:creationId xmlns:p14="http://schemas.microsoft.com/office/powerpoint/2010/main" val="356395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82088" y="818281"/>
            <a:ext cx="9036265" cy="1777879"/>
          </a:xfrm>
          <a:prstGeom prst="rect">
            <a:avLst/>
          </a:prstGeom>
        </p:spPr>
      </p:pic>
      <p:pic>
        <p:nvPicPr>
          <p:cNvPr id="5" name="Picture 4"/>
          <p:cNvPicPr>
            <a:picLocks noChangeAspect="1"/>
          </p:cNvPicPr>
          <p:nvPr/>
        </p:nvPicPr>
        <p:blipFill>
          <a:blip r:embed="rId3"/>
          <a:stretch>
            <a:fillRect/>
          </a:stretch>
        </p:blipFill>
        <p:spPr>
          <a:xfrm>
            <a:off x="838200" y="2801386"/>
            <a:ext cx="9269627" cy="667285"/>
          </a:xfrm>
          <a:prstGeom prst="rect">
            <a:avLst/>
          </a:prstGeom>
        </p:spPr>
      </p:pic>
      <p:pic>
        <p:nvPicPr>
          <p:cNvPr id="6" name="Picture 5"/>
          <p:cNvPicPr>
            <a:picLocks noChangeAspect="1"/>
          </p:cNvPicPr>
          <p:nvPr/>
        </p:nvPicPr>
        <p:blipFill>
          <a:blip r:embed="rId4"/>
          <a:stretch>
            <a:fillRect/>
          </a:stretch>
        </p:blipFill>
        <p:spPr>
          <a:xfrm>
            <a:off x="575618" y="3457841"/>
            <a:ext cx="9573398" cy="2798003"/>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12</a:t>
            </a:fld>
            <a:endParaRPr lang="he-IL"/>
          </a:p>
        </p:txBody>
      </p:sp>
      <p:sp>
        <p:nvSpPr>
          <p:cNvPr id="3" name="TextBox 2"/>
          <p:cNvSpPr txBox="1"/>
          <p:nvPr/>
        </p:nvSpPr>
        <p:spPr>
          <a:xfrm>
            <a:off x="199179" y="356616"/>
            <a:ext cx="2494594" cy="461665"/>
          </a:xfrm>
          <a:prstGeom prst="rect">
            <a:avLst/>
          </a:prstGeom>
          <a:noFill/>
        </p:spPr>
        <p:txBody>
          <a:bodyPr wrap="none" rtlCol="1">
            <a:spAutoFit/>
          </a:bodyPr>
          <a:lstStyle/>
          <a:p>
            <a:r>
              <a:rPr lang="en-US" sz="2400" b="1" dirty="0" smtClean="0">
                <a:latin typeface="Tahoma" panose="020B0604030504040204" pitchFamily="34" charset="0"/>
                <a:ea typeface="Tahoma" panose="020B0604030504040204" pitchFamily="34" charset="0"/>
                <a:cs typeface="Tahoma" panose="020B0604030504040204" pitchFamily="34" charset="0"/>
              </a:rPr>
              <a:t>Service Models</a:t>
            </a:r>
            <a:endParaRPr lang="he-IL" sz="24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4304787" y="243723"/>
            <a:ext cx="2775119" cy="369332"/>
          </a:xfrm>
          <a:prstGeom prst="rect">
            <a:avLst/>
          </a:prstGeom>
        </p:spPr>
        <p:txBody>
          <a:bodyPr wrap="none">
            <a:spAutoFit/>
          </a:bodyPr>
          <a:lstStyle/>
          <a:p>
            <a:r>
              <a:rPr lang="en-US" dirty="0">
                <a:solidFill>
                  <a:srgbClr val="E57911"/>
                </a:solidFill>
                <a:latin typeface="AmazonEmber-Regular"/>
              </a:rPr>
              <a:t>Cloud Computing Models</a:t>
            </a:r>
            <a:endParaRPr lang="he-IL" dirty="0"/>
          </a:p>
        </p:txBody>
      </p:sp>
    </p:spTree>
    <p:extLst>
      <p:ext uri="{BB962C8B-B14F-4D97-AF65-F5344CB8AC3E}">
        <p14:creationId xmlns:p14="http://schemas.microsoft.com/office/powerpoint/2010/main" val="212032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21809"/>
          <a:stretch/>
        </p:blipFill>
        <p:spPr>
          <a:xfrm>
            <a:off x="615777" y="387178"/>
            <a:ext cx="11339721" cy="6151734"/>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13</a:t>
            </a:fld>
            <a:endParaRPr lang="he-IL"/>
          </a:p>
        </p:txBody>
      </p:sp>
    </p:spTree>
    <p:extLst>
      <p:ext uri="{BB962C8B-B14F-4D97-AF65-F5344CB8AC3E}">
        <p14:creationId xmlns:p14="http://schemas.microsoft.com/office/powerpoint/2010/main" val="200056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61751" y="403933"/>
            <a:ext cx="8373762" cy="5977324"/>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14</a:t>
            </a:fld>
            <a:endParaRPr lang="he-IL"/>
          </a:p>
        </p:txBody>
      </p:sp>
    </p:spTree>
    <p:extLst>
      <p:ext uri="{BB962C8B-B14F-4D97-AF65-F5344CB8AC3E}">
        <p14:creationId xmlns:p14="http://schemas.microsoft.com/office/powerpoint/2010/main" val="4122670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8469" y="24713"/>
            <a:ext cx="7630418" cy="6738551"/>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15</a:t>
            </a:fld>
            <a:endParaRPr lang="he-IL"/>
          </a:p>
        </p:txBody>
      </p:sp>
    </p:spTree>
    <p:extLst>
      <p:ext uri="{BB962C8B-B14F-4D97-AF65-F5344CB8AC3E}">
        <p14:creationId xmlns:p14="http://schemas.microsoft.com/office/powerpoint/2010/main" val="348544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8300" y="61912"/>
            <a:ext cx="8915400" cy="6734175"/>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16</a:t>
            </a:fld>
            <a:endParaRPr lang="he-IL"/>
          </a:p>
        </p:txBody>
      </p:sp>
    </p:spTree>
    <p:extLst>
      <p:ext uri="{BB962C8B-B14F-4D97-AF65-F5344CB8AC3E}">
        <p14:creationId xmlns:p14="http://schemas.microsoft.com/office/powerpoint/2010/main" val="4065089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17</a:t>
            </a:fld>
            <a:endParaRPr lang="he-IL"/>
          </a:p>
        </p:txBody>
      </p:sp>
      <p:pic>
        <p:nvPicPr>
          <p:cNvPr id="5" name="Picture 4"/>
          <p:cNvPicPr>
            <a:picLocks noChangeAspect="1"/>
          </p:cNvPicPr>
          <p:nvPr/>
        </p:nvPicPr>
        <p:blipFill>
          <a:blip r:embed="rId2"/>
          <a:stretch>
            <a:fillRect/>
          </a:stretch>
        </p:blipFill>
        <p:spPr>
          <a:xfrm>
            <a:off x="981074" y="64297"/>
            <a:ext cx="10881411" cy="6271502"/>
          </a:xfrm>
          <a:prstGeom prst="rect">
            <a:avLst/>
          </a:prstGeom>
        </p:spPr>
      </p:pic>
      <p:sp>
        <p:nvSpPr>
          <p:cNvPr id="6" name="Rectangle 5"/>
          <p:cNvSpPr/>
          <p:nvPr/>
        </p:nvSpPr>
        <p:spPr>
          <a:xfrm>
            <a:off x="5836240" y="6215746"/>
            <a:ext cx="5577489" cy="646331"/>
          </a:xfrm>
          <a:prstGeom prst="rect">
            <a:avLst/>
          </a:prstGeom>
        </p:spPr>
        <p:txBody>
          <a:bodyPr wrap="none">
            <a:spAutoFit/>
          </a:bodyPr>
          <a:lstStyle/>
          <a:p>
            <a:r>
              <a:rPr lang="en-US" dirty="0">
                <a:hlinkClick r:id="rId3"/>
              </a:rPr>
              <a:t>https://</a:t>
            </a:r>
            <a:r>
              <a:rPr lang="en-US" dirty="0" smtClean="0">
                <a:hlinkClick r:id="rId3"/>
              </a:rPr>
              <a:t>cloud.google.com/learn/what-is-cloud-computing</a:t>
            </a:r>
            <a:endParaRPr lang="en-US" dirty="0" smtClean="0"/>
          </a:p>
          <a:p>
            <a:endParaRPr lang="he-IL" dirty="0"/>
          </a:p>
        </p:txBody>
      </p:sp>
    </p:spTree>
    <p:extLst>
      <p:ext uri="{BB962C8B-B14F-4D97-AF65-F5344CB8AC3E}">
        <p14:creationId xmlns:p14="http://schemas.microsoft.com/office/powerpoint/2010/main" val="694212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06665" cy="1325563"/>
          </a:xfrm>
        </p:spPr>
        <p:txBody>
          <a:bodyPr>
            <a:noAutofit/>
          </a:bodyPr>
          <a:lstStyle/>
          <a:p>
            <a:pPr algn="just"/>
            <a:r>
              <a:rPr lang="en-US" sz="3200" b="1" dirty="0">
                <a:latin typeface="Tahoma" panose="020B0604030504040204" pitchFamily="34" charset="0"/>
                <a:ea typeface="Tahoma" panose="020B0604030504040204" pitchFamily="34" charset="0"/>
                <a:cs typeface="Tahoma" panose="020B0604030504040204" pitchFamily="34" charset="0"/>
              </a:rPr>
              <a:t>Advantages and Disadvantages of Cloud Computing</a:t>
            </a:r>
            <a:br>
              <a:rPr lang="en-US" sz="3200" b="1" dirty="0">
                <a:latin typeface="Tahoma" panose="020B0604030504040204" pitchFamily="34" charset="0"/>
                <a:ea typeface="Tahoma" panose="020B0604030504040204" pitchFamily="34" charset="0"/>
                <a:cs typeface="Tahoma" panose="020B0604030504040204" pitchFamily="34" charset="0"/>
              </a:rPr>
            </a:br>
            <a:endParaRPr lang="he-IL" sz="3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Content Placeholder 4"/>
          <p:cNvPicPr>
            <a:picLocks noGrp="1" noChangeAspect="1"/>
          </p:cNvPicPr>
          <p:nvPr>
            <p:ph idx="1"/>
          </p:nvPr>
        </p:nvPicPr>
        <p:blipFill>
          <a:blip r:embed="rId2"/>
          <a:stretch>
            <a:fillRect/>
          </a:stretch>
        </p:blipFill>
        <p:spPr>
          <a:xfrm>
            <a:off x="1505119" y="1224262"/>
            <a:ext cx="9772824" cy="5497213"/>
          </a:xfrm>
          <a:prstGeom prst="rect">
            <a:avLst/>
          </a:prstGeom>
        </p:spPr>
      </p:pic>
      <p:sp>
        <p:nvSpPr>
          <p:cNvPr id="4" name="Slide Number Placeholder 3"/>
          <p:cNvSpPr>
            <a:spLocks noGrp="1"/>
          </p:cNvSpPr>
          <p:nvPr>
            <p:ph type="sldNum" sz="quarter" idx="12"/>
          </p:nvPr>
        </p:nvSpPr>
        <p:spPr/>
        <p:txBody>
          <a:bodyPr/>
          <a:lstStyle/>
          <a:p>
            <a:fld id="{E796DC98-A6B4-40CC-A636-156037870EB7}" type="slidenum">
              <a:rPr lang="he-IL" smtClean="0"/>
              <a:t>18</a:t>
            </a:fld>
            <a:endParaRPr lang="he-IL"/>
          </a:p>
        </p:txBody>
      </p:sp>
    </p:spTree>
    <p:extLst>
      <p:ext uri="{BB962C8B-B14F-4D97-AF65-F5344CB8AC3E}">
        <p14:creationId xmlns:p14="http://schemas.microsoft.com/office/powerpoint/2010/main" val="3616767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14671" y="268588"/>
            <a:ext cx="11632666" cy="6087762"/>
          </a:xfrm>
          <a:prstGeom prst="rect">
            <a:avLst/>
          </a:prstGeom>
        </p:spPr>
      </p:pic>
      <p:sp>
        <p:nvSpPr>
          <p:cNvPr id="4" name="Slide Number Placeholder 3"/>
          <p:cNvSpPr>
            <a:spLocks noGrp="1"/>
          </p:cNvSpPr>
          <p:nvPr>
            <p:ph type="sldNum" sz="quarter" idx="12"/>
          </p:nvPr>
        </p:nvSpPr>
        <p:spPr/>
        <p:txBody>
          <a:bodyPr/>
          <a:lstStyle/>
          <a:p>
            <a:fld id="{E796DC98-A6B4-40CC-A636-156037870EB7}" type="slidenum">
              <a:rPr lang="he-IL" smtClean="0"/>
              <a:t>19</a:t>
            </a:fld>
            <a:endParaRPr lang="he-IL"/>
          </a:p>
        </p:txBody>
      </p:sp>
    </p:spTree>
    <p:extLst>
      <p:ext uri="{BB962C8B-B14F-4D97-AF65-F5344CB8AC3E}">
        <p14:creationId xmlns:p14="http://schemas.microsoft.com/office/powerpoint/2010/main" val="2591018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2</a:t>
            </a:fld>
            <a:endParaRPr lang="he-IL"/>
          </a:p>
        </p:txBody>
      </p:sp>
      <p:pic>
        <p:nvPicPr>
          <p:cNvPr id="1026" name="Picture 2" descr="Digital trans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67" y="202685"/>
            <a:ext cx="10939850" cy="615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795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86249" y="72759"/>
            <a:ext cx="8979243" cy="6466153"/>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20</a:t>
            </a:fld>
            <a:endParaRPr lang="he-IL"/>
          </a:p>
        </p:txBody>
      </p:sp>
      <p:pic>
        <p:nvPicPr>
          <p:cNvPr id="3" name="Picture 2"/>
          <p:cNvPicPr>
            <a:picLocks noChangeAspect="1"/>
          </p:cNvPicPr>
          <p:nvPr/>
        </p:nvPicPr>
        <p:blipFill>
          <a:blip r:embed="rId3"/>
          <a:stretch>
            <a:fillRect/>
          </a:stretch>
        </p:blipFill>
        <p:spPr>
          <a:xfrm>
            <a:off x="7267060" y="2866296"/>
            <a:ext cx="3948471" cy="3583330"/>
          </a:xfrm>
          <a:prstGeom prst="rect">
            <a:avLst/>
          </a:prstGeom>
        </p:spPr>
      </p:pic>
    </p:spTree>
    <p:extLst>
      <p:ext uri="{BB962C8B-B14F-4D97-AF65-F5344CB8AC3E}">
        <p14:creationId xmlns:p14="http://schemas.microsoft.com/office/powerpoint/2010/main" val="3613857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49643" y="318100"/>
            <a:ext cx="10981545" cy="5747009"/>
          </a:xfrm>
          <a:prstGeom prst="rect">
            <a:avLst/>
          </a:prstGeom>
        </p:spPr>
      </p:pic>
      <p:sp>
        <p:nvSpPr>
          <p:cNvPr id="4" name="Slide Number Placeholder 3"/>
          <p:cNvSpPr>
            <a:spLocks noGrp="1"/>
          </p:cNvSpPr>
          <p:nvPr>
            <p:ph type="sldNum" sz="quarter" idx="12"/>
          </p:nvPr>
        </p:nvSpPr>
        <p:spPr/>
        <p:txBody>
          <a:bodyPr/>
          <a:lstStyle/>
          <a:p>
            <a:fld id="{E796DC98-A6B4-40CC-A636-156037870EB7}" type="slidenum">
              <a:rPr lang="he-IL" smtClean="0"/>
              <a:t>21</a:t>
            </a:fld>
            <a:endParaRPr lang="he-IL"/>
          </a:p>
        </p:txBody>
      </p:sp>
    </p:spTree>
    <p:extLst>
      <p:ext uri="{BB962C8B-B14F-4D97-AF65-F5344CB8AC3E}">
        <p14:creationId xmlns:p14="http://schemas.microsoft.com/office/powerpoint/2010/main" val="3201100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6900" y="1268628"/>
            <a:ext cx="6327816" cy="4554110"/>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22</a:t>
            </a:fld>
            <a:endParaRPr lang="he-IL"/>
          </a:p>
        </p:txBody>
      </p:sp>
      <p:pic>
        <p:nvPicPr>
          <p:cNvPr id="5" name="Picture 4"/>
          <p:cNvPicPr>
            <a:picLocks noChangeAspect="1"/>
          </p:cNvPicPr>
          <p:nvPr/>
        </p:nvPicPr>
        <p:blipFill>
          <a:blip r:embed="rId3"/>
          <a:stretch>
            <a:fillRect/>
          </a:stretch>
        </p:blipFill>
        <p:spPr>
          <a:xfrm>
            <a:off x="7340558" y="1500135"/>
            <a:ext cx="4258318" cy="4245626"/>
          </a:xfrm>
          <a:prstGeom prst="rect">
            <a:avLst/>
          </a:prstGeom>
        </p:spPr>
      </p:pic>
      <p:sp>
        <p:nvSpPr>
          <p:cNvPr id="3" name="TextBox 2"/>
          <p:cNvSpPr txBox="1"/>
          <p:nvPr/>
        </p:nvSpPr>
        <p:spPr>
          <a:xfrm>
            <a:off x="4340583" y="381073"/>
            <a:ext cx="2916952" cy="707886"/>
          </a:xfrm>
          <a:prstGeom prst="rect">
            <a:avLst/>
          </a:prstGeom>
          <a:noFill/>
        </p:spPr>
        <p:txBody>
          <a:bodyPr wrap="none" rtlCol="1">
            <a:spAutoFit/>
          </a:bodyPr>
          <a:lstStyle/>
          <a:p>
            <a:r>
              <a:rPr lang="en-US" sz="4000" b="1" dirty="0" smtClean="0"/>
              <a:t>Market View</a:t>
            </a:r>
            <a:endParaRPr lang="he-IL" sz="4000" b="1" dirty="0"/>
          </a:p>
        </p:txBody>
      </p:sp>
    </p:spTree>
    <p:extLst>
      <p:ext uri="{BB962C8B-B14F-4D97-AF65-F5344CB8AC3E}">
        <p14:creationId xmlns:p14="http://schemas.microsoft.com/office/powerpoint/2010/main" val="1727361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23</a:t>
            </a:fld>
            <a:endParaRPr lang="he-IL"/>
          </a:p>
        </p:txBody>
      </p:sp>
      <p:pic>
        <p:nvPicPr>
          <p:cNvPr id="5" name="Picture 4"/>
          <p:cNvPicPr>
            <a:picLocks noChangeAspect="1"/>
          </p:cNvPicPr>
          <p:nvPr/>
        </p:nvPicPr>
        <p:blipFill>
          <a:blip r:embed="rId2"/>
          <a:stretch>
            <a:fillRect/>
          </a:stretch>
        </p:blipFill>
        <p:spPr>
          <a:xfrm>
            <a:off x="1619120" y="228252"/>
            <a:ext cx="9123019" cy="6310660"/>
          </a:xfrm>
          <a:prstGeom prst="rect">
            <a:avLst/>
          </a:prstGeom>
        </p:spPr>
      </p:pic>
    </p:spTree>
    <p:extLst>
      <p:ext uri="{BB962C8B-B14F-4D97-AF65-F5344CB8AC3E}">
        <p14:creationId xmlns:p14="http://schemas.microsoft.com/office/powerpoint/2010/main" val="4163220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24</a:t>
            </a:fld>
            <a:endParaRPr lang="he-IL"/>
          </a:p>
        </p:txBody>
      </p:sp>
      <p:sp>
        <p:nvSpPr>
          <p:cNvPr id="5" name="Rectangle 4"/>
          <p:cNvSpPr/>
          <p:nvPr/>
        </p:nvSpPr>
        <p:spPr>
          <a:xfrm>
            <a:off x="2461250" y="591751"/>
            <a:ext cx="8116134" cy="830997"/>
          </a:xfrm>
          <a:prstGeom prst="rect">
            <a:avLst/>
          </a:prstGeom>
        </p:spPr>
        <p:txBody>
          <a:bodyPr wrap="square">
            <a:spAutoFit/>
          </a:bodyPr>
          <a:lstStyle/>
          <a:p>
            <a:pPr algn="l"/>
            <a:r>
              <a:rPr lang="en-US" sz="4800" dirty="0">
                <a:solidFill>
                  <a:srgbClr val="16191F"/>
                </a:solidFill>
                <a:latin typeface="Amazon Ember"/>
              </a:rPr>
              <a:t>Shared responsibility model</a:t>
            </a:r>
            <a:endParaRPr lang="en-US" sz="4800" b="0" i="0" u="none" strike="noStrike" dirty="0">
              <a:solidFill>
                <a:srgbClr val="16191F"/>
              </a:solidFill>
              <a:effectLst/>
              <a:latin typeface="Amazon Ember"/>
            </a:endParaRPr>
          </a:p>
        </p:txBody>
      </p:sp>
      <p:pic>
        <p:nvPicPr>
          <p:cNvPr id="6" name="Picture 5"/>
          <p:cNvPicPr>
            <a:picLocks noChangeAspect="1"/>
          </p:cNvPicPr>
          <p:nvPr/>
        </p:nvPicPr>
        <p:blipFill>
          <a:blip r:embed="rId2"/>
          <a:stretch>
            <a:fillRect/>
          </a:stretch>
        </p:blipFill>
        <p:spPr>
          <a:xfrm>
            <a:off x="1098977" y="1603160"/>
            <a:ext cx="9610984" cy="4237467"/>
          </a:xfrm>
          <a:prstGeom prst="rect">
            <a:avLst/>
          </a:prstGeom>
        </p:spPr>
      </p:pic>
    </p:spTree>
    <p:extLst>
      <p:ext uri="{BB962C8B-B14F-4D97-AF65-F5344CB8AC3E}">
        <p14:creationId xmlns:p14="http://schemas.microsoft.com/office/powerpoint/2010/main" val="935028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5147" y="913627"/>
            <a:ext cx="9311214" cy="5132946"/>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25</a:t>
            </a:fld>
            <a:endParaRPr lang="he-IL"/>
          </a:p>
        </p:txBody>
      </p:sp>
    </p:spTree>
    <p:extLst>
      <p:ext uri="{BB962C8B-B14F-4D97-AF65-F5344CB8AC3E}">
        <p14:creationId xmlns:p14="http://schemas.microsoft.com/office/powerpoint/2010/main" val="845077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91804" y="418586"/>
            <a:ext cx="8700910" cy="6326787"/>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26</a:t>
            </a:fld>
            <a:endParaRPr lang="he-IL"/>
          </a:p>
        </p:txBody>
      </p:sp>
    </p:spTree>
    <p:extLst>
      <p:ext uri="{BB962C8B-B14F-4D97-AF65-F5344CB8AC3E}">
        <p14:creationId xmlns:p14="http://schemas.microsoft.com/office/powerpoint/2010/main" val="112728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Content Placeholder 3"/>
          <p:cNvPicPr>
            <a:picLocks noGrp="1" noChangeAspect="1"/>
          </p:cNvPicPr>
          <p:nvPr>
            <p:ph idx="1"/>
          </p:nvPr>
        </p:nvPicPr>
        <p:blipFill>
          <a:blip r:embed="rId2"/>
          <a:stretch>
            <a:fillRect/>
          </a:stretch>
        </p:blipFill>
        <p:spPr>
          <a:xfrm>
            <a:off x="838200" y="1767960"/>
            <a:ext cx="4302855" cy="4351338"/>
          </a:xfrm>
          <a:prstGeom prst="rect">
            <a:avLst/>
          </a:prstGeom>
        </p:spPr>
      </p:pic>
      <p:pic>
        <p:nvPicPr>
          <p:cNvPr id="5" name="Content Placeholder 3"/>
          <p:cNvPicPr>
            <a:picLocks noChangeAspect="1"/>
          </p:cNvPicPr>
          <p:nvPr/>
        </p:nvPicPr>
        <p:blipFill>
          <a:blip r:embed="rId3"/>
          <a:stretch>
            <a:fillRect/>
          </a:stretch>
        </p:blipFill>
        <p:spPr>
          <a:xfrm>
            <a:off x="6096000" y="1767960"/>
            <a:ext cx="4808665" cy="4351338"/>
          </a:xfrm>
          <a:prstGeom prst="rect">
            <a:avLst/>
          </a:prstGeom>
        </p:spPr>
      </p:pic>
      <p:sp>
        <p:nvSpPr>
          <p:cNvPr id="3" name="Slide Number Placeholder 2"/>
          <p:cNvSpPr>
            <a:spLocks noGrp="1"/>
          </p:cNvSpPr>
          <p:nvPr>
            <p:ph type="sldNum" sz="quarter" idx="12"/>
          </p:nvPr>
        </p:nvSpPr>
        <p:spPr/>
        <p:txBody>
          <a:bodyPr/>
          <a:lstStyle/>
          <a:p>
            <a:fld id="{E796DC98-A6B4-40CC-A636-156037870EB7}" type="slidenum">
              <a:rPr lang="he-IL" smtClean="0"/>
              <a:t>27</a:t>
            </a:fld>
            <a:endParaRPr lang="he-IL"/>
          </a:p>
        </p:txBody>
      </p:sp>
    </p:spTree>
    <p:extLst>
      <p:ext uri="{BB962C8B-B14F-4D97-AF65-F5344CB8AC3E}">
        <p14:creationId xmlns:p14="http://schemas.microsoft.com/office/powerpoint/2010/main" val="4150868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01081" y="598618"/>
            <a:ext cx="6752195" cy="6453327"/>
          </a:xfrm>
          <a:prstGeom prst="rect">
            <a:avLst/>
          </a:prstGeom>
        </p:spPr>
      </p:pic>
      <p:sp>
        <p:nvSpPr>
          <p:cNvPr id="6" name="Rectangle 5"/>
          <p:cNvSpPr/>
          <p:nvPr/>
        </p:nvSpPr>
        <p:spPr>
          <a:xfrm>
            <a:off x="2695589" y="229286"/>
            <a:ext cx="1446229" cy="369332"/>
          </a:xfrm>
          <a:prstGeom prst="rect">
            <a:avLst/>
          </a:prstGeom>
        </p:spPr>
        <p:txBody>
          <a:bodyPr wrap="none">
            <a:spAutoFit/>
          </a:bodyPr>
          <a:lstStyle/>
          <a:p>
            <a:r>
              <a:rPr lang="en-US" dirty="0"/>
              <a:t>Google Cloud</a:t>
            </a:r>
            <a:endParaRPr lang="he-IL" dirty="0"/>
          </a:p>
        </p:txBody>
      </p:sp>
      <p:sp>
        <p:nvSpPr>
          <p:cNvPr id="2" name="Slide Number Placeholder 1"/>
          <p:cNvSpPr>
            <a:spLocks noGrp="1"/>
          </p:cNvSpPr>
          <p:nvPr>
            <p:ph type="sldNum" sz="quarter" idx="12"/>
          </p:nvPr>
        </p:nvSpPr>
        <p:spPr/>
        <p:txBody>
          <a:bodyPr/>
          <a:lstStyle/>
          <a:p>
            <a:fld id="{E796DC98-A6B4-40CC-A636-156037870EB7}" type="slidenum">
              <a:rPr lang="he-IL" smtClean="0"/>
              <a:t>28</a:t>
            </a:fld>
            <a:endParaRPr lang="he-IL"/>
          </a:p>
        </p:txBody>
      </p:sp>
    </p:spTree>
    <p:extLst>
      <p:ext uri="{BB962C8B-B14F-4D97-AF65-F5344CB8AC3E}">
        <p14:creationId xmlns:p14="http://schemas.microsoft.com/office/powerpoint/2010/main" val="706231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059" y="142703"/>
            <a:ext cx="10515600" cy="1325563"/>
          </a:xfrm>
        </p:spPr>
        <p:txBody>
          <a:bodyPr/>
          <a:lstStyle/>
          <a:p>
            <a:pPr algn="ctr"/>
            <a:r>
              <a:rPr lang="en-US" b="1" dirty="0"/>
              <a:t>Global Infrastructure</a:t>
            </a:r>
            <a:r>
              <a:rPr lang="en-US" dirty="0"/>
              <a:t/>
            </a:r>
            <a:br>
              <a:rPr lang="en-US" dirty="0"/>
            </a:br>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29</a:t>
            </a:fld>
            <a:endParaRPr lang="he-IL"/>
          </a:p>
        </p:txBody>
      </p:sp>
      <p:sp>
        <p:nvSpPr>
          <p:cNvPr id="5" name="Rectangle 4"/>
          <p:cNvSpPr/>
          <p:nvPr/>
        </p:nvSpPr>
        <p:spPr>
          <a:xfrm>
            <a:off x="2493334" y="6176963"/>
            <a:ext cx="5689506" cy="646331"/>
          </a:xfrm>
          <a:prstGeom prst="rect">
            <a:avLst/>
          </a:prstGeom>
        </p:spPr>
        <p:txBody>
          <a:bodyPr wrap="none">
            <a:spAutoFit/>
          </a:bodyPr>
          <a:lstStyle/>
          <a:p>
            <a:r>
              <a:rPr lang="en-US" dirty="0">
                <a:hlinkClick r:id="rId2"/>
              </a:rPr>
              <a:t>https://aws.amazon.com/about-aws/global-infrastructure</a:t>
            </a:r>
            <a:r>
              <a:rPr lang="en-US" dirty="0" smtClean="0">
                <a:hlinkClick r:id="rId2"/>
              </a:rPr>
              <a:t>/</a:t>
            </a:r>
            <a:endParaRPr lang="en-US" dirty="0" smtClean="0"/>
          </a:p>
          <a:p>
            <a:endParaRPr lang="he-IL" dirty="0"/>
          </a:p>
        </p:txBody>
      </p:sp>
      <p:pic>
        <p:nvPicPr>
          <p:cNvPr id="6" name="Picture 5"/>
          <p:cNvPicPr>
            <a:picLocks noChangeAspect="1"/>
          </p:cNvPicPr>
          <p:nvPr/>
        </p:nvPicPr>
        <p:blipFill>
          <a:blip r:embed="rId3"/>
          <a:stretch>
            <a:fillRect/>
          </a:stretch>
        </p:blipFill>
        <p:spPr>
          <a:xfrm>
            <a:off x="1092674" y="734150"/>
            <a:ext cx="10003246" cy="2672454"/>
          </a:xfrm>
          <a:prstGeom prst="rect">
            <a:avLst/>
          </a:prstGeom>
        </p:spPr>
      </p:pic>
      <p:pic>
        <p:nvPicPr>
          <p:cNvPr id="7" name="Picture 6"/>
          <p:cNvPicPr>
            <a:picLocks noChangeAspect="1"/>
          </p:cNvPicPr>
          <p:nvPr/>
        </p:nvPicPr>
        <p:blipFill>
          <a:blip r:embed="rId4"/>
          <a:stretch>
            <a:fillRect/>
          </a:stretch>
        </p:blipFill>
        <p:spPr>
          <a:xfrm>
            <a:off x="3785858" y="3442086"/>
            <a:ext cx="4616877" cy="2481519"/>
          </a:xfrm>
          <a:prstGeom prst="rect">
            <a:avLst/>
          </a:prstGeom>
        </p:spPr>
      </p:pic>
    </p:spTree>
    <p:extLst>
      <p:ext uri="{BB962C8B-B14F-4D97-AF65-F5344CB8AC3E}">
        <p14:creationId xmlns:p14="http://schemas.microsoft.com/office/powerpoint/2010/main" val="3996613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3</a:t>
            </a:fld>
            <a:endParaRPr lang="he-IL"/>
          </a:p>
        </p:txBody>
      </p:sp>
      <p:pic>
        <p:nvPicPr>
          <p:cNvPr id="5" name="Picture 4"/>
          <p:cNvPicPr>
            <a:picLocks noChangeAspect="1"/>
          </p:cNvPicPr>
          <p:nvPr/>
        </p:nvPicPr>
        <p:blipFill>
          <a:blip r:embed="rId2"/>
          <a:stretch>
            <a:fillRect/>
          </a:stretch>
        </p:blipFill>
        <p:spPr>
          <a:xfrm>
            <a:off x="164317" y="708455"/>
            <a:ext cx="11961779" cy="3296444"/>
          </a:xfrm>
          <a:prstGeom prst="rect">
            <a:avLst/>
          </a:prstGeom>
        </p:spPr>
      </p:pic>
      <p:sp>
        <p:nvSpPr>
          <p:cNvPr id="6" name="Rectangle 5"/>
          <p:cNvSpPr/>
          <p:nvPr/>
        </p:nvSpPr>
        <p:spPr>
          <a:xfrm>
            <a:off x="308311" y="5428905"/>
            <a:ext cx="8959257" cy="646331"/>
          </a:xfrm>
          <a:prstGeom prst="rect">
            <a:avLst/>
          </a:prstGeom>
        </p:spPr>
        <p:txBody>
          <a:bodyPr wrap="square">
            <a:spAutoFit/>
          </a:bodyPr>
          <a:lstStyle/>
          <a:p>
            <a:r>
              <a:rPr lang="en-US" dirty="0">
                <a:hlinkClick r:id="rId3"/>
              </a:rPr>
              <a:t>https://</a:t>
            </a:r>
            <a:r>
              <a:rPr lang="en-US" dirty="0" smtClean="0">
                <a:hlinkClick r:id="rId3"/>
              </a:rPr>
              <a:t>www.gartner.com/en/information-technology/glossary/digital-transformation</a:t>
            </a:r>
            <a:endParaRPr lang="en-US" dirty="0" smtClean="0"/>
          </a:p>
          <a:p>
            <a:endParaRPr lang="he-IL" dirty="0"/>
          </a:p>
        </p:txBody>
      </p:sp>
    </p:spTree>
    <p:extLst>
      <p:ext uri="{BB962C8B-B14F-4D97-AF65-F5344CB8AC3E}">
        <p14:creationId xmlns:p14="http://schemas.microsoft.com/office/powerpoint/2010/main" val="3169601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30</a:t>
            </a:fld>
            <a:endParaRPr lang="he-IL"/>
          </a:p>
        </p:txBody>
      </p:sp>
      <p:pic>
        <p:nvPicPr>
          <p:cNvPr id="5" name="Picture 4"/>
          <p:cNvPicPr>
            <a:picLocks noChangeAspect="1"/>
          </p:cNvPicPr>
          <p:nvPr/>
        </p:nvPicPr>
        <p:blipFill>
          <a:blip r:embed="rId2"/>
          <a:stretch>
            <a:fillRect/>
          </a:stretch>
        </p:blipFill>
        <p:spPr>
          <a:xfrm>
            <a:off x="2209800" y="1180742"/>
            <a:ext cx="8608540" cy="2229409"/>
          </a:xfrm>
          <a:prstGeom prst="rect">
            <a:avLst/>
          </a:prstGeom>
        </p:spPr>
      </p:pic>
      <p:sp>
        <p:nvSpPr>
          <p:cNvPr id="7" name="Rectangle 6"/>
          <p:cNvSpPr/>
          <p:nvPr/>
        </p:nvSpPr>
        <p:spPr>
          <a:xfrm>
            <a:off x="3259633" y="229286"/>
            <a:ext cx="5447325" cy="1015663"/>
          </a:xfrm>
          <a:prstGeom prst="rect">
            <a:avLst/>
          </a:prstGeom>
        </p:spPr>
        <p:txBody>
          <a:bodyPr wrap="none">
            <a:spAutoFit/>
          </a:bodyPr>
          <a:lstStyle/>
          <a:p>
            <a:r>
              <a:rPr lang="en-US" sz="6000" dirty="0">
                <a:solidFill>
                  <a:srgbClr val="202124"/>
                </a:solidFill>
                <a:latin typeface="Google Sans"/>
              </a:rPr>
              <a:t>Cloud locations</a:t>
            </a:r>
            <a:endParaRPr lang="he-IL" sz="6000" dirty="0"/>
          </a:p>
        </p:txBody>
      </p:sp>
      <p:pic>
        <p:nvPicPr>
          <p:cNvPr id="8" name="Picture 7"/>
          <p:cNvPicPr>
            <a:picLocks noChangeAspect="1"/>
          </p:cNvPicPr>
          <p:nvPr/>
        </p:nvPicPr>
        <p:blipFill>
          <a:blip r:embed="rId3"/>
          <a:stretch>
            <a:fillRect/>
          </a:stretch>
        </p:blipFill>
        <p:spPr>
          <a:xfrm>
            <a:off x="3146389" y="3195092"/>
            <a:ext cx="5673811" cy="3376317"/>
          </a:xfrm>
          <a:prstGeom prst="rect">
            <a:avLst/>
          </a:prstGeom>
        </p:spPr>
      </p:pic>
      <p:sp>
        <p:nvSpPr>
          <p:cNvPr id="9" name="Rectangle 8"/>
          <p:cNvSpPr/>
          <p:nvPr/>
        </p:nvSpPr>
        <p:spPr>
          <a:xfrm>
            <a:off x="7881961" y="6075144"/>
            <a:ext cx="4138632" cy="646331"/>
          </a:xfrm>
          <a:prstGeom prst="rect">
            <a:avLst/>
          </a:prstGeom>
        </p:spPr>
        <p:txBody>
          <a:bodyPr wrap="none">
            <a:spAutoFit/>
          </a:bodyPr>
          <a:lstStyle/>
          <a:p>
            <a:r>
              <a:rPr lang="en-US" dirty="0">
                <a:hlinkClick r:id="rId4"/>
              </a:rPr>
              <a:t>https://</a:t>
            </a:r>
            <a:r>
              <a:rPr lang="en-US" dirty="0" smtClean="0">
                <a:hlinkClick r:id="rId4"/>
              </a:rPr>
              <a:t>cloud.google.com/about/locations</a:t>
            </a:r>
            <a:endParaRPr lang="en-US" dirty="0" smtClean="0"/>
          </a:p>
          <a:p>
            <a:endParaRPr lang="he-IL" dirty="0"/>
          </a:p>
        </p:txBody>
      </p:sp>
    </p:spTree>
    <p:extLst>
      <p:ext uri="{BB962C8B-B14F-4D97-AF65-F5344CB8AC3E}">
        <p14:creationId xmlns:p14="http://schemas.microsoft.com/office/powerpoint/2010/main" val="227198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929" y="620581"/>
            <a:ext cx="9561941" cy="6016414"/>
          </a:xfrm>
          <a:prstGeom prst="rect">
            <a:avLst/>
          </a:prstGeom>
        </p:spPr>
      </p:pic>
      <p:sp>
        <p:nvSpPr>
          <p:cNvPr id="5" name="Rectangle 4"/>
          <p:cNvSpPr/>
          <p:nvPr/>
        </p:nvSpPr>
        <p:spPr>
          <a:xfrm>
            <a:off x="4374292" y="281800"/>
            <a:ext cx="6096000" cy="923330"/>
          </a:xfrm>
          <a:prstGeom prst="rect">
            <a:avLst/>
          </a:prstGeom>
        </p:spPr>
        <p:txBody>
          <a:bodyPr>
            <a:spAutoFit/>
          </a:bodyPr>
          <a:lstStyle/>
          <a:p>
            <a:pPr algn="l"/>
            <a:r>
              <a:rPr lang="en-US" b="0" i="0" u="none" strike="noStrike" dirty="0" smtClean="0">
                <a:solidFill>
                  <a:srgbClr val="5F6368"/>
                </a:solidFill>
                <a:effectLst/>
                <a:latin typeface="Product Sans"/>
                <a:hlinkClick r:id="rId3"/>
              </a:rPr>
              <a:t>Data Centers</a:t>
            </a:r>
            <a:endParaRPr lang="en-US" b="0" i="0" dirty="0" smtClean="0">
              <a:solidFill>
                <a:srgbClr val="202124"/>
              </a:solidFill>
              <a:effectLst/>
              <a:latin typeface="Roboto"/>
            </a:endParaRPr>
          </a:p>
          <a:p>
            <a:r>
              <a:rPr lang="en-US" b="0" i="0" u="none" strike="noStrike" dirty="0" smtClean="0">
                <a:solidFill>
                  <a:srgbClr val="1A73E8"/>
                </a:solidFill>
                <a:effectLst/>
                <a:latin typeface="Google Sans"/>
                <a:hlinkClick r:id="rId4"/>
              </a:rPr>
              <a:t/>
            </a:r>
            <a:br>
              <a:rPr lang="en-US" b="0" i="0" u="none" strike="noStrike" dirty="0" smtClean="0">
                <a:solidFill>
                  <a:srgbClr val="1A73E8"/>
                </a:solidFill>
                <a:effectLst/>
                <a:latin typeface="Google Sans"/>
                <a:hlinkClick r:id="rId4"/>
              </a:rPr>
            </a:br>
            <a:endParaRPr lang="he-IL" dirty="0"/>
          </a:p>
        </p:txBody>
      </p:sp>
      <p:sp>
        <p:nvSpPr>
          <p:cNvPr id="2" name="Slide Number Placeholder 1"/>
          <p:cNvSpPr>
            <a:spLocks noGrp="1"/>
          </p:cNvSpPr>
          <p:nvPr>
            <p:ph type="sldNum" sz="quarter" idx="12"/>
          </p:nvPr>
        </p:nvSpPr>
        <p:spPr/>
        <p:txBody>
          <a:bodyPr/>
          <a:lstStyle/>
          <a:p>
            <a:fld id="{E796DC98-A6B4-40CC-A636-156037870EB7}" type="slidenum">
              <a:rPr lang="he-IL" smtClean="0"/>
              <a:t>31</a:t>
            </a:fld>
            <a:endParaRPr lang="he-IL"/>
          </a:p>
        </p:txBody>
      </p:sp>
    </p:spTree>
    <p:extLst>
      <p:ext uri="{BB962C8B-B14F-4D97-AF65-F5344CB8AC3E}">
        <p14:creationId xmlns:p14="http://schemas.microsoft.com/office/powerpoint/2010/main" val="12796148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latin typeface="Tahoma" panose="020B0604030504040204" pitchFamily="34" charset="0"/>
                <a:ea typeface="Tahoma" panose="020B0604030504040204" pitchFamily="34" charset="0"/>
                <a:cs typeface="Tahoma" panose="020B0604030504040204" pitchFamily="34" charset="0"/>
              </a:rPr>
              <a:t>GCP</a:t>
            </a:r>
            <a:endParaRPr lang="he-IL" b="1" u="sng"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pPr algn="just" rtl="0"/>
            <a:r>
              <a:rPr lang="en-US" dirty="0" smtClean="0"/>
              <a:t>Each </a:t>
            </a:r>
            <a:r>
              <a:rPr lang="en-US" dirty="0" smtClean="0">
                <a:solidFill>
                  <a:srgbClr val="FF0000"/>
                </a:solidFill>
              </a:rPr>
              <a:t>data center location </a:t>
            </a:r>
            <a:r>
              <a:rPr lang="en-US" dirty="0" smtClean="0"/>
              <a:t>is in a </a:t>
            </a:r>
            <a:r>
              <a:rPr lang="en-US" dirty="0" smtClean="0">
                <a:solidFill>
                  <a:srgbClr val="FF0000"/>
                </a:solidFill>
              </a:rPr>
              <a:t>region</a:t>
            </a:r>
            <a:r>
              <a:rPr lang="en-US" dirty="0" smtClean="0"/>
              <a:t>. Regions are available in Asia, Australia, Europe, North America, and South America. Each </a:t>
            </a:r>
            <a:r>
              <a:rPr lang="en-US" dirty="0" smtClean="0">
                <a:solidFill>
                  <a:srgbClr val="FF0000"/>
                </a:solidFill>
              </a:rPr>
              <a:t>region is a collection of zones</a:t>
            </a:r>
            <a:r>
              <a:rPr lang="en-US" dirty="0" smtClean="0"/>
              <a:t>, which are isolated from each other within the region. Each zone is identified by a name that combines a letter identifier with the name of the region. For example, zone a in the East Asia region is named asia-east1-a</a:t>
            </a:r>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32</a:t>
            </a:fld>
            <a:endParaRPr lang="he-IL"/>
          </a:p>
        </p:txBody>
      </p:sp>
    </p:spTree>
    <p:extLst>
      <p:ext uri="{BB962C8B-B14F-4D97-AF65-F5344CB8AC3E}">
        <p14:creationId xmlns:p14="http://schemas.microsoft.com/office/powerpoint/2010/main" val="2481119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69773" y="384005"/>
            <a:ext cx="10253234" cy="5646092"/>
          </a:xfrm>
          <a:prstGeom prst="rect">
            <a:avLst/>
          </a:prstGeom>
        </p:spPr>
      </p:pic>
      <p:sp>
        <p:nvSpPr>
          <p:cNvPr id="3" name="Slide Number Placeholder 2"/>
          <p:cNvSpPr>
            <a:spLocks noGrp="1"/>
          </p:cNvSpPr>
          <p:nvPr>
            <p:ph type="sldNum" sz="quarter" idx="12"/>
          </p:nvPr>
        </p:nvSpPr>
        <p:spPr/>
        <p:txBody>
          <a:bodyPr/>
          <a:lstStyle/>
          <a:p>
            <a:fld id="{E796DC98-A6B4-40CC-A636-156037870EB7}" type="slidenum">
              <a:rPr lang="he-IL" smtClean="0"/>
              <a:t>33</a:t>
            </a:fld>
            <a:endParaRPr lang="he-IL"/>
          </a:p>
        </p:txBody>
      </p:sp>
      <p:sp>
        <p:nvSpPr>
          <p:cNvPr id="5" name="Rectangle 4"/>
          <p:cNvSpPr/>
          <p:nvPr/>
        </p:nvSpPr>
        <p:spPr>
          <a:xfrm>
            <a:off x="7923150" y="468183"/>
            <a:ext cx="4138632" cy="646331"/>
          </a:xfrm>
          <a:prstGeom prst="rect">
            <a:avLst/>
          </a:prstGeom>
        </p:spPr>
        <p:txBody>
          <a:bodyPr wrap="none">
            <a:spAutoFit/>
          </a:bodyPr>
          <a:lstStyle/>
          <a:p>
            <a:r>
              <a:rPr lang="en-US" dirty="0">
                <a:hlinkClick r:id="rId3"/>
              </a:rPr>
              <a:t>https://</a:t>
            </a:r>
            <a:r>
              <a:rPr lang="en-US" dirty="0" smtClean="0">
                <a:hlinkClick r:id="rId3"/>
              </a:rPr>
              <a:t>cloud.google.com/about/locations</a:t>
            </a:r>
            <a:endParaRPr lang="en-US" dirty="0" smtClean="0"/>
          </a:p>
          <a:p>
            <a:endParaRPr lang="he-IL" dirty="0"/>
          </a:p>
        </p:txBody>
      </p:sp>
    </p:spTree>
    <p:extLst>
      <p:ext uri="{BB962C8B-B14F-4D97-AF65-F5344CB8AC3E}">
        <p14:creationId xmlns:p14="http://schemas.microsoft.com/office/powerpoint/2010/main" val="7424489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34</a:t>
            </a:fld>
            <a:endParaRPr lang="he-IL"/>
          </a:p>
        </p:txBody>
      </p:sp>
      <p:pic>
        <p:nvPicPr>
          <p:cNvPr id="5" name="Picture 4"/>
          <p:cNvPicPr>
            <a:picLocks noChangeAspect="1"/>
          </p:cNvPicPr>
          <p:nvPr/>
        </p:nvPicPr>
        <p:blipFill>
          <a:blip r:embed="rId2"/>
          <a:stretch>
            <a:fillRect/>
          </a:stretch>
        </p:blipFill>
        <p:spPr>
          <a:xfrm>
            <a:off x="724029" y="160663"/>
            <a:ext cx="9721550" cy="6195687"/>
          </a:xfrm>
          <a:prstGeom prst="rect">
            <a:avLst/>
          </a:prstGeom>
        </p:spPr>
      </p:pic>
      <p:sp>
        <p:nvSpPr>
          <p:cNvPr id="6" name="Rectangle 5"/>
          <p:cNvSpPr/>
          <p:nvPr/>
        </p:nvSpPr>
        <p:spPr>
          <a:xfrm>
            <a:off x="3581400" y="6352143"/>
            <a:ext cx="5689442" cy="369332"/>
          </a:xfrm>
          <a:prstGeom prst="rect">
            <a:avLst/>
          </a:prstGeom>
        </p:spPr>
        <p:txBody>
          <a:bodyPr wrap="none">
            <a:spAutoFit/>
          </a:bodyPr>
          <a:lstStyle/>
          <a:p>
            <a:r>
              <a:rPr lang="en-US" dirty="0"/>
              <a:t>https://aws.amazon.com/about-aws/global-infrastructure/</a:t>
            </a:r>
            <a:endParaRPr lang="he-IL" dirty="0"/>
          </a:p>
        </p:txBody>
      </p:sp>
    </p:spTree>
    <p:extLst>
      <p:ext uri="{BB962C8B-B14F-4D97-AF65-F5344CB8AC3E}">
        <p14:creationId xmlns:p14="http://schemas.microsoft.com/office/powerpoint/2010/main" val="420564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https://peering.google.com/#/</a:t>
            </a:r>
            <a:r>
              <a:rPr lang="en-US" dirty="0" smtClean="0">
                <a:hlinkClick r:id="rId2"/>
              </a:rPr>
              <a:t>infrastructure</a:t>
            </a:r>
            <a:r>
              <a:rPr lang="en-US" dirty="0" smtClean="0"/>
              <a:t/>
            </a:r>
            <a:br>
              <a:rPr lang="en-US" dirty="0" smtClean="0"/>
            </a:br>
            <a:endParaRPr lang="he-IL" dirty="0"/>
          </a:p>
        </p:txBody>
      </p:sp>
      <p:pic>
        <p:nvPicPr>
          <p:cNvPr id="4" name="Content Placeholder 3"/>
          <p:cNvPicPr>
            <a:picLocks noGrp="1" noChangeAspect="1"/>
          </p:cNvPicPr>
          <p:nvPr>
            <p:ph idx="1"/>
          </p:nvPr>
        </p:nvPicPr>
        <p:blipFill>
          <a:blip r:embed="rId3"/>
          <a:stretch>
            <a:fillRect/>
          </a:stretch>
        </p:blipFill>
        <p:spPr>
          <a:xfrm>
            <a:off x="2126067" y="1825625"/>
            <a:ext cx="7939865" cy="4351338"/>
          </a:xfrm>
          <a:prstGeom prst="rect">
            <a:avLst/>
          </a:prstGeom>
        </p:spPr>
      </p:pic>
      <p:sp>
        <p:nvSpPr>
          <p:cNvPr id="3" name="Slide Number Placeholder 2"/>
          <p:cNvSpPr>
            <a:spLocks noGrp="1"/>
          </p:cNvSpPr>
          <p:nvPr>
            <p:ph type="sldNum" sz="quarter" idx="12"/>
          </p:nvPr>
        </p:nvSpPr>
        <p:spPr/>
        <p:txBody>
          <a:bodyPr/>
          <a:lstStyle/>
          <a:p>
            <a:fld id="{E796DC98-A6B4-40CC-A636-156037870EB7}" type="slidenum">
              <a:rPr lang="he-IL" smtClean="0"/>
              <a:t>35</a:t>
            </a:fld>
            <a:endParaRPr lang="he-IL"/>
          </a:p>
        </p:txBody>
      </p:sp>
    </p:spTree>
    <p:extLst>
      <p:ext uri="{BB962C8B-B14F-4D97-AF65-F5344CB8AC3E}">
        <p14:creationId xmlns:p14="http://schemas.microsoft.com/office/powerpoint/2010/main" val="1009573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latin typeface="Tahoma" panose="020B0604030504040204" pitchFamily="34" charset="0"/>
                <a:ea typeface="Tahoma" panose="020B0604030504040204" pitchFamily="34" charset="0"/>
                <a:cs typeface="Tahoma" panose="020B0604030504040204" pitchFamily="34" charset="0"/>
              </a:rPr>
              <a:t>Securing the cloud</a:t>
            </a:r>
            <a:endParaRPr lang="he-IL" sz="5400"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E796DC98-A6B4-40CC-A636-156037870EB7}" type="slidenum">
              <a:rPr lang="he-IL" smtClean="0"/>
              <a:t>36</a:t>
            </a:fld>
            <a:endParaRPr lang="he-IL"/>
          </a:p>
        </p:txBody>
      </p:sp>
      <p:pic>
        <p:nvPicPr>
          <p:cNvPr id="6" name="Picture 5"/>
          <p:cNvPicPr>
            <a:picLocks noChangeAspect="1"/>
          </p:cNvPicPr>
          <p:nvPr/>
        </p:nvPicPr>
        <p:blipFill>
          <a:blip r:embed="rId2"/>
          <a:stretch>
            <a:fillRect/>
          </a:stretch>
        </p:blipFill>
        <p:spPr>
          <a:xfrm>
            <a:off x="2286000" y="1690688"/>
            <a:ext cx="7620000" cy="4762500"/>
          </a:xfrm>
          <a:prstGeom prst="rect">
            <a:avLst/>
          </a:prstGeom>
        </p:spPr>
      </p:pic>
    </p:spTree>
    <p:extLst>
      <p:ext uri="{BB962C8B-B14F-4D97-AF65-F5344CB8AC3E}">
        <p14:creationId xmlns:p14="http://schemas.microsoft.com/office/powerpoint/2010/main" val="559105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750" y="71207"/>
            <a:ext cx="7432645" cy="2109931"/>
          </a:xfrm>
        </p:spPr>
        <p:txBody>
          <a:bodyPr>
            <a:normAutofit/>
          </a:bodyPr>
          <a:lstStyle/>
          <a:p>
            <a:pPr algn="l" rtl="0"/>
            <a:r>
              <a:rPr lang="en-US" b="1" dirty="0"/>
              <a:t>Top Threats </a:t>
            </a:r>
            <a:r>
              <a:rPr lang="en-US" b="1" dirty="0" smtClean="0"/>
              <a:t>to</a:t>
            </a:r>
            <a:r>
              <a:rPr lang="he-IL" b="1" dirty="0" smtClean="0"/>
              <a:t> </a:t>
            </a:r>
            <a:r>
              <a:rPr lang="en-US" b="1" dirty="0" smtClean="0"/>
              <a:t>Cloud </a:t>
            </a:r>
            <a:r>
              <a:rPr lang="en-US" b="1" dirty="0"/>
              <a:t>Computing</a:t>
            </a:r>
            <a:br>
              <a:rPr lang="en-US" b="1" dirty="0"/>
            </a:br>
            <a:r>
              <a:rPr lang="en-US" dirty="0"/>
              <a:t>The Egregious 11</a:t>
            </a:r>
            <a:endParaRPr lang="he-IL" dirty="0"/>
          </a:p>
        </p:txBody>
      </p:sp>
      <p:pic>
        <p:nvPicPr>
          <p:cNvPr id="4" name="Content Placeholder 3"/>
          <p:cNvPicPr>
            <a:picLocks noGrp="1" noChangeAspect="1"/>
          </p:cNvPicPr>
          <p:nvPr>
            <p:ph idx="1"/>
          </p:nvPr>
        </p:nvPicPr>
        <p:blipFill>
          <a:blip r:embed="rId2"/>
          <a:stretch>
            <a:fillRect/>
          </a:stretch>
        </p:blipFill>
        <p:spPr>
          <a:xfrm>
            <a:off x="2172750" y="2032704"/>
            <a:ext cx="8327436" cy="4351338"/>
          </a:xfrm>
          <a:prstGeom prst="rect">
            <a:avLst/>
          </a:prstGeom>
        </p:spPr>
      </p:pic>
      <p:sp>
        <p:nvSpPr>
          <p:cNvPr id="3" name="Slide Number Placeholder 2"/>
          <p:cNvSpPr>
            <a:spLocks noGrp="1"/>
          </p:cNvSpPr>
          <p:nvPr>
            <p:ph type="sldNum" sz="quarter" idx="12"/>
          </p:nvPr>
        </p:nvSpPr>
        <p:spPr/>
        <p:txBody>
          <a:bodyPr/>
          <a:lstStyle/>
          <a:p>
            <a:fld id="{E796DC98-A6B4-40CC-A636-156037870EB7}" type="slidenum">
              <a:rPr lang="he-IL" smtClean="0"/>
              <a:t>37</a:t>
            </a:fld>
            <a:endParaRPr lang="he-IL"/>
          </a:p>
        </p:txBody>
      </p:sp>
    </p:spTree>
    <p:extLst>
      <p:ext uri="{BB962C8B-B14F-4D97-AF65-F5344CB8AC3E}">
        <p14:creationId xmlns:p14="http://schemas.microsoft.com/office/powerpoint/2010/main" val="2560305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77725" y="770768"/>
            <a:ext cx="6415918" cy="5991082"/>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38</a:t>
            </a:fld>
            <a:endParaRPr lang="he-IL"/>
          </a:p>
        </p:txBody>
      </p:sp>
    </p:spTree>
    <p:extLst>
      <p:ext uri="{BB962C8B-B14F-4D97-AF65-F5344CB8AC3E}">
        <p14:creationId xmlns:p14="http://schemas.microsoft.com/office/powerpoint/2010/main" val="41581365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15049" y="127295"/>
            <a:ext cx="5967237" cy="6091038"/>
          </a:xfrm>
          <a:prstGeom prst="rect">
            <a:avLst/>
          </a:prstGeom>
        </p:spPr>
      </p:pic>
      <p:sp>
        <p:nvSpPr>
          <p:cNvPr id="3" name="Slide Number Placeholder 2"/>
          <p:cNvSpPr>
            <a:spLocks noGrp="1"/>
          </p:cNvSpPr>
          <p:nvPr>
            <p:ph type="sldNum" sz="quarter" idx="12"/>
          </p:nvPr>
        </p:nvSpPr>
        <p:spPr/>
        <p:txBody>
          <a:bodyPr/>
          <a:lstStyle/>
          <a:p>
            <a:fld id="{E796DC98-A6B4-40CC-A636-156037870EB7}" type="slidenum">
              <a:rPr lang="he-IL" smtClean="0"/>
              <a:t>39</a:t>
            </a:fld>
            <a:endParaRPr lang="he-IL"/>
          </a:p>
        </p:txBody>
      </p:sp>
      <p:sp>
        <p:nvSpPr>
          <p:cNvPr id="5" name="Rectangle 4"/>
          <p:cNvSpPr/>
          <p:nvPr/>
        </p:nvSpPr>
        <p:spPr>
          <a:xfrm>
            <a:off x="4472348" y="6075144"/>
            <a:ext cx="3922741" cy="646331"/>
          </a:xfrm>
          <a:prstGeom prst="rect">
            <a:avLst/>
          </a:prstGeom>
        </p:spPr>
        <p:txBody>
          <a:bodyPr wrap="none">
            <a:spAutoFit/>
          </a:bodyPr>
          <a:lstStyle/>
          <a:p>
            <a:r>
              <a:rPr lang="en-US" dirty="0">
                <a:hlinkClick r:id="rId3"/>
              </a:rPr>
              <a:t>https://kinsta.com/blog/cloud-security</a:t>
            </a:r>
            <a:r>
              <a:rPr lang="en-US" dirty="0" smtClean="0">
                <a:hlinkClick r:id="rId3"/>
              </a:rPr>
              <a:t>/</a:t>
            </a:r>
            <a:endParaRPr lang="en-US" dirty="0" smtClean="0"/>
          </a:p>
          <a:p>
            <a:endParaRPr lang="en-US" dirty="0"/>
          </a:p>
        </p:txBody>
      </p:sp>
    </p:spTree>
    <p:extLst>
      <p:ext uri="{BB962C8B-B14F-4D97-AF65-F5344CB8AC3E}">
        <p14:creationId xmlns:p14="http://schemas.microsoft.com/office/powerpoint/2010/main" val="379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4</a:t>
            </a:fld>
            <a:endParaRPr lang="he-IL"/>
          </a:p>
        </p:txBody>
      </p:sp>
      <p:pic>
        <p:nvPicPr>
          <p:cNvPr id="5" name="Picture 4"/>
          <p:cNvPicPr>
            <a:picLocks noChangeAspect="1"/>
          </p:cNvPicPr>
          <p:nvPr/>
        </p:nvPicPr>
        <p:blipFill>
          <a:blip r:embed="rId2"/>
          <a:stretch>
            <a:fillRect/>
          </a:stretch>
        </p:blipFill>
        <p:spPr>
          <a:xfrm>
            <a:off x="357187" y="138112"/>
            <a:ext cx="11477625" cy="6581775"/>
          </a:xfrm>
          <a:prstGeom prst="rect">
            <a:avLst/>
          </a:prstGeom>
        </p:spPr>
      </p:pic>
    </p:spTree>
    <p:extLst>
      <p:ext uri="{BB962C8B-B14F-4D97-AF65-F5344CB8AC3E}">
        <p14:creationId xmlns:p14="http://schemas.microsoft.com/office/powerpoint/2010/main" val="3794760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40</a:t>
            </a:fld>
            <a:endParaRPr lang="he-IL"/>
          </a:p>
        </p:txBody>
      </p:sp>
      <p:pic>
        <p:nvPicPr>
          <p:cNvPr id="5" name="Picture 4"/>
          <p:cNvPicPr>
            <a:picLocks noChangeAspect="1"/>
          </p:cNvPicPr>
          <p:nvPr/>
        </p:nvPicPr>
        <p:blipFill>
          <a:blip r:embed="rId2"/>
          <a:stretch>
            <a:fillRect/>
          </a:stretch>
        </p:blipFill>
        <p:spPr>
          <a:xfrm>
            <a:off x="2209800" y="132406"/>
            <a:ext cx="8046814" cy="6223944"/>
          </a:xfrm>
          <a:prstGeom prst="rect">
            <a:avLst/>
          </a:prstGeom>
        </p:spPr>
      </p:pic>
    </p:spTree>
    <p:extLst>
      <p:ext uri="{BB962C8B-B14F-4D97-AF65-F5344CB8AC3E}">
        <p14:creationId xmlns:p14="http://schemas.microsoft.com/office/powerpoint/2010/main" val="735919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257" y="1053022"/>
            <a:ext cx="10515600" cy="1325563"/>
          </a:xfrm>
        </p:spPr>
        <p:txBody>
          <a:bodyPr/>
          <a:lstStyle/>
          <a:p>
            <a:r>
              <a:rPr lang="en-US" b="1" dirty="0"/>
              <a:t>Security, privacy, and compliance</a:t>
            </a:r>
            <a:br>
              <a:rPr lang="en-US" b="1" dirty="0"/>
            </a:br>
            <a:endParaRPr lang="he-IL" dirty="0"/>
          </a:p>
        </p:txBody>
      </p:sp>
      <p:sp>
        <p:nvSpPr>
          <p:cNvPr id="6" name="Rectangle 5"/>
          <p:cNvSpPr/>
          <p:nvPr/>
        </p:nvSpPr>
        <p:spPr>
          <a:xfrm>
            <a:off x="2504303" y="5527759"/>
            <a:ext cx="8723870" cy="646331"/>
          </a:xfrm>
          <a:prstGeom prst="rect">
            <a:avLst/>
          </a:prstGeom>
        </p:spPr>
        <p:txBody>
          <a:bodyPr wrap="square">
            <a:spAutoFit/>
          </a:bodyPr>
          <a:lstStyle/>
          <a:p>
            <a:r>
              <a:rPr lang="en-US" dirty="0" smtClean="0">
                <a:hlinkClick r:id="rId2"/>
              </a:rPr>
              <a:t>https</a:t>
            </a:r>
            <a:r>
              <a:rPr lang="en-US" dirty="0">
                <a:hlinkClick r:id="rId2"/>
              </a:rPr>
              <a:t>://</a:t>
            </a:r>
            <a:r>
              <a:rPr lang="en-US" dirty="0" smtClean="0">
                <a:hlinkClick r:id="rId2"/>
              </a:rPr>
              <a:t>cloud.google.com/architecture/framework/security-privacy-compliance</a:t>
            </a:r>
            <a:endParaRPr lang="en-US" dirty="0" smtClean="0"/>
          </a:p>
          <a:p>
            <a:endParaRPr lang="he-IL" dirty="0"/>
          </a:p>
        </p:txBody>
      </p:sp>
      <p:pic>
        <p:nvPicPr>
          <p:cNvPr id="7" name="Picture 6"/>
          <p:cNvPicPr>
            <a:picLocks noChangeAspect="1"/>
          </p:cNvPicPr>
          <p:nvPr/>
        </p:nvPicPr>
        <p:blipFill>
          <a:blip r:embed="rId3"/>
          <a:stretch>
            <a:fillRect/>
          </a:stretch>
        </p:blipFill>
        <p:spPr>
          <a:xfrm>
            <a:off x="2076450" y="1633537"/>
            <a:ext cx="8039100" cy="3590925"/>
          </a:xfrm>
          <a:prstGeom prst="rect">
            <a:avLst/>
          </a:prstGeom>
        </p:spPr>
      </p:pic>
      <p:sp>
        <p:nvSpPr>
          <p:cNvPr id="3" name="Slide Number Placeholder 2"/>
          <p:cNvSpPr>
            <a:spLocks noGrp="1"/>
          </p:cNvSpPr>
          <p:nvPr>
            <p:ph type="sldNum" sz="quarter" idx="12"/>
          </p:nvPr>
        </p:nvSpPr>
        <p:spPr/>
        <p:txBody>
          <a:bodyPr/>
          <a:lstStyle/>
          <a:p>
            <a:fld id="{E796DC98-A6B4-40CC-A636-156037870EB7}" type="slidenum">
              <a:rPr lang="he-IL" smtClean="0"/>
              <a:t>41</a:t>
            </a:fld>
            <a:endParaRPr lang="he-IL"/>
          </a:p>
        </p:txBody>
      </p:sp>
    </p:spTree>
    <p:extLst>
      <p:ext uri="{BB962C8B-B14F-4D97-AF65-F5344CB8AC3E}">
        <p14:creationId xmlns:p14="http://schemas.microsoft.com/office/powerpoint/2010/main" val="2629889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42</a:t>
            </a:fld>
            <a:endParaRPr lang="he-IL"/>
          </a:p>
        </p:txBody>
      </p:sp>
      <p:pic>
        <p:nvPicPr>
          <p:cNvPr id="5" name="Picture 4"/>
          <p:cNvPicPr>
            <a:picLocks noChangeAspect="1"/>
          </p:cNvPicPr>
          <p:nvPr/>
        </p:nvPicPr>
        <p:blipFill>
          <a:blip r:embed="rId2"/>
          <a:stretch>
            <a:fillRect/>
          </a:stretch>
        </p:blipFill>
        <p:spPr>
          <a:xfrm>
            <a:off x="1748481" y="1007408"/>
            <a:ext cx="8903043" cy="5039239"/>
          </a:xfrm>
          <a:prstGeom prst="rect">
            <a:avLst/>
          </a:prstGeom>
        </p:spPr>
      </p:pic>
    </p:spTree>
    <p:extLst>
      <p:ext uri="{BB962C8B-B14F-4D97-AF65-F5344CB8AC3E}">
        <p14:creationId xmlns:p14="http://schemas.microsoft.com/office/powerpoint/2010/main" val="2957503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43</a:t>
            </a:fld>
            <a:endParaRPr lang="he-IL"/>
          </a:p>
        </p:txBody>
      </p:sp>
      <p:pic>
        <p:nvPicPr>
          <p:cNvPr id="5" name="Picture 4"/>
          <p:cNvPicPr>
            <a:picLocks noChangeAspect="1"/>
          </p:cNvPicPr>
          <p:nvPr/>
        </p:nvPicPr>
        <p:blipFill>
          <a:blip r:embed="rId2"/>
          <a:stretch>
            <a:fillRect/>
          </a:stretch>
        </p:blipFill>
        <p:spPr>
          <a:xfrm>
            <a:off x="1752600" y="681037"/>
            <a:ext cx="8686800" cy="5495925"/>
          </a:xfrm>
          <a:prstGeom prst="rect">
            <a:avLst/>
          </a:prstGeom>
        </p:spPr>
      </p:pic>
    </p:spTree>
    <p:extLst>
      <p:ext uri="{BB962C8B-B14F-4D97-AF65-F5344CB8AC3E}">
        <p14:creationId xmlns:p14="http://schemas.microsoft.com/office/powerpoint/2010/main" val="897651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384" y="183892"/>
            <a:ext cx="8948351" cy="1325563"/>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Security cloud computing</a:t>
            </a:r>
            <a:endParaRPr lang="he-IL"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1509455"/>
            <a:ext cx="10515600" cy="4351338"/>
          </a:xfrm>
        </p:spPr>
        <p:txBody>
          <a:bodyPr/>
          <a:lstStyle/>
          <a:p>
            <a:r>
              <a:rPr lang="en-US" dirty="0">
                <a:hlinkClick r:id="rId2"/>
              </a:rPr>
              <a:t>https://cloud.google.com/security/compliance</a:t>
            </a:r>
          </a:p>
          <a:p>
            <a:r>
              <a:rPr lang="en-US" dirty="0" smtClean="0">
                <a:hlinkClick r:id="rId2"/>
              </a:rPr>
              <a:t>https</a:t>
            </a:r>
            <a:r>
              <a:rPr lang="en-US" dirty="0">
                <a:hlinkClick r:id="rId2"/>
              </a:rPr>
              <a:t>://attack.mitre.org</a:t>
            </a:r>
            <a:r>
              <a:rPr lang="en-US" dirty="0" smtClean="0">
                <a:hlinkClick r:id="rId2"/>
              </a:rPr>
              <a:t>/</a:t>
            </a:r>
            <a:endParaRPr lang="he-IL" dirty="0" smtClean="0"/>
          </a:p>
          <a:p>
            <a:endParaRPr lang="he-IL" dirty="0" smtClean="0"/>
          </a:p>
          <a:p>
            <a:r>
              <a:rPr lang="en-US" dirty="0">
                <a:hlinkClick r:id="rId3"/>
              </a:rPr>
              <a:t>https://</a:t>
            </a:r>
            <a:r>
              <a:rPr lang="en-US" dirty="0" smtClean="0">
                <a:hlinkClick r:id="rId3"/>
              </a:rPr>
              <a:t>cloud.google.com/security/compliance/offerings</a:t>
            </a:r>
            <a:endParaRPr lang="he-IL" dirty="0" smtClean="0"/>
          </a:p>
          <a:p>
            <a:endParaRPr lang="en-US" dirty="0" smtClean="0"/>
          </a:p>
          <a:p>
            <a:r>
              <a:rPr lang="en-US" dirty="0">
                <a:hlinkClick r:id="rId4"/>
              </a:rPr>
              <a:t>https://</a:t>
            </a:r>
            <a:r>
              <a:rPr lang="en-US" dirty="0" smtClean="0">
                <a:hlinkClick r:id="rId4"/>
              </a:rPr>
              <a:t>cloud.google.com/blog/topics/inside-google-cloud/cloud-computing-101-frequently-asked-questions</a:t>
            </a:r>
            <a:endParaRPr lang="he-IL" dirty="0" smtClean="0"/>
          </a:p>
          <a:p>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44</a:t>
            </a:fld>
            <a:endParaRPr lang="he-IL"/>
          </a:p>
        </p:txBody>
      </p:sp>
    </p:spTree>
    <p:extLst>
      <p:ext uri="{BB962C8B-B14F-4D97-AF65-F5344CB8AC3E}">
        <p14:creationId xmlns:p14="http://schemas.microsoft.com/office/powerpoint/2010/main" val="2789323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7125" y="127128"/>
            <a:ext cx="7891847" cy="5302121"/>
          </a:xfrm>
          <a:prstGeom prst="rect">
            <a:avLst/>
          </a:prstGeom>
        </p:spPr>
      </p:pic>
      <p:sp>
        <p:nvSpPr>
          <p:cNvPr id="5" name="Rectangle 4"/>
          <p:cNvSpPr/>
          <p:nvPr/>
        </p:nvSpPr>
        <p:spPr>
          <a:xfrm>
            <a:off x="2449382" y="6341761"/>
            <a:ext cx="6090449" cy="646331"/>
          </a:xfrm>
          <a:prstGeom prst="rect">
            <a:avLst/>
          </a:prstGeom>
        </p:spPr>
        <p:txBody>
          <a:bodyPr wrap="none">
            <a:spAutoFit/>
          </a:bodyPr>
          <a:lstStyle/>
          <a:p>
            <a:r>
              <a:rPr lang="en-US" dirty="0">
                <a:hlinkClick r:id="rId3"/>
              </a:rPr>
              <a:t>https://www.eweek.com/cloud/aws-vs-google-cloud-platform</a:t>
            </a:r>
            <a:r>
              <a:rPr lang="en-US" dirty="0" smtClean="0">
                <a:hlinkClick r:id="rId3"/>
              </a:rPr>
              <a:t>/</a:t>
            </a:r>
            <a:endParaRPr lang="en-US" dirty="0" smtClean="0"/>
          </a:p>
          <a:p>
            <a:endParaRPr lang="he-IL" dirty="0"/>
          </a:p>
        </p:txBody>
      </p:sp>
      <p:sp>
        <p:nvSpPr>
          <p:cNvPr id="6" name="Rectangle 5"/>
          <p:cNvSpPr/>
          <p:nvPr/>
        </p:nvSpPr>
        <p:spPr>
          <a:xfrm>
            <a:off x="2591383" y="5789826"/>
            <a:ext cx="5065040" cy="646331"/>
          </a:xfrm>
          <a:prstGeom prst="rect">
            <a:avLst/>
          </a:prstGeom>
        </p:spPr>
        <p:txBody>
          <a:bodyPr wrap="none">
            <a:spAutoFit/>
          </a:bodyPr>
          <a:lstStyle/>
          <a:p>
            <a:r>
              <a:rPr lang="en-US" dirty="0">
                <a:hlinkClick r:id="rId4"/>
              </a:rPr>
              <a:t>https://</a:t>
            </a:r>
            <a:r>
              <a:rPr lang="en-US" dirty="0" smtClean="0">
                <a:hlinkClick r:id="rId4"/>
              </a:rPr>
              <a:t>www.guru99.com/google-cloud-vs-aws.html</a:t>
            </a:r>
            <a:endParaRPr lang="en-US" dirty="0" smtClean="0"/>
          </a:p>
          <a:p>
            <a:endParaRPr lang="he-IL" dirty="0"/>
          </a:p>
        </p:txBody>
      </p:sp>
      <p:sp>
        <p:nvSpPr>
          <p:cNvPr id="2" name="Slide Number Placeholder 1"/>
          <p:cNvSpPr>
            <a:spLocks noGrp="1"/>
          </p:cNvSpPr>
          <p:nvPr>
            <p:ph type="sldNum" sz="quarter" idx="12"/>
          </p:nvPr>
        </p:nvSpPr>
        <p:spPr/>
        <p:txBody>
          <a:bodyPr/>
          <a:lstStyle/>
          <a:p>
            <a:fld id="{E796DC98-A6B4-40CC-A636-156037870EB7}" type="slidenum">
              <a:rPr lang="he-IL" smtClean="0"/>
              <a:t>45</a:t>
            </a:fld>
            <a:endParaRPr lang="he-IL"/>
          </a:p>
        </p:txBody>
      </p:sp>
    </p:spTree>
    <p:extLst>
      <p:ext uri="{BB962C8B-B14F-4D97-AF65-F5344CB8AC3E}">
        <p14:creationId xmlns:p14="http://schemas.microsoft.com/office/powerpoint/2010/main" val="176199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5806" y="173671"/>
            <a:ext cx="8946292" cy="4196020"/>
          </a:xfrm>
          <a:prstGeom prst="rect">
            <a:avLst/>
          </a:prstGeom>
        </p:spPr>
        <p:txBody>
          <a:bodyPr wrap="square">
            <a:spAutoFit/>
          </a:bodyPr>
          <a:lstStyle/>
          <a:p>
            <a:pPr algn="l" rtl="0">
              <a:lnSpc>
                <a:spcPct val="150000"/>
              </a:lnSpc>
            </a:pPr>
            <a:r>
              <a:rPr lang="en-US" dirty="0" smtClean="0">
                <a:solidFill>
                  <a:srgbClr val="222222"/>
                </a:solidFill>
                <a:latin typeface="Source Sans Pro"/>
              </a:rPr>
              <a:t>The </a:t>
            </a:r>
            <a:r>
              <a:rPr lang="en-US" dirty="0">
                <a:solidFill>
                  <a:srgbClr val="222222"/>
                </a:solidFill>
                <a:latin typeface="Source Sans Pro"/>
              </a:rPr>
              <a:t>pros/benefits of selecting Google cloud services:</a:t>
            </a:r>
          </a:p>
          <a:p>
            <a:pPr algn="l" rtl="0">
              <a:lnSpc>
                <a:spcPct val="150000"/>
              </a:lnSpc>
              <a:buFont typeface="Arial" panose="020B0604020202020204" pitchFamily="34" charset="0"/>
              <a:buChar char="•"/>
            </a:pPr>
            <a:r>
              <a:rPr lang="en-US" dirty="0">
                <a:solidFill>
                  <a:srgbClr val="222222"/>
                </a:solidFill>
                <a:latin typeface="Source Sans Pro"/>
              </a:rPr>
              <a:t>Offers higher productivity gained through </a:t>
            </a:r>
            <a:r>
              <a:rPr lang="en-US" b="1" dirty="0">
                <a:solidFill>
                  <a:srgbClr val="222222"/>
                </a:solidFill>
                <a:latin typeface="Source Sans Pro"/>
              </a:rPr>
              <a:t>Quick Access to innovation</a:t>
            </a:r>
          </a:p>
          <a:p>
            <a:pPr algn="l" rtl="0">
              <a:lnSpc>
                <a:spcPct val="150000"/>
              </a:lnSpc>
              <a:buFont typeface="Arial" panose="020B0604020202020204" pitchFamily="34" charset="0"/>
              <a:buChar char="•"/>
            </a:pPr>
            <a:r>
              <a:rPr lang="en-US" dirty="0">
                <a:solidFill>
                  <a:srgbClr val="222222"/>
                </a:solidFill>
                <a:latin typeface="Source Sans Pro"/>
              </a:rPr>
              <a:t>Employees can work from Anywhere</a:t>
            </a:r>
          </a:p>
          <a:p>
            <a:pPr algn="l" rtl="0">
              <a:lnSpc>
                <a:spcPct val="150000"/>
              </a:lnSpc>
              <a:buFont typeface="Arial" panose="020B0604020202020204" pitchFamily="34" charset="0"/>
              <a:buChar char="•"/>
            </a:pPr>
            <a:r>
              <a:rPr lang="en-US" dirty="0">
                <a:solidFill>
                  <a:srgbClr val="222222"/>
                </a:solidFill>
                <a:latin typeface="Source Sans Pro"/>
              </a:rPr>
              <a:t>Future-Proof infrastructure</a:t>
            </a:r>
          </a:p>
          <a:p>
            <a:pPr algn="l" rtl="0">
              <a:lnSpc>
                <a:spcPct val="150000"/>
              </a:lnSpc>
              <a:buFont typeface="Arial" panose="020B0604020202020204" pitchFamily="34" charset="0"/>
              <a:buChar char="•"/>
            </a:pPr>
            <a:r>
              <a:rPr lang="en-US" dirty="0">
                <a:solidFill>
                  <a:srgbClr val="222222"/>
                </a:solidFill>
                <a:latin typeface="Source Sans Pro"/>
              </a:rPr>
              <a:t>It provides a </a:t>
            </a:r>
            <a:r>
              <a:rPr lang="en-US" dirty="0" err="1">
                <a:solidFill>
                  <a:srgbClr val="222222"/>
                </a:solidFill>
                <a:latin typeface="Source Sans Pro"/>
              </a:rPr>
              <a:t>serverless</a:t>
            </a:r>
            <a:r>
              <a:rPr lang="en-US" dirty="0">
                <a:solidFill>
                  <a:srgbClr val="222222"/>
                </a:solidFill>
                <a:latin typeface="Source Sans Pro"/>
              </a:rPr>
              <a:t> environment which allows you to connect cloud services with a large focus mainly on the </a:t>
            </a:r>
            <a:r>
              <a:rPr lang="en-US" dirty="0" err="1">
                <a:solidFill>
                  <a:srgbClr val="222222"/>
                </a:solidFill>
                <a:latin typeface="Source Sans Pro"/>
              </a:rPr>
              <a:t>microservices</a:t>
            </a:r>
            <a:r>
              <a:rPr lang="en-US" dirty="0">
                <a:solidFill>
                  <a:srgbClr val="222222"/>
                </a:solidFill>
                <a:latin typeface="Source Sans Pro"/>
              </a:rPr>
              <a:t> architecture.</a:t>
            </a:r>
          </a:p>
          <a:p>
            <a:pPr algn="l" rtl="0">
              <a:lnSpc>
                <a:spcPct val="150000"/>
              </a:lnSpc>
              <a:buFont typeface="Arial" panose="020B0604020202020204" pitchFamily="34" charset="0"/>
              <a:buChar char="•"/>
            </a:pPr>
            <a:r>
              <a:rPr lang="en-US" dirty="0">
                <a:solidFill>
                  <a:srgbClr val="222222"/>
                </a:solidFill>
                <a:latin typeface="Source Sans Pro"/>
              </a:rPr>
              <a:t>Offers </a:t>
            </a:r>
            <a:r>
              <a:rPr lang="en-US" b="1" dirty="0">
                <a:solidFill>
                  <a:srgbClr val="222222"/>
                </a:solidFill>
                <a:latin typeface="Source Sans Pro"/>
              </a:rPr>
              <a:t>Powerful Data Analytics</a:t>
            </a:r>
          </a:p>
          <a:p>
            <a:pPr algn="l" rtl="0">
              <a:lnSpc>
                <a:spcPct val="150000"/>
              </a:lnSpc>
              <a:buFont typeface="Arial" panose="020B0604020202020204" pitchFamily="34" charset="0"/>
              <a:buChar char="•"/>
            </a:pPr>
            <a:r>
              <a:rPr lang="en-US" dirty="0">
                <a:solidFill>
                  <a:srgbClr val="222222"/>
                </a:solidFill>
                <a:latin typeface="Source Sans Pro"/>
              </a:rPr>
              <a:t>Cost-efficiency due to long-term discounts</a:t>
            </a:r>
          </a:p>
          <a:p>
            <a:pPr algn="l" rtl="0">
              <a:lnSpc>
                <a:spcPct val="150000"/>
              </a:lnSpc>
              <a:buFont typeface="Arial" panose="020B0604020202020204" pitchFamily="34" charset="0"/>
              <a:buChar char="•"/>
            </a:pPr>
            <a:r>
              <a:rPr lang="en-US" b="1" dirty="0">
                <a:solidFill>
                  <a:srgbClr val="222222"/>
                </a:solidFill>
                <a:latin typeface="Source Sans Pro"/>
              </a:rPr>
              <a:t>Big Data and Machine Learning products</a:t>
            </a:r>
          </a:p>
          <a:p>
            <a:pPr algn="l" rtl="0">
              <a:lnSpc>
                <a:spcPct val="150000"/>
              </a:lnSpc>
              <a:buFont typeface="Arial" panose="020B0604020202020204" pitchFamily="34" charset="0"/>
              <a:buChar char="•"/>
            </a:pPr>
            <a:r>
              <a:rPr lang="en-US" dirty="0">
                <a:solidFill>
                  <a:srgbClr val="222222"/>
                </a:solidFill>
                <a:latin typeface="Source Sans Pro"/>
              </a:rPr>
              <a:t>Offers Instance and payment configuration</a:t>
            </a:r>
            <a:endParaRPr lang="en-US" b="0" i="0" dirty="0">
              <a:solidFill>
                <a:srgbClr val="222222"/>
              </a:solidFill>
              <a:effectLst/>
              <a:latin typeface="Source Sans Pro"/>
            </a:endParaRPr>
          </a:p>
        </p:txBody>
      </p:sp>
      <p:pic>
        <p:nvPicPr>
          <p:cNvPr id="5" name="Picture 4"/>
          <p:cNvPicPr>
            <a:picLocks noChangeAspect="1"/>
          </p:cNvPicPr>
          <p:nvPr/>
        </p:nvPicPr>
        <p:blipFill>
          <a:blip r:embed="rId2"/>
          <a:stretch>
            <a:fillRect/>
          </a:stretch>
        </p:blipFill>
        <p:spPr>
          <a:xfrm>
            <a:off x="6470946" y="2925348"/>
            <a:ext cx="5284448" cy="3228317"/>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46</a:t>
            </a:fld>
            <a:endParaRPr lang="he-IL"/>
          </a:p>
        </p:txBody>
      </p:sp>
    </p:spTree>
    <p:extLst>
      <p:ext uri="{BB962C8B-B14F-4D97-AF65-F5344CB8AC3E}">
        <p14:creationId xmlns:p14="http://schemas.microsoft.com/office/powerpoint/2010/main" val="3664932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2689" y="428367"/>
            <a:ext cx="9905633" cy="5601730"/>
          </a:xfrm>
          <a:prstGeom prst="rect">
            <a:avLst/>
          </a:prstGeom>
        </p:spPr>
      </p:pic>
      <p:sp>
        <p:nvSpPr>
          <p:cNvPr id="5" name="Slide Number Placeholder 4"/>
          <p:cNvSpPr>
            <a:spLocks noGrp="1"/>
          </p:cNvSpPr>
          <p:nvPr>
            <p:ph type="sldNum" sz="quarter" idx="12"/>
          </p:nvPr>
        </p:nvSpPr>
        <p:spPr/>
        <p:txBody>
          <a:bodyPr/>
          <a:lstStyle/>
          <a:p>
            <a:fld id="{E796DC98-A6B4-40CC-A636-156037870EB7}" type="slidenum">
              <a:rPr lang="he-IL" smtClean="0"/>
              <a:t>47</a:t>
            </a:fld>
            <a:endParaRPr lang="he-IL"/>
          </a:p>
        </p:txBody>
      </p:sp>
    </p:spTree>
    <p:extLst>
      <p:ext uri="{BB962C8B-B14F-4D97-AF65-F5344CB8AC3E}">
        <p14:creationId xmlns:p14="http://schemas.microsoft.com/office/powerpoint/2010/main" val="26643226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9309" y="251736"/>
            <a:ext cx="8176054" cy="6533543"/>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48</a:t>
            </a:fld>
            <a:endParaRPr lang="he-IL"/>
          </a:p>
        </p:txBody>
      </p:sp>
    </p:spTree>
    <p:extLst>
      <p:ext uri="{BB962C8B-B14F-4D97-AF65-F5344CB8AC3E}">
        <p14:creationId xmlns:p14="http://schemas.microsoft.com/office/powerpoint/2010/main" val="3523499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9157" y="0"/>
            <a:ext cx="9317935" cy="6763780"/>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49</a:t>
            </a:fld>
            <a:endParaRPr lang="he-IL"/>
          </a:p>
        </p:txBody>
      </p:sp>
    </p:spTree>
    <p:extLst>
      <p:ext uri="{BB962C8B-B14F-4D97-AF65-F5344CB8AC3E}">
        <p14:creationId xmlns:p14="http://schemas.microsoft.com/office/powerpoint/2010/main" val="2569093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53297" y="1000556"/>
            <a:ext cx="8822725" cy="5857444"/>
          </a:xfrm>
          <a:prstGeom prst="rect">
            <a:avLst/>
          </a:prstGeom>
        </p:spPr>
      </p:pic>
      <p:sp>
        <p:nvSpPr>
          <p:cNvPr id="2" name="TextBox 1"/>
          <p:cNvSpPr txBox="1"/>
          <p:nvPr/>
        </p:nvSpPr>
        <p:spPr>
          <a:xfrm>
            <a:off x="1116120" y="164757"/>
            <a:ext cx="8512267" cy="707886"/>
          </a:xfrm>
          <a:prstGeom prst="rect">
            <a:avLst/>
          </a:prstGeom>
          <a:solidFill>
            <a:srgbClr val="08045C"/>
          </a:solidFill>
        </p:spPr>
        <p:txBody>
          <a:bodyPr wrap="none" rtlCol="1">
            <a:spAutoFit/>
          </a:bodyPr>
          <a:lstStyle/>
          <a:p>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Introducing to Cloud Computing</a:t>
            </a:r>
            <a:endParaRPr lang="he-IL"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2"/>
          </p:nvPr>
        </p:nvSpPr>
        <p:spPr/>
        <p:txBody>
          <a:bodyPr/>
          <a:lstStyle/>
          <a:p>
            <a:fld id="{E796DC98-A6B4-40CC-A636-156037870EB7}" type="slidenum">
              <a:rPr lang="he-IL" smtClean="0"/>
              <a:t>5</a:t>
            </a:fld>
            <a:endParaRPr lang="he-IL"/>
          </a:p>
        </p:txBody>
      </p:sp>
    </p:spTree>
    <p:extLst>
      <p:ext uri="{BB962C8B-B14F-4D97-AF65-F5344CB8AC3E}">
        <p14:creationId xmlns:p14="http://schemas.microsoft.com/office/powerpoint/2010/main" val="28253975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Google Cloud products</a:t>
            </a:r>
            <a:r>
              <a:rPr lang="en-US" dirty="0"/>
              <a:t/>
            </a:r>
            <a:br>
              <a:rPr lang="en-US" dirty="0"/>
            </a:br>
            <a:endParaRPr lang="he-IL" dirty="0"/>
          </a:p>
        </p:txBody>
      </p:sp>
      <p:sp>
        <p:nvSpPr>
          <p:cNvPr id="3" name="Content Placeholder 2"/>
          <p:cNvSpPr>
            <a:spLocks noGrp="1"/>
          </p:cNvSpPr>
          <p:nvPr>
            <p:ph idx="1"/>
          </p:nvPr>
        </p:nvSpPr>
        <p:spPr>
          <a:xfrm>
            <a:off x="1330984" y="5952782"/>
            <a:ext cx="10515600" cy="4351338"/>
          </a:xfrm>
        </p:spPr>
        <p:txBody>
          <a:bodyPr/>
          <a:lstStyle/>
          <a:p>
            <a:r>
              <a:rPr lang="en-US" sz="1800" dirty="0">
                <a:hlinkClick r:id="rId2"/>
              </a:rPr>
              <a:t>https://</a:t>
            </a:r>
            <a:r>
              <a:rPr lang="en-US" sz="1800" dirty="0" smtClean="0">
                <a:hlinkClick r:id="rId2"/>
              </a:rPr>
              <a:t>raw.githubusercontent.com/gregsramblings/google-cloud-4-words/master/DarkPoster-lowres.png</a:t>
            </a:r>
            <a:endParaRPr lang="en-US" sz="1800" dirty="0" smtClean="0"/>
          </a:p>
          <a:p>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50</a:t>
            </a:fld>
            <a:endParaRPr lang="he-IL"/>
          </a:p>
        </p:txBody>
      </p:sp>
      <p:pic>
        <p:nvPicPr>
          <p:cNvPr id="5" name="Picture 4"/>
          <p:cNvPicPr>
            <a:picLocks noChangeAspect="1"/>
          </p:cNvPicPr>
          <p:nvPr/>
        </p:nvPicPr>
        <p:blipFill>
          <a:blip r:embed="rId3"/>
          <a:stretch>
            <a:fillRect/>
          </a:stretch>
        </p:blipFill>
        <p:spPr>
          <a:xfrm>
            <a:off x="2454876" y="1000680"/>
            <a:ext cx="7415411" cy="4962661"/>
          </a:xfrm>
          <a:prstGeom prst="rect">
            <a:avLst/>
          </a:prstGeom>
        </p:spPr>
      </p:pic>
    </p:spTree>
    <p:extLst>
      <p:ext uri="{BB962C8B-B14F-4D97-AF65-F5344CB8AC3E}">
        <p14:creationId xmlns:p14="http://schemas.microsoft.com/office/powerpoint/2010/main" val="13577564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3676" y="461319"/>
            <a:ext cx="4206101" cy="5710366"/>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51</a:t>
            </a:fld>
            <a:endParaRPr lang="he-IL"/>
          </a:p>
        </p:txBody>
      </p:sp>
    </p:spTree>
    <p:extLst>
      <p:ext uri="{BB962C8B-B14F-4D97-AF65-F5344CB8AC3E}">
        <p14:creationId xmlns:p14="http://schemas.microsoft.com/office/powerpoint/2010/main" val="3281347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09781" y="245559"/>
            <a:ext cx="4441909" cy="6293353"/>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52</a:t>
            </a:fld>
            <a:endParaRPr lang="he-IL"/>
          </a:p>
        </p:txBody>
      </p:sp>
    </p:spTree>
    <p:extLst>
      <p:ext uri="{BB962C8B-B14F-4D97-AF65-F5344CB8AC3E}">
        <p14:creationId xmlns:p14="http://schemas.microsoft.com/office/powerpoint/2010/main" val="2042548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Security, privacy, and compliance</a:t>
            </a:r>
            <a:br>
              <a:rPr lang="en-US" b="1" dirty="0"/>
            </a:br>
            <a:endParaRPr lang="he-IL" dirty="0"/>
          </a:p>
        </p:txBody>
      </p:sp>
      <p:pic>
        <p:nvPicPr>
          <p:cNvPr id="4" name="Content Placeholder 3"/>
          <p:cNvPicPr>
            <a:picLocks noGrp="1" noChangeAspect="1"/>
          </p:cNvPicPr>
          <p:nvPr>
            <p:ph idx="1"/>
          </p:nvPr>
        </p:nvPicPr>
        <p:blipFill>
          <a:blip r:embed="rId2"/>
          <a:stretch>
            <a:fillRect/>
          </a:stretch>
        </p:blipFill>
        <p:spPr>
          <a:xfrm>
            <a:off x="3181350" y="1690688"/>
            <a:ext cx="5829300" cy="3733800"/>
          </a:xfrm>
          <a:prstGeom prst="rect">
            <a:avLst/>
          </a:prstGeom>
        </p:spPr>
      </p:pic>
      <p:sp>
        <p:nvSpPr>
          <p:cNvPr id="6" name="Rectangle 5"/>
          <p:cNvSpPr/>
          <p:nvPr/>
        </p:nvSpPr>
        <p:spPr>
          <a:xfrm>
            <a:off x="2504303" y="5527759"/>
            <a:ext cx="8723870" cy="646331"/>
          </a:xfrm>
          <a:prstGeom prst="rect">
            <a:avLst/>
          </a:prstGeom>
        </p:spPr>
        <p:txBody>
          <a:bodyPr wrap="square">
            <a:spAutoFit/>
          </a:bodyPr>
          <a:lstStyle/>
          <a:p>
            <a:r>
              <a:rPr lang="en-US" dirty="0" smtClean="0">
                <a:hlinkClick r:id="rId3"/>
              </a:rPr>
              <a:t>https</a:t>
            </a:r>
            <a:r>
              <a:rPr lang="en-US" dirty="0">
                <a:hlinkClick r:id="rId3"/>
              </a:rPr>
              <a:t>://</a:t>
            </a:r>
            <a:r>
              <a:rPr lang="en-US" dirty="0" smtClean="0">
                <a:hlinkClick r:id="rId3"/>
              </a:rPr>
              <a:t>cloud.google.com/architecture/framework/security-privacy-compliance</a:t>
            </a:r>
            <a:endParaRPr lang="en-US" dirty="0" smtClean="0"/>
          </a:p>
          <a:p>
            <a:endParaRPr lang="he-IL" dirty="0"/>
          </a:p>
        </p:txBody>
      </p:sp>
      <p:sp>
        <p:nvSpPr>
          <p:cNvPr id="3" name="Slide Number Placeholder 2"/>
          <p:cNvSpPr>
            <a:spLocks noGrp="1"/>
          </p:cNvSpPr>
          <p:nvPr>
            <p:ph type="sldNum" sz="quarter" idx="12"/>
          </p:nvPr>
        </p:nvSpPr>
        <p:spPr/>
        <p:txBody>
          <a:bodyPr/>
          <a:lstStyle/>
          <a:p>
            <a:fld id="{E796DC98-A6B4-40CC-A636-156037870EB7}" type="slidenum">
              <a:rPr lang="he-IL" smtClean="0"/>
              <a:t>53</a:t>
            </a:fld>
            <a:endParaRPr lang="he-IL"/>
          </a:p>
        </p:txBody>
      </p:sp>
    </p:spTree>
    <p:extLst>
      <p:ext uri="{BB962C8B-B14F-4D97-AF65-F5344CB8AC3E}">
        <p14:creationId xmlns:p14="http://schemas.microsoft.com/office/powerpoint/2010/main" val="1880914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3254" y="0"/>
            <a:ext cx="8938183" cy="7123790"/>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54</a:t>
            </a:fld>
            <a:endParaRPr lang="he-IL"/>
          </a:p>
        </p:txBody>
      </p:sp>
    </p:spTree>
    <p:extLst>
      <p:ext uri="{BB962C8B-B14F-4D97-AF65-F5344CB8AC3E}">
        <p14:creationId xmlns:p14="http://schemas.microsoft.com/office/powerpoint/2010/main" val="2236909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1708" y="0"/>
            <a:ext cx="7210249" cy="6704407"/>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55</a:t>
            </a:fld>
            <a:endParaRPr lang="he-IL"/>
          </a:p>
        </p:txBody>
      </p:sp>
    </p:spTree>
    <p:extLst>
      <p:ext uri="{BB962C8B-B14F-4D97-AF65-F5344CB8AC3E}">
        <p14:creationId xmlns:p14="http://schemas.microsoft.com/office/powerpoint/2010/main" val="1629398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9240" y="423352"/>
            <a:ext cx="8367841" cy="6077847"/>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56</a:t>
            </a:fld>
            <a:endParaRPr lang="he-IL"/>
          </a:p>
        </p:txBody>
      </p:sp>
    </p:spTree>
    <p:extLst>
      <p:ext uri="{BB962C8B-B14F-4D97-AF65-F5344CB8AC3E}">
        <p14:creationId xmlns:p14="http://schemas.microsoft.com/office/powerpoint/2010/main" val="1736577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Content Placeholder 3"/>
          <p:cNvPicPr>
            <a:picLocks noGrp="1" noChangeAspect="1"/>
          </p:cNvPicPr>
          <p:nvPr>
            <p:ph idx="1"/>
          </p:nvPr>
        </p:nvPicPr>
        <p:blipFill>
          <a:blip r:embed="rId2"/>
          <a:stretch>
            <a:fillRect/>
          </a:stretch>
        </p:blipFill>
        <p:spPr>
          <a:xfrm>
            <a:off x="3290463" y="1825625"/>
            <a:ext cx="5611073" cy="4351338"/>
          </a:xfrm>
          <a:prstGeom prst="rect">
            <a:avLst/>
          </a:prstGeom>
        </p:spPr>
      </p:pic>
      <p:sp>
        <p:nvSpPr>
          <p:cNvPr id="3" name="Slide Number Placeholder 2"/>
          <p:cNvSpPr>
            <a:spLocks noGrp="1"/>
          </p:cNvSpPr>
          <p:nvPr>
            <p:ph type="sldNum" sz="quarter" idx="12"/>
          </p:nvPr>
        </p:nvSpPr>
        <p:spPr/>
        <p:txBody>
          <a:bodyPr/>
          <a:lstStyle/>
          <a:p>
            <a:fld id="{E796DC98-A6B4-40CC-A636-156037870EB7}" type="slidenum">
              <a:rPr lang="he-IL" smtClean="0"/>
              <a:t>57</a:t>
            </a:fld>
            <a:endParaRPr lang="he-IL"/>
          </a:p>
        </p:txBody>
      </p:sp>
    </p:spTree>
    <p:extLst>
      <p:ext uri="{BB962C8B-B14F-4D97-AF65-F5344CB8AC3E}">
        <p14:creationId xmlns:p14="http://schemas.microsoft.com/office/powerpoint/2010/main" val="1594108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Content Placeholder 3"/>
          <p:cNvPicPr>
            <a:picLocks noGrp="1" noChangeAspect="1"/>
          </p:cNvPicPr>
          <p:nvPr>
            <p:ph idx="1"/>
          </p:nvPr>
        </p:nvPicPr>
        <p:blipFill>
          <a:blip r:embed="rId2"/>
          <a:stretch>
            <a:fillRect/>
          </a:stretch>
        </p:blipFill>
        <p:spPr>
          <a:xfrm>
            <a:off x="947737" y="2343944"/>
            <a:ext cx="10296525" cy="3314700"/>
          </a:xfrm>
          <a:prstGeom prst="rect">
            <a:avLst/>
          </a:prstGeom>
        </p:spPr>
      </p:pic>
      <p:sp>
        <p:nvSpPr>
          <p:cNvPr id="3" name="Slide Number Placeholder 2"/>
          <p:cNvSpPr>
            <a:spLocks noGrp="1"/>
          </p:cNvSpPr>
          <p:nvPr>
            <p:ph type="sldNum" sz="quarter" idx="12"/>
          </p:nvPr>
        </p:nvSpPr>
        <p:spPr/>
        <p:txBody>
          <a:bodyPr/>
          <a:lstStyle/>
          <a:p>
            <a:fld id="{E796DC98-A6B4-40CC-A636-156037870EB7}" type="slidenum">
              <a:rPr lang="he-IL" smtClean="0"/>
              <a:t>58</a:t>
            </a:fld>
            <a:endParaRPr lang="he-IL"/>
          </a:p>
        </p:txBody>
      </p:sp>
    </p:spTree>
    <p:extLst>
      <p:ext uri="{BB962C8B-B14F-4D97-AF65-F5344CB8AC3E}">
        <p14:creationId xmlns:p14="http://schemas.microsoft.com/office/powerpoint/2010/main" val="1486281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5525" y="1857375"/>
            <a:ext cx="7600950" cy="3143250"/>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59</a:t>
            </a:fld>
            <a:endParaRPr lang="he-IL"/>
          </a:p>
        </p:txBody>
      </p:sp>
    </p:spTree>
    <p:extLst>
      <p:ext uri="{BB962C8B-B14F-4D97-AF65-F5344CB8AC3E}">
        <p14:creationId xmlns:p14="http://schemas.microsoft.com/office/powerpoint/2010/main" val="19231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0390" y="2095127"/>
            <a:ext cx="9918356" cy="4626348"/>
          </a:xfrm>
          <a:prstGeom prst="rect">
            <a:avLst/>
          </a:prstGeom>
        </p:spPr>
      </p:pic>
      <p:sp>
        <p:nvSpPr>
          <p:cNvPr id="5" name="Rectangle 4"/>
          <p:cNvSpPr/>
          <p:nvPr/>
        </p:nvSpPr>
        <p:spPr>
          <a:xfrm>
            <a:off x="4798956" y="1822917"/>
            <a:ext cx="3414017" cy="461665"/>
          </a:xfrm>
          <a:prstGeom prst="rect">
            <a:avLst/>
          </a:prstGeom>
        </p:spPr>
        <p:txBody>
          <a:bodyPr wrap="square">
            <a:spAutoFit/>
          </a:bodyPr>
          <a:lstStyle/>
          <a:p>
            <a:pPr algn="l"/>
            <a:r>
              <a:rPr lang="en-US" sz="1200" dirty="0">
                <a:hlinkClick r:id="rId3"/>
              </a:rPr>
              <a:t>https://</a:t>
            </a:r>
            <a:r>
              <a:rPr lang="en-US" sz="1200" dirty="0" smtClean="0">
                <a:hlinkClick r:id="rId3"/>
              </a:rPr>
              <a:t>aws.amazon.com/what-is-cloud-computing</a:t>
            </a:r>
            <a:endParaRPr lang="en-US" sz="1200" dirty="0" smtClean="0"/>
          </a:p>
          <a:p>
            <a:pPr algn="l"/>
            <a:endParaRPr lang="he-IL" sz="1200" dirty="0"/>
          </a:p>
        </p:txBody>
      </p:sp>
      <p:sp>
        <p:nvSpPr>
          <p:cNvPr id="7" name="AutoShape 2" descr="Amazon Web Services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Picture 7"/>
          <p:cNvPicPr>
            <a:picLocks noChangeAspect="1"/>
          </p:cNvPicPr>
          <p:nvPr/>
        </p:nvPicPr>
        <p:blipFill>
          <a:blip r:embed="rId4"/>
          <a:stretch>
            <a:fillRect/>
          </a:stretch>
        </p:blipFill>
        <p:spPr>
          <a:xfrm>
            <a:off x="4959127" y="160338"/>
            <a:ext cx="2762250" cy="1657350"/>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6</a:t>
            </a:fld>
            <a:endParaRPr lang="he-IL"/>
          </a:p>
        </p:txBody>
      </p:sp>
    </p:spTree>
    <p:extLst>
      <p:ext uri="{BB962C8B-B14F-4D97-AF65-F5344CB8AC3E}">
        <p14:creationId xmlns:p14="http://schemas.microsoft.com/office/powerpoint/2010/main" val="8272328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2803" y="506994"/>
            <a:ext cx="9759769" cy="5033727"/>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60</a:t>
            </a:fld>
            <a:endParaRPr lang="he-IL"/>
          </a:p>
        </p:txBody>
      </p:sp>
    </p:spTree>
    <p:extLst>
      <p:ext uri="{BB962C8B-B14F-4D97-AF65-F5344CB8AC3E}">
        <p14:creationId xmlns:p14="http://schemas.microsoft.com/office/powerpoint/2010/main" val="40216963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52801" y="2200553"/>
            <a:ext cx="8447929" cy="4351338"/>
          </a:xfrm>
          <a:prstGeom prst="rect">
            <a:avLst/>
          </a:prstGeom>
        </p:spPr>
      </p:pic>
      <p:sp>
        <p:nvSpPr>
          <p:cNvPr id="5" name="Rectangle 4"/>
          <p:cNvSpPr/>
          <p:nvPr/>
        </p:nvSpPr>
        <p:spPr>
          <a:xfrm>
            <a:off x="1416906" y="928146"/>
            <a:ext cx="8822725" cy="646331"/>
          </a:xfrm>
          <a:prstGeom prst="rect">
            <a:avLst/>
          </a:prstGeom>
        </p:spPr>
        <p:txBody>
          <a:bodyPr wrap="square">
            <a:spAutoFit/>
          </a:bodyPr>
          <a:lstStyle/>
          <a:p>
            <a:r>
              <a:rPr lang="en-US" dirty="0">
                <a:hlinkClick r:id="rId3"/>
              </a:rPr>
              <a:t>https://</a:t>
            </a:r>
            <a:r>
              <a:rPr lang="en-US" dirty="0" smtClean="0">
                <a:hlinkClick r:id="rId3"/>
              </a:rPr>
              <a:t>cloud.google.com/free/docs/aws-azure-gcp-service-comparison</a:t>
            </a:r>
            <a:endParaRPr lang="en-US" dirty="0" smtClean="0"/>
          </a:p>
          <a:p>
            <a:endParaRPr lang="he-IL" dirty="0"/>
          </a:p>
        </p:txBody>
      </p:sp>
      <p:sp>
        <p:nvSpPr>
          <p:cNvPr id="2" name="Slide Number Placeholder 1"/>
          <p:cNvSpPr>
            <a:spLocks noGrp="1"/>
          </p:cNvSpPr>
          <p:nvPr>
            <p:ph type="sldNum" sz="quarter" idx="12"/>
          </p:nvPr>
        </p:nvSpPr>
        <p:spPr/>
        <p:txBody>
          <a:bodyPr/>
          <a:lstStyle/>
          <a:p>
            <a:fld id="{E796DC98-A6B4-40CC-A636-156037870EB7}" type="slidenum">
              <a:rPr lang="he-IL" smtClean="0"/>
              <a:t>61</a:t>
            </a:fld>
            <a:endParaRPr lang="he-IL"/>
          </a:p>
        </p:txBody>
      </p:sp>
    </p:spTree>
    <p:extLst>
      <p:ext uri="{BB962C8B-B14F-4D97-AF65-F5344CB8AC3E}">
        <p14:creationId xmlns:p14="http://schemas.microsoft.com/office/powerpoint/2010/main" val="4130513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0875" y="543697"/>
            <a:ext cx="9810750" cy="5829300"/>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62</a:t>
            </a:fld>
            <a:endParaRPr lang="he-IL"/>
          </a:p>
        </p:txBody>
      </p:sp>
    </p:spTree>
    <p:extLst>
      <p:ext uri="{BB962C8B-B14F-4D97-AF65-F5344CB8AC3E}">
        <p14:creationId xmlns:p14="http://schemas.microsoft.com/office/powerpoint/2010/main" val="36148163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037" y="329514"/>
            <a:ext cx="8534401" cy="6452587"/>
          </a:xfrm>
          <a:prstGeom prst="rect">
            <a:avLst/>
          </a:prstGeom>
        </p:spPr>
      </p:pic>
      <p:sp>
        <p:nvSpPr>
          <p:cNvPr id="2" name="Slide Number Placeholder 1"/>
          <p:cNvSpPr>
            <a:spLocks noGrp="1"/>
          </p:cNvSpPr>
          <p:nvPr>
            <p:ph type="sldNum" sz="quarter" idx="12"/>
          </p:nvPr>
        </p:nvSpPr>
        <p:spPr/>
        <p:txBody>
          <a:bodyPr/>
          <a:lstStyle/>
          <a:p>
            <a:fld id="{E796DC98-A6B4-40CC-A636-156037870EB7}" type="slidenum">
              <a:rPr lang="he-IL" smtClean="0"/>
              <a:t>63</a:t>
            </a:fld>
            <a:endParaRPr lang="he-IL"/>
          </a:p>
        </p:txBody>
      </p:sp>
      <p:pic>
        <p:nvPicPr>
          <p:cNvPr id="3" name="Picture 2"/>
          <p:cNvPicPr>
            <a:picLocks noChangeAspect="1"/>
          </p:cNvPicPr>
          <p:nvPr/>
        </p:nvPicPr>
        <p:blipFill>
          <a:blip r:embed="rId3"/>
          <a:stretch>
            <a:fillRect/>
          </a:stretch>
        </p:blipFill>
        <p:spPr>
          <a:xfrm>
            <a:off x="10048875" y="329514"/>
            <a:ext cx="2143125" cy="2143125"/>
          </a:xfrm>
          <a:prstGeom prst="rect">
            <a:avLst/>
          </a:prstGeom>
        </p:spPr>
      </p:pic>
    </p:spTree>
    <p:extLst>
      <p:ext uri="{BB962C8B-B14F-4D97-AF65-F5344CB8AC3E}">
        <p14:creationId xmlns:p14="http://schemas.microsoft.com/office/powerpoint/2010/main" val="10863686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81" y="117989"/>
            <a:ext cx="12183763" cy="1325563"/>
          </a:xfrm>
        </p:spPr>
        <p:txBody>
          <a:bodyPr>
            <a:normAutofit/>
          </a:bodyPr>
          <a:lstStyle/>
          <a:p>
            <a:r>
              <a:rPr lang="en-US" b="1" u="sng" dirty="0" smtClean="0"/>
              <a:t>How </a:t>
            </a:r>
            <a:r>
              <a:rPr lang="en-US" b="1" u="sng" dirty="0"/>
              <a:t>to migrate an enterprise workload into the cloud</a:t>
            </a:r>
            <a:endParaRPr lang="en-US" dirty="0"/>
          </a:p>
        </p:txBody>
      </p:sp>
      <p:sp>
        <p:nvSpPr>
          <p:cNvPr id="3" name="Slide Number Placeholder 2"/>
          <p:cNvSpPr>
            <a:spLocks noGrp="1"/>
          </p:cNvSpPr>
          <p:nvPr>
            <p:ph type="sldNum" sz="quarter" idx="12"/>
          </p:nvPr>
        </p:nvSpPr>
        <p:spPr/>
        <p:txBody>
          <a:bodyPr/>
          <a:lstStyle/>
          <a:p>
            <a:fld id="{E796DC98-A6B4-40CC-A636-156037870EB7}" type="slidenum">
              <a:rPr lang="he-IL" smtClean="0"/>
              <a:t>64</a:t>
            </a:fld>
            <a:endParaRPr lang="he-IL"/>
          </a:p>
        </p:txBody>
      </p:sp>
      <p:pic>
        <p:nvPicPr>
          <p:cNvPr id="4" name="Picture 3"/>
          <p:cNvPicPr>
            <a:picLocks noChangeAspect="1"/>
          </p:cNvPicPr>
          <p:nvPr/>
        </p:nvPicPr>
        <p:blipFill>
          <a:blip r:embed="rId2"/>
          <a:stretch>
            <a:fillRect/>
          </a:stretch>
        </p:blipFill>
        <p:spPr>
          <a:xfrm>
            <a:off x="838200" y="1145960"/>
            <a:ext cx="10372725" cy="5076825"/>
          </a:xfrm>
          <a:prstGeom prst="rect">
            <a:avLst/>
          </a:prstGeom>
        </p:spPr>
      </p:pic>
    </p:spTree>
    <p:extLst>
      <p:ext uri="{BB962C8B-B14F-4D97-AF65-F5344CB8AC3E}">
        <p14:creationId xmlns:p14="http://schemas.microsoft.com/office/powerpoint/2010/main" val="31345389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65</a:t>
            </a:fld>
            <a:endParaRPr lang="he-IL"/>
          </a:p>
        </p:txBody>
      </p:sp>
      <p:pic>
        <p:nvPicPr>
          <p:cNvPr id="5" name="Picture 4"/>
          <p:cNvPicPr>
            <a:picLocks noChangeAspect="1"/>
          </p:cNvPicPr>
          <p:nvPr/>
        </p:nvPicPr>
        <p:blipFill>
          <a:blip r:embed="rId2"/>
          <a:stretch>
            <a:fillRect/>
          </a:stretch>
        </p:blipFill>
        <p:spPr>
          <a:xfrm>
            <a:off x="935106" y="511132"/>
            <a:ext cx="10805225" cy="5609582"/>
          </a:xfrm>
          <a:prstGeom prst="rect">
            <a:avLst/>
          </a:prstGeom>
        </p:spPr>
      </p:pic>
    </p:spTree>
    <p:extLst>
      <p:ext uri="{BB962C8B-B14F-4D97-AF65-F5344CB8AC3E}">
        <p14:creationId xmlns:p14="http://schemas.microsoft.com/office/powerpoint/2010/main" val="3018522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66</a:t>
            </a:fld>
            <a:endParaRPr lang="he-IL"/>
          </a:p>
        </p:txBody>
      </p:sp>
      <p:pic>
        <p:nvPicPr>
          <p:cNvPr id="5" name="Picture 4"/>
          <p:cNvPicPr>
            <a:picLocks noChangeAspect="1"/>
          </p:cNvPicPr>
          <p:nvPr/>
        </p:nvPicPr>
        <p:blipFill>
          <a:blip r:embed="rId2"/>
          <a:stretch>
            <a:fillRect/>
          </a:stretch>
        </p:blipFill>
        <p:spPr>
          <a:xfrm>
            <a:off x="38376" y="1152875"/>
            <a:ext cx="11974659" cy="2894638"/>
          </a:xfrm>
          <a:prstGeom prst="rect">
            <a:avLst/>
          </a:prstGeom>
        </p:spPr>
      </p:pic>
    </p:spTree>
    <p:extLst>
      <p:ext uri="{BB962C8B-B14F-4D97-AF65-F5344CB8AC3E}">
        <p14:creationId xmlns:p14="http://schemas.microsoft.com/office/powerpoint/2010/main" val="99859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67</a:t>
            </a:fld>
            <a:endParaRPr lang="he-IL"/>
          </a:p>
        </p:txBody>
      </p:sp>
      <p:pic>
        <p:nvPicPr>
          <p:cNvPr id="5" name="Picture 4"/>
          <p:cNvPicPr>
            <a:picLocks noChangeAspect="1"/>
          </p:cNvPicPr>
          <p:nvPr/>
        </p:nvPicPr>
        <p:blipFill>
          <a:blip r:embed="rId2"/>
          <a:stretch>
            <a:fillRect/>
          </a:stretch>
        </p:blipFill>
        <p:spPr>
          <a:xfrm>
            <a:off x="2949610" y="0"/>
            <a:ext cx="6787516" cy="6651765"/>
          </a:xfrm>
          <a:prstGeom prst="rect">
            <a:avLst/>
          </a:prstGeom>
        </p:spPr>
      </p:pic>
      <p:sp>
        <p:nvSpPr>
          <p:cNvPr id="6" name="Rectangle 5"/>
          <p:cNvSpPr/>
          <p:nvPr/>
        </p:nvSpPr>
        <p:spPr>
          <a:xfrm>
            <a:off x="2298357" y="6538912"/>
            <a:ext cx="6334897" cy="430887"/>
          </a:xfrm>
          <a:prstGeom prst="rect">
            <a:avLst/>
          </a:prstGeom>
        </p:spPr>
        <p:txBody>
          <a:bodyPr wrap="square">
            <a:spAutoFit/>
          </a:bodyPr>
          <a:lstStyle/>
          <a:p>
            <a:r>
              <a:rPr lang="en-US" sz="1100" dirty="0">
                <a:hlinkClick r:id="rId3"/>
              </a:rPr>
              <a:t>https://</a:t>
            </a:r>
            <a:r>
              <a:rPr lang="en-US" sz="1100" dirty="0" smtClean="0">
                <a:hlinkClick r:id="rId3"/>
              </a:rPr>
              <a:t>cloud.google.com/blog/topics/developers-practitioners/google-cloud-migration-made-easy</a:t>
            </a:r>
            <a:endParaRPr lang="en-US" sz="1100" dirty="0" smtClean="0"/>
          </a:p>
          <a:p>
            <a:endParaRPr lang="he-IL" sz="1100" dirty="0"/>
          </a:p>
        </p:txBody>
      </p:sp>
    </p:spTree>
    <p:extLst>
      <p:ext uri="{BB962C8B-B14F-4D97-AF65-F5344CB8AC3E}">
        <p14:creationId xmlns:p14="http://schemas.microsoft.com/office/powerpoint/2010/main" val="2354962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68</a:t>
            </a:fld>
            <a:endParaRPr lang="he-IL"/>
          </a:p>
        </p:txBody>
      </p:sp>
      <p:pic>
        <p:nvPicPr>
          <p:cNvPr id="5" name="Picture 4"/>
          <p:cNvPicPr>
            <a:picLocks noChangeAspect="1"/>
          </p:cNvPicPr>
          <p:nvPr/>
        </p:nvPicPr>
        <p:blipFill>
          <a:blip r:embed="rId2"/>
          <a:stretch>
            <a:fillRect/>
          </a:stretch>
        </p:blipFill>
        <p:spPr>
          <a:xfrm>
            <a:off x="3043237" y="225895"/>
            <a:ext cx="6105525" cy="6257925"/>
          </a:xfrm>
          <a:prstGeom prst="rect">
            <a:avLst/>
          </a:prstGeom>
        </p:spPr>
      </p:pic>
      <p:sp>
        <p:nvSpPr>
          <p:cNvPr id="6" name="Rectangle 5"/>
          <p:cNvSpPr/>
          <p:nvPr/>
        </p:nvSpPr>
        <p:spPr>
          <a:xfrm>
            <a:off x="322627" y="6483820"/>
            <a:ext cx="8887276" cy="461665"/>
          </a:xfrm>
          <a:prstGeom prst="rect">
            <a:avLst/>
          </a:prstGeom>
        </p:spPr>
        <p:txBody>
          <a:bodyPr wrap="square">
            <a:spAutoFit/>
          </a:bodyPr>
          <a:lstStyle/>
          <a:p>
            <a:r>
              <a:rPr lang="en-US" sz="1200" dirty="0">
                <a:hlinkClick r:id="rId3"/>
              </a:rPr>
              <a:t>https://www.veritis.com/blog/leverage-full-advantage-of-cloud-migration-with-gcp</a:t>
            </a:r>
            <a:r>
              <a:rPr lang="en-US" sz="1200" dirty="0" smtClean="0">
                <a:hlinkClick r:id="rId3"/>
              </a:rPr>
              <a:t>/</a:t>
            </a:r>
            <a:endParaRPr lang="en-US" sz="1200" dirty="0" smtClean="0"/>
          </a:p>
          <a:p>
            <a:endParaRPr lang="he-IL" sz="1200" dirty="0"/>
          </a:p>
        </p:txBody>
      </p:sp>
    </p:spTree>
    <p:extLst>
      <p:ext uri="{BB962C8B-B14F-4D97-AF65-F5344CB8AC3E}">
        <p14:creationId xmlns:p14="http://schemas.microsoft.com/office/powerpoint/2010/main" val="3674190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69</a:t>
            </a:fld>
            <a:endParaRPr lang="he-IL"/>
          </a:p>
        </p:txBody>
      </p:sp>
      <p:pic>
        <p:nvPicPr>
          <p:cNvPr id="5" name="Picture 4"/>
          <p:cNvPicPr>
            <a:picLocks noChangeAspect="1"/>
          </p:cNvPicPr>
          <p:nvPr/>
        </p:nvPicPr>
        <p:blipFill>
          <a:blip r:embed="rId2"/>
          <a:stretch>
            <a:fillRect/>
          </a:stretch>
        </p:blipFill>
        <p:spPr>
          <a:xfrm>
            <a:off x="122085" y="156779"/>
            <a:ext cx="11658024" cy="6199571"/>
          </a:xfrm>
          <a:prstGeom prst="rect">
            <a:avLst/>
          </a:prstGeom>
        </p:spPr>
      </p:pic>
    </p:spTree>
    <p:extLst>
      <p:ext uri="{BB962C8B-B14F-4D97-AF65-F5344CB8AC3E}">
        <p14:creationId xmlns:p14="http://schemas.microsoft.com/office/powerpoint/2010/main" val="1867164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7663" y="1919650"/>
            <a:ext cx="11864006" cy="3780934"/>
          </a:xfrm>
          <a:prstGeom prst="rect">
            <a:avLst/>
          </a:prstGeom>
        </p:spPr>
      </p:pic>
      <p:pic>
        <p:nvPicPr>
          <p:cNvPr id="5" name="Picture 4"/>
          <p:cNvPicPr>
            <a:picLocks noChangeAspect="1"/>
          </p:cNvPicPr>
          <p:nvPr/>
        </p:nvPicPr>
        <p:blipFill>
          <a:blip r:embed="rId3"/>
          <a:stretch>
            <a:fillRect/>
          </a:stretch>
        </p:blipFill>
        <p:spPr>
          <a:xfrm>
            <a:off x="4449208" y="125472"/>
            <a:ext cx="3028950" cy="1514475"/>
          </a:xfrm>
          <a:prstGeom prst="rect">
            <a:avLst/>
          </a:prstGeom>
        </p:spPr>
      </p:pic>
      <p:sp>
        <p:nvSpPr>
          <p:cNvPr id="6" name="Rectangle 5"/>
          <p:cNvSpPr/>
          <p:nvPr/>
        </p:nvSpPr>
        <p:spPr>
          <a:xfrm>
            <a:off x="1787610" y="1456633"/>
            <a:ext cx="7652952" cy="646331"/>
          </a:xfrm>
          <a:prstGeom prst="rect">
            <a:avLst/>
          </a:prstGeom>
        </p:spPr>
        <p:txBody>
          <a:bodyPr wrap="square">
            <a:spAutoFit/>
          </a:bodyPr>
          <a:lstStyle/>
          <a:p>
            <a:r>
              <a:rPr lang="en-US" dirty="0">
                <a:hlinkClick r:id="rId4"/>
              </a:rPr>
              <a:t>https://azure.microsoft.com/en-us/overview/what-is-the-cloud</a:t>
            </a:r>
            <a:r>
              <a:rPr lang="en-US" dirty="0" smtClean="0">
                <a:hlinkClick r:id="rId4"/>
              </a:rPr>
              <a:t>/</a:t>
            </a:r>
            <a:endParaRPr lang="en-US" dirty="0" smtClean="0"/>
          </a:p>
          <a:p>
            <a:endParaRPr lang="he-IL" dirty="0"/>
          </a:p>
        </p:txBody>
      </p:sp>
      <p:sp>
        <p:nvSpPr>
          <p:cNvPr id="2" name="Slide Number Placeholder 1"/>
          <p:cNvSpPr>
            <a:spLocks noGrp="1"/>
          </p:cNvSpPr>
          <p:nvPr>
            <p:ph type="sldNum" sz="quarter" idx="12"/>
          </p:nvPr>
        </p:nvSpPr>
        <p:spPr/>
        <p:txBody>
          <a:bodyPr/>
          <a:lstStyle/>
          <a:p>
            <a:fld id="{E796DC98-A6B4-40CC-A636-156037870EB7}" type="slidenum">
              <a:rPr lang="he-IL" smtClean="0"/>
              <a:t>7</a:t>
            </a:fld>
            <a:endParaRPr lang="he-IL"/>
          </a:p>
        </p:txBody>
      </p:sp>
    </p:spTree>
    <p:extLst>
      <p:ext uri="{BB962C8B-B14F-4D97-AF65-F5344CB8AC3E}">
        <p14:creationId xmlns:p14="http://schemas.microsoft.com/office/powerpoint/2010/main" val="4141083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3502" y="41918"/>
            <a:ext cx="6394622" cy="1325563"/>
          </a:xfrm>
        </p:spPr>
        <p:txBody>
          <a:bodyPr/>
          <a:lstStyle/>
          <a:p>
            <a:r>
              <a:rPr lang="he-IL" dirty="0" smtClean="0"/>
              <a:t>אז איך </a:t>
            </a:r>
            <a:r>
              <a:rPr lang="he-IL" dirty="0" smtClean="0"/>
              <a:t>זה נראה הלכה למעשה?</a:t>
            </a:r>
            <a:endParaRPr lang="he-IL" dirty="0"/>
          </a:p>
        </p:txBody>
      </p:sp>
      <p:sp>
        <p:nvSpPr>
          <p:cNvPr id="3" name="Slide Number Placeholder 2"/>
          <p:cNvSpPr>
            <a:spLocks noGrp="1"/>
          </p:cNvSpPr>
          <p:nvPr>
            <p:ph type="sldNum" sz="quarter" idx="12"/>
          </p:nvPr>
        </p:nvSpPr>
        <p:spPr/>
        <p:txBody>
          <a:bodyPr/>
          <a:lstStyle/>
          <a:p>
            <a:fld id="{E796DC98-A6B4-40CC-A636-156037870EB7}" type="slidenum">
              <a:rPr lang="he-IL" smtClean="0"/>
              <a:t>70</a:t>
            </a:fld>
            <a:endParaRPr lang="he-IL"/>
          </a:p>
        </p:txBody>
      </p:sp>
      <p:pic>
        <p:nvPicPr>
          <p:cNvPr id="4" name="Picture 3"/>
          <p:cNvPicPr>
            <a:picLocks noChangeAspect="1"/>
          </p:cNvPicPr>
          <p:nvPr/>
        </p:nvPicPr>
        <p:blipFill>
          <a:blip r:embed="rId2"/>
          <a:stretch>
            <a:fillRect/>
          </a:stretch>
        </p:blipFill>
        <p:spPr>
          <a:xfrm>
            <a:off x="1707034" y="1360123"/>
            <a:ext cx="2896470" cy="4918117"/>
          </a:xfrm>
          <a:prstGeom prst="rect">
            <a:avLst/>
          </a:prstGeom>
        </p:spPr>
      </p:pic>
      <p:pic>
        <p:nvPicPr>
          <p:cNvPr id="5" name="Picture 4"/>
          <p:cNvPicPr>
            <a:picLocks noChangeAspect="1"/>
          </p:cNvPicPr>
          <p:nvPr/>
        </p:nvPicPr>
        <p:blipFill>
          <a:blip r:embed="rId3"/>
          <a:stretch>
            <a:fillRect/>
          </a:stretch>
        </p:blipFill>
        <p:spPr>
          <a:xfrm>
            <a:off x="7345449" y="916889"/>
            <a:ext cx="4678696" cy="5804586"/>
          </a:xfrm>
          <a:prstGeom prst="rect">
            <a:avLst/>
          </a:prstGeom>
        </p:spPr>
      </p:pic>
    </p:spTree>
    <p:extLst>
      <p:ext uri="{BB962C8B-B14F-4D97-AF65-F5344CB8AC3E}">
        <p14:creationId xmlns:p14="http://schemas.microsoft.com/office/powerpoint/2010/main" val="2224648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cap="all" dirty="0">
                <a:solidFill>
                  <a:srgbClr val="36474F"/>
                </a:solidFill>
                <a:latin typeface="Google Sans"/>
              </a:rPr>
              <a:t>SOLUTION ICONS FOR ARCHITECTURAL DIAGRAMS</a:t>
            </a:r>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71</a:t>
            </a:fld>
            <a:endParaRPr lang="he-IL"/>
          </a:p>
        </p:txBody>
      </p:sp>
      <p:sp>
        <p:nvSpPr>
          <p:cNvPr id="5" name="Rectangle 4"/>
          <p:cNvSpPr/>
          <p:nvPr/>
        </p:nvSpPr>
        <p:spPr>
          <a:xfrm>
            <a:off x="3859554" y="3244334"/>
            <a:ext cx="4472828" cy="646331"/>
          </a:xfrm>
          <a:prstGeom prst="rect">
            <a:avLst/>
          </a:prstGeom>
        </p:spPr>
        <p:txBody>
          <a:bodyPr wrap="none">
            <a:spAutoFit/>
          </a:bodyPr>
          <a:lstStyle/>
          <a:p>
            <a:r>
              <a:rPr lang="en-US" dirty="0">
                <a:hlinkClick r:id="rId2"/>
              </a:rPr>
              <a:t>https://app.diagrams.net/?</a:t>
            </a:r>
            <a:r>
              <a:rPr lang="en-US" dirty="0" smtClean="0">
                <a:hlinkClick r:id="rId2"/>
              </a:rPr>
              <a:t>splash=0&amp;libs=gcp</a:t>
            </a:r>
            <a:endParaRPr lang="en-US" dirty="0" smtClean="0"/>
          </a:p>
          <a:p>
            <a:endParaRPr lang="he-IL" dirty="0"/>
          </a:p>
        </p:txBody>
      </p:sp>
      <p:sp>
        <p:nvSpPr>
          <p:cNvPr id="6" name="Rectangle 5"/>
          <p:cNvSpPr/>
          <p:nvPr/>
        </p:nvSpPr>
        <p:spPr>
          <a:xfrm>
            <a:off x="4180061" y="2282845"/>
            <a:ext cx="3139834" cy="646331"/>
          </a:xfrm>
          <a:prstGeom prst="rect">
            <a:avLst/>
          </a:prstGeom>
        </p:spPr>
        <p:txBody>
          <a:bodyPr wrap="none">
            <a:spAutoFit/>
          </a:bodyPr>
          <a:lstStyle/>
          <a:p>
            <a:r>
              <a:rPr lang="en-US" dirty="0">
                <a:hlinkClick r:id="rId3"/>
              </a:rPr>
              <a:t>https://</a:t>
            </a:r>
            <a:r>
              <a:rPr lang="en-US" dirty="0" smtClean="0">
                <a:hlinkClick r:id="rId3"/>
              </a:rPr>
              <a:t>cloud.google.com/icons</a:t>
            </a:r>
            <a:endParaRPr lang="en-US" dirty="0" smtClean="0"/>
          </a:p>
          <a:p>
            <a:endParaRPr lang="he-IL" dirty="0"/>
          </a:p>
        </p:txBody>
      </p:sp>
    </p:spTree>
    <p:extLst>
      <p:ext uri="{BB962C8B-B14F-4D97-AF65-F5344CB8AC3E}">
        <p14:creationId xmlns:p14="http://schemas.microsoft.com/office/powerpoint/2010/main" val="22914669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solidFill>
                  <a:srgbClr val="202124"/>
                </a:solidFill>
                <a:latin typeface="Google Sans"/>
              </a:rPr>
              <a:t>Google Cloud overview</a:t>
            </a:r>
            <a:endParaRPr lang="he-IL" sz="5400" b="1" dirty="0"/>
          </a:p>
        </p:txBody>
      </p:sp>
      <p:sp>
        <p:nvSpPr>
          <p:cNvPr id="3" name="Content Placeholder 2"/>
          <p:cNvSpPr>
            <a:spLocks noGrp="1"/>
          </p:cNvSpPr>
          <p:nvPr>
            <p:ph idx="1"/>
          </p:nvPr>
        </p:nvSpPr>
        <p:spPr/>
        <p:txBody>
          <a:bodyPr/>
          <a:lstStyle/>
          <a:p>
            <a:r>
              <a:rPr lang="en-US" dirty="0" smtClean="0">
                <a:hlinkClick r:id="rId2"/>
              </a:rPr>
              <a:t>https://cloud.google.com/docs/overview</a:t>
            </a:r>
            <a:endParaRPr lang="en-US" dirty="0" smtClean="0"/>
          </a:p>
          <a:p>
            <a:r>
              <a:rPr lang="en-US" dirty="0" smtClean="0">
                <a:solidFill>
                  <a:srgbClr val="202124"/>
                </a:solidFill>
                <a:latin typeface="Roboto"/>
              </a:rPr>
              <a:t>understand the overall landscape of Google Cloud</a:t>
            </a:r>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72</a:t>
            </a:fld>
            <a:endParaRPr lang="he-IL"/>
          </a:p>
        </p:txBody>
      </p:sp>
    </p:spTree>
    <p:extLst>
      <p:ext uri="{BB962C8B-B14F-4D97-AF65-F5344CB8AC3E}">
        <p14:creationId xmlns:p14="http://schemas.microsoft.com/office/powerpoint/2010/main" val="8984807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959"/>
            <a:ext cx="10515600" cy="1325563"/>
          </a:xfrm>
        </p:spPr>
        <p:txBody>
          <a:bodyPr/>
          <a:lstStyle/>
          <a:p>
            <a:pPr algn="ctr" fontAlgn="ctr"/>
            <a:r>
              <a:rPr lang="en-US" b="1" dirty="0">
                <a:solidFill>
                  <a:srgbClr val="202124"/>
                </a:solidFill>
              </a:rPr>
              <a:t>Google Cloud setup checklist</a:t>
            </a:r>
            <a:br>
              <a:rPr lang="en-US" b="1" dirty="0">
                <a:solidFill>
                  <a:srgbClr val="202124"/>
                </a:solidFill>
              </a:rPr>
            </a:br>
            <a:endParaRPr lang="he-IL" dirty="0"/>
          </a:p>
        </p:txBody>
      </p:sp>
      <p:sp>
        <p:nvSpPr>
          <p:cNvPr id="3" name="Content Placeholder 2"/>
          <p:cNvSpPr>
            <a:spLocks noGrp="1"/>
          </p:cNvSpPr>
          <p:nvPr>
            <p:ph idx="1"/>
          </p:nvPr>
        </p:nvSpPr>
        <p:spPr>
          <a:xfrm>
            <a:off x="838200" y="919463"/>
            <a:ext cx="10515600" cy="4351338"/>
          </a:xfrm>
        </p:spPr>
        <p:txBody>
          <a:bodyPr/>
          <a:lstStyle/>
          <a:p>
            <a:r>
              <a:rPr lang="en-US" dirty="0">
                <a:hlinkClick r:id="rId2"/>
              </a:rPr>
              <a:t>https://</a:t>
            </a:r>
            <a:r>
              <a:rPr lang="en-US" dirty="0" smtClean="0">
                <a:hlinkClick r:id="rId2"/>
              </a:rPr>
              <a:t>cloud.google.com/docs/enterprise/setup-checklist</a:t>
            </a:r>
            <a:endParaRPr lang="he-IL" dirty="0" smtClean="0"/>
          </a:p>
          <a:p>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73</a:t>
            </a:fld>
            <a:endParaRPr lang="he-IL"/>
          </a:p>
        </p:txBody>
      </p:sp>
      <p:pic>
        <p:nvPicPr>
          <p:cNvPr id="5" name="Picture 4"/>
          <p:cNvPicPr>
            <a:picLocks noChangeAspect="1"/>
          </p:cNvPicPr>
          <p:nvPr/>
        </p:nvPicPr>
        <p:blipFill>
          <a:blip r:embed="rId3"/>
          <a:stretch>
            <a:fillRect/>
          </a:stretch>
        </p:blipFill>
        <p:spPr>
          <a:xfrm>
            <a:off x="2702011" y="1634527"/>
            <a:ext cx="6820929" cy="4986141"/>
          </a:xfrm>
          <a:prstGeom prst="rect">
            <a:avLst/>
          </a:prstGeom>
        </p:spPr>
      </p:pic>
    </p:spTree>
    <p:extLst>
      <p:ext uri="{BB962C8B-B14F-4D97-AF65-F5344CB8AC3E}">
        <p14:creationId xmlns:p14="http://schemas.microsoft.com/office/powerpoint/2010/main" val="39901531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02124"/>
                </a:solidFill>
                <a:latin typeface="Google Sans"/>
              </a:rPr>
              <a:t>Cloud Architecture Center</a:t>
            </a:r>
            <a:endParaRPr lang="he-IL" b="1"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cloud.google.com/architecture</a:t>
            </a:r>
            <a:endParaRPr lang="en-US" dirty="0" smtClean="0"/>
          </a:p>
          <a:p>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74</a:t>
            </a:fld>
            <a:endParaRPr lang="he-IL"/>
          </a:p>
        </p:txBody>
      </p:sp>
    </p:spTree>
    <p:extLst>
      <p:ext uri="{BB962C8B-B14F-4D97-AF65-F5344CB8AC3E}">
        <p14:creationId xmlns:p14="http://schemas.microsoft.com/office/powerpoint/2010/main" val="2242864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r>
              <a:rPr lang="en-US" dirty="0">
                <a:hlinkClick r:id="rId2"/>
              </a:rPr>
              <a:t>https://calculator.aws</a:t>
            </a:r>
            <a:r>
              <a:rPr lang="en-US" dirty="0" smtClean="0">
                <a:hlinkClick r:id="rId2"/>
              </a:rPr>
              <a:t>/#/</a:t>
            </a:r>
            <a:endParaRPr lang="en-US" dirty="0" smtClean="0"/>
          </a:p>
          <a:p>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75</a:t>
            </a:fld>
            <a:endParaRPr lang="he-IL"/>
          </a:p>
        </p:txBody>
      </p:sp>
    </p:spTree>
    <p:extLst>
      <p:ext uri="{BB962C8B-B14F-4D97-AF65-F5344CB8AC3E}">
        <p14:creationId xmlns:p14="http://schemas.microsoft.com/office/powerpoint/2010/main" val="40601416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76</a:t>
            </a:fld>
            <a:endParaRPr lang="he-IL"/>
          </a:p>
        </p:txBody>
      </p:sp>
      <p:pic>
        <p:nvPicPr>
          <p:cNvPr id="5" name="Picture 4"/>
          <p:cNvPicPr>
            <a:picLocks noChangeAspect="1"/>
          </p:cNvPicPr>
          <p:nvPr/>
        </p:nvPicPr>
        <p:blipFill>
          <a:blip r:embed="rId2"/>
          <a:stretch>
            <a:fillRect/>
          </a:stretch>
        </p:blipFill>
        <p:spPr>
          <a:xfrm>
            <a:off x="436363" y="265008"/>
            <a:ext cx="11475551" cy="6020462"/>
          </a:xfrm>
          <a:prstGeom prst="rect">
            <a:avLst/>
          </a:prstGeom>
        </p:spPr>
      </p:pic>
      <p:sp>
        <p:nvSpPr>
          <p:cNvPr id="6" name="Rectangle 5"/>
          <p:cNvSpPr/>
          <p:nvPr/>
        </p:nvSpPr>
        <p:spPr>
          <a:xfrm>
            <a:off x="4079839" y="6285470"/>
            <a:ext cx="4032258" cy="646331"/>
          </a:xfrm>
          <a:prstGeom prst="rect">
            <a:avLst/>
          </a:prstGeom>
        </p:spPr>
        <p:txBody>
          <a:bodyPr wrap="none">
            <a:spAutoFit/>
          </a:bodyPr>
          <a:lstStyle/>
          <a:p>
            <a:r>
              <a:rPr lang="en-US" dirty="0">
                <a:hlinkClick r:id="rId3"/>
              </a:rPr>
              <a:t>https://govextra.gov.il/nimbus-mr-gov-il</a:t>
            </a:r>
            <a:r>
              <a:rPr lang="en-US" dirty="0" smtClean="0">
                <a:hlinkClick r:id="rId3"/>
              </a:rPr>
              <a:t>/</a:t>
            </a:r>
            <a:endParaRPr lang="en-US" dirty="0" smtClean="0"/>
          </a:p>
          <a:p>
            <a:endParaRPr lang="he-IL" dirty="0"/>
          </a:p>
        </p:txBody>
      </p:sp>
    </p:spTree>
    <p:extLst>
      <p:ext uri="{BB962C8B-B14F-4D97-AF65-F5344CB8AC3E}">
        <p14:creationId xmlns:p14="http://schemas.microsoft.com/office/powerpoint/2010/main" val="674200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b="1" dirty="0" smtClean="0">
                <a:latin typeface="Tahoma" panose="020B0604030504040204" pitchFamily="34" charset="0"/>
                <a:ea typeface="Tahoma" panose="020B0604030504040204" pitchFamily="34" charset="0"/>
                <a:cs typeface="Tahoma" panose="020B0604030504040204" pitchFamily="34" charset="0"/>
              </a:rPr>
              <a:t>מה זה פרויקט נימבוס?</a:t>
            </a:r>
            <a:endParaRPr lang="he-IL"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lnSpcReduction="10000"/>
          </a:bodyPr>
          <a:lstStyle/>
          <a:p>
            <a:endParaRPr lang="he-IL" dirty="0"/>
          </a:p>
          <a:p>
            <a:r>
              <a:rPr lang="he-IL" dirty="0"/>
              <a:t>"פרויקט נימבוס" הוא פרויקט דגל רב שנתי ורחב היקף, בהובלת </a:t>
            </a:r>
            <a:r>
              <a:rPr lang="he-IL" dirty="0" err="1"/>
              <a:t>מינהל</a:t>
            </a:r>
            <a:r>
              <a:rPr lang="he-IL" dirty="0"/>
              <a:t> הרכש הממשלתי באגף החשב הכללי במשרד אוצר יחד עם רשות התקשוב הממשלתי במשרד </a:t>
            </a:r>
            <a:r>
              <a:rPr lang="he-IL" dirty="0" err="1"/>
              <a:t>הדיגיטל</a:t>
            </a:r>
            <a:r>
              <a:rPr lang="he-IL" dirty="0"/>
              <a:t> הלאומי, הלשכה המשפטית במשרד האוצר, מערך הסייבר הלאומי, אגף תקציבים, משרד הביטחון וצה"ל.</a:t>
            </a:r>
          </a:p>
          <a:p>
            <a:endParaRPr lang="he-IL" dirty="0"/>
          </a:p>
          <a:p>
            <a:r>
              <a:rPr lang="he-IL" dirty="0"/>
              <a:t>"פרויקט נימבוס" נועד לתת התייחסות מקיפה ומעמיקה לאספקת שירותי ענן עבור ממשלת ישראל. הפרויקט צפוי לכלול מספר רבדים אשר ייתנו מענה הן ליצירת הערוץ לאספקת שירותי הענן בפועל והן לגיבוש מדיניות ממשלתית בנושא, הגירה לענן ומודרניזציה של שירותים וביצוע בקרה ואופטימיזציה על הפעילות בענן.</a:t>
            </a:r>
          </a:p>
        </p:txBody>
      </p:sp>
      <p:sp>
        <p:nvSpPr>
          <p:cNvPr id="4" name="Slide Number Placeholder 3"/>
          <p:cNvSpPr>
            <a:spLocks noGrp="1"/>
          </p:cNvSpPr>
          <p:nvPr>
            <p:ph type="sldNum" sz="quarter" idx="12"/>
          </p:nvPr>
        </p:nvSpPr>
        <p:spPr/>
        <p:txBody>
          <a:bodyPr/>
          <a:lstStyle/>
          <a:p>
            <a:fld id="{E796DC98-A6B4-40CC-A636-156037870EB7}" type="slidenum">
              <a:rPr lang="he-IL" smtClean="0"/>
              <a:t>77</a:t>
            </a:fld>
            <a:endParaRPr lang="he-IL"/>
          </a:p>
        </p:txBody>
      </p:sp>
    </p:spTree>
    <p:extLst>
      <p:ext uri="{BB962C8B-B14F-4D97-AF65-F5344CB8AC3E}">
        <p14:creationId xmlns:p14="http://schemas.microsoft.com/office/powerpoint/2010/main" val="2071407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39331" y="161581"/>
            <a:ext cx="9331172" cy="6326939"/>
          </a:xfrm>
          <a:prstGeom prst="rect">
            <a:avLst/>
          </a:prstGeom>
        </p:spPr>
      </p:pic>
      <p:sp>
        <p:nvSpPr>
          <p:cNvPr id="4" name="Slide Number Placeholder 3"/>
          <p:cNvSpPr>
            <a:spLocks noGrp="1"/>
          </p:cNvSpPr>
          <p:nvPr>
            <p:ph type="sldNum" sz="quarter" idx="12"/>
          </p:nvPr>
        </p:nvSpPr>
        <p:spPr/>
        <p:txBody>
          <a:bodyPr/>
          <a:lstStyle/>
          <a:p>
            <a:fld id="{E796DC98-A6B4-40CC-A636-156037870EB7}" type="slidenum">
              <a:rPr lang="he-IL" smtClean="0"/>
              <a:t>78</a:t>
            </a:fld>
            <a:endParaRPr lang="he-IL"/>
          </a:p>
        </p:txBody>
      </p:sp>
    </p:spTree>
    <p:extLst>
      <p:ext uri="{BB962C8B-B14F-4D97-AF65-F5344CB8AC3E}">
        <p14:creationId xmlns:p14="http://schemas.microsoft.com/office/powerpoint/2010/main" val="26259058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79</a:t>
            </a:fld>
            <a:endParaRPr lang="he-IL"/>
          </a:p>
        </p:txBody>
      </p:sp>
      <p:sp>
        <p:nvSpPr>
          <p:cNvPr id="5" name="Rectangle 4"/>
          <p:cNvSpPr/>
          <p:nvPr/>
        </p:nvSpPr>
        <p:spPr>
          <a:xfrm>
            <a:off x="726534" y="483676"/>
            <a:ext cx="10713190" cy="584775"/>
          </a:xfrm>
          <a:prstGeom prst="rect">
            <a:avLst/>
          </a:prstGeom>
        </p:spPr>
        <p:txBody>
          <a:bodyPr wrap="none">
            <a:spAutoFit/>
          </a:bodyPr>
          <a:lstStyle/>
          <a:p>
            <a:r>
              <a:rPr lang="he-IL" sz="3200" b="1" dirty="0">
                <a:latin typeface="Tahoma" panose="020B0604030504040204" pitchFamily="34" charset="0"/>
                <a:ea typeface="Tahoma" panose="020B0604030504040204" pitchFamily="34" charset="0"/>
                <a:cs typeface="Tahoma" panose="020B0604030504040204" pitchFamily="34" charset="0"/>
              </a:rPr>
              <a:t>חשיבות ותועלות בהקמת תשתית ענן ציבורי בישראל</a:t>
            </a:r>
          </a:p>
        </p:txBody>
      </p:sp>
      <p:pic>
        <p:nvPicPr>
          <p:cNvPr id="6" name="Picture 5"/>
          <p:cNvPicPr>
            <a:picLocks noChangeAspect="1"/>
          </p:cNvPicPr>
          <p:nvPr/>
        </p:nvPicPr>
        <p:blipFill>
          <a:blip r:embed="rId2"/>
          <a:stretch>
            <a:fillRect/>
          </a:stretch>
        </p:blipFill>
        <p:spPr>
          <a:xfrm>
            <a:off x="826791" y="1248933"/>
            <a:ext cx="10512675" cy="5398401"/>
          </a:xfrm>
          <a:prstGeom prst="rect">
            <a:avLst/>
          </a:prstGeom>
        </p:spPr>
      </p:pic>
    </p:spTree>
    <p:extLst>
      <p:ext uri="{BB962C8B-B14F-4D97-AF65-F5344CB8AC3E}">
        <p14:creationId xmlns:p14="http://schemas.microsoft.com/office/powerpoint/2010/main" val="647474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0717" y="2861468"/>
            <a:ext cx="11925379" cy="3058705"/>
          </a:xfrm>
          <a:prstGeom prst="rect">
            <a:avLst/>
          </a:prstGeom>
        </p:spPr>
      </p:pic>
      <p:pic>
        <p:nvPicPr>
          <p:cNvPr id="1026" name="Picture 2" descr="A Beginners Guide to Google Cloud Platform | Bharat S Ra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580" y="-122435"/>
            <a:ext cx="5268043" cy="28710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796DC98-A6B4-40CC-A636-156037870EB7}" type="slidenum">
              <a:rPr lang="he-IL" smtClean="0"/>
              <a:t>8</a:t>
            </a:fld>
            <a:endParaRPr lang="he-IL"/>
          </a:p>
        </p:txBody>
      </p:sp>
      <p:sp>
        <p:nvSpPr>
          <p:cNvPr id="3" name="Rectangle 2"/>
          <p:cNvSpPr/>
          <p:nvPr/>
        </p:nvSpPr>
        <p:spPr>
          <a:xfrm>
            <a:off x="3469134" y="2505351"/>
            <a:ext cx="5577489" cy="646331"/>
          </a:xfrm>
          <a:prstGeom prst="rect">
            <a:avLst/>
          </a:prstGeom>
        </p:spPr>
        <p:txBody>
          <a:bodyPr wrap="none">
            <a:spAutoFit/>
          </a:bodyPr>
          <a:lstStyle/>
          <a:p>
            <a:r>
              <a:rPr lang="en-US" dirty="0">
                <a:hlinkClick r:id="rId4"/>
              </a:rPr>
              <a:t>https://</a:t>
            </a:r>
            <a:r>
              <a:rPr lang="en-US" dirty="0" smtClean="0">
                <a:hlinkClick r:id="rId4"/>
              </a:rPr>
              <a:t>cloud.google.com/learn/what-is-cloud-computing</a:t>
            </a:r>
            <a:endParaRPr lang="en-US" dirty="0" smtClean="0"/>
          </a:p>
          <a:p>
            <a:endParaRPr lang="he-IL" dirty="0"/>
          </a:p>
        </p:txBody>
      </p:sp>
    </p:spTree>
    <p:extLst>
      <p:ext uri="{BB962C8B-B14F-4D97-AF65-F5344CB8AC3E}">
        <p14:creationId xmlns:p14="http://schemas.microsoft.com/office/powerpoint/2010/main" val="18164095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80</a:t>
            </a:fld>
            <a:endParaRPr lang="he-IL"/>
          </a:p>
        </p:txBody>
      </p:sp>
      <p:pic>
        <p:nvPicPr>
          <p:cNvPr id="5" name="Picture 4"/>
          <p:cNvPicPr>
            <a:picLocks noChangeAspect="1"/>
          </p:cNvPicPr>
          <p:nvPr/>
        </p:nvPicPr>
        <p:blipFill rotWithShape="1">
          <a:blip r:embed="rId2"/>
          <a:srcRect l="7236" r="1963"/>
          <a:stretch/>
        </p:blipFill>
        <p:spPr>
          <a:xfrm>
            <a:off x="1556950" y="0"/>
            <a:ext cx="7801233" cy="6629400"/>
          </a:xfrm>
          <a:prstGeom prst="rect">
            <a:avLst/>
          </a:prstGeom>
        </p:spPr>
      </p:pic>
      <p:pic>
        <p:nvPicPr>
          <p:cNvPr id="6" name="Picture 5"/>
          <p:cNvPicPr>
            <a:picLocks noChangeAspect="1"/>
          </p:cNvPicPr>
          <p:nvPr/>
        </p:nvPicPr>
        <p:blipFill>
          <a:blip r:embed="rId3"/>
          <a:stretch>
            <a:fillRect/>
          </a:stretch>
        </p:blipFill>
        <p:spPr>
          <a:xfrm>
            <a:off x="10076933" y="5548312"/>
            <a:ext cx="1714500" cy="990600"/>
          </a:xfrm>
          <a:prstGeom prst="rect">
            <a:avLst/>
          </a:prstGeom>
        </p:spPr>
      </p:pic>
    </p:spTree>
    <p:extLst>
      <p:ext uri="{BB962C8B-B14F-4D97-AF65-F5344CB8AC3E}">
        <p14:creationId xmlns:p14="http://schemas.microsoft.com/office/powerpoint/2010/main" val="6510546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81</a:t>
            </a:fld>
            <a:endParaRPr lang="he-IL"/>
          </a:p>
        </p:txBody>
      </p:sp>
      <p:pic>
        <p:nvPicPr>
          <p:cNvPr id="5" name="Picture 4"/>
          <p:cNvPicPr>
            <a:picLocks noChangeAspect="1"/>
          </p:cNvPicPr>
          <p:nvPr/>
        </p:nvPicPr>
        <p:blipFill>
          <a:blip r:embed="rId2"/>
          <a:stretch>
            <a:fillRect/>
          </a:stretch>
        </p:blipFill>
        <p:spPr>
          <a:xfrm>
            <a:off x="2059461" y="139253"/>
            <a:ext cx="7883609" cy="6582222"/>
          </a:xfrm>
          <a:prstGeom prst="rect">
            <a:avLst/>
          </a:prstGeom>
        </p:spPr>
      </p:pic>
      <p:pic>
        <p:nvPicPr>
          <p:cNvPr id="6" name="Picture 5"/>
          <p:cNvPicPr>
            <a:picLocks noChangeAspect="1"/>
          </p:cNvPicPr>
          <p:nvPr/>
        </p:nvPicPr>
        <p:blipFill>
          <a:blip r:embed="rId3"/>
          <a:stretch>
            <a:fillRect/>
          </a:stretch>
        </p:blipFill>
        <p:spPr>
          <a:xfrm>
            <a:off x="10076933" y="5548312"/>
            <a:ext cx="1714500" cy="990600"/>
          </a:xfrm>
          <a:prstGeom prst="rect">
            <a:avLst/>
          </a:prstGeom>
        </p:spPr>
      </p:pic>
    </p:spTree>
    <p:extLst>
      <p:ext uri="{BB962C8B-B14F-4D97-AF65-F5344CB8AC3E}">
        <p14:creationId xmlns:p14="http://schemas.microsoft.com/office/powerpoint/2010/main" val="19460661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82</a:t>
            </a:fld>
            <a:endParaRPr lang="he-IL"/>
          </a:p>
        </p:txBody>
      </p:sp>
      <p:pic>
        <p:nvPicPr>
          <p:cNvPr id="6" name="Picture 5"/>
          <p:cNvPicPr>
            <a:picLocks noChangeAspect="1"/>
          </p:cNvPicPr>
          <p:nvPr/>
        </p:nvPicPr>
        <p:blipFill>
          <a:blip r:embed="rId2"/>
          <a:stretch>
            <a:fillRect/>
          </a:stretch>
        </p:blipFill>
        <p:spPr>
          <a:xfrm>
            <a:off x="10076933" y="5548312"/>
            <a:ext cx="1714500" cy="990600"/>
          </a:xfrm>
          <a:prstGeom prst="rect">
            <a:avLst/>
          </a:prstGeom>
        </p:spPr>
      </p:pic>
      <p:pic>
        <p:nvPicPr>
          <p:cNvPr id="3" name="Picture 2"/>
          <p:cNvPicPr>
            <a:picLocks noChangeAspect="1"/>
          </p:cNvPicPr>
          <p:nvPr/>
        </p:nvPicPr>
        <p:blipFill rotWithShape="1">
          <a:blip r:embed="rId3"/>
          <a:srcRect l="2817" r="848"/>
          <a:stretch/>
        </p:blipFill>
        <p:spPr>
          <a:xfrm>
            <a:off x="2825578" y="87283"/>
            <a:ext cx="6549081" cy="6710091"/>
          </a:xfrm>
          <a:prstGeom prst="rect">
            <a:avLst/>
          </a:prstGeom>
        </p:spPr>
      </p:pic>
    </p:spTree>
    <p:extLst>
      <p:ext uri="{BB962C8B-B14F-4D97-AF65-F5344CB8AC3E}">
        <p14:creationId xmlns:p14="http://schemas.microsoft.com/office/powerpoint/2010/main" val="1682188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83</a:t>
            </a:fld>
            <a:endParaRPr lang="he-IL"/>
          </a:p>
        </p:txBody>
      </p:sp>
      <p:pic>
        <p:nvPicPr>
          <p:cNvPr id="6" name="Picture 5"/>
          <p:cNvPicPr>
            <a:picLocks noChangeAspect="1"/>
          </p:cNvPicPr>
          <p:nvPr/>
        </p:nvPicPr>
        <p:blipFill>
          <a:blip r:embed="rId2"/>
          <a:stretch>
            <a:fillRect/>
          </a:stretch>
        </p:blipFill>
        <p:spPr>
          <a:xfrm>
            <a:off x="10076933" y="5548312"/>
            <a:ext cx="1714500" cy="990600"/>
          </a:xfrm>
          <a:prstGeom prst="rect">
            <a:avLst/>
          </a:prstGeom>
        </p:spPr>
      </p:pic>
      <p:pic>
        <p:nvPicPr>
          <p:cNvPr id="2" name="Picture 1"/>
          <p:cNvPicPr>
            <a:picLocks noChangeAspect="1"/>
          </p:cNvPicPr>
          <p:nvPr/>
        </p:nvPicPr>
        <p:blipFill>
          <a:blip r:embed="rId3"/>
          <a:stretch>
            <a:fillRect/>
          </a:stretch>
        </p:blipFill>
        <p:spPr>
          <a:xfrm>
            <a:off x="1293340" y="393186"/>
            <a:ext cx="8676501" cy="5334344"/>
          </a:xfrm>
          <a:prstGeom prst="rect">
            <a:avLst/>
          </a:prstGeom>
        </p:spPr>
      </p:pic>
    </p:spTree>
    <p:extLst>
      <p:ext uri="{BB962C8B-B14F-4D97-AF65-F5344CB8AC3E}">
        <p14:creationId xmlns:p14="http://schemas.microsoft.com/office/powerpoint/2010/main" val="2382044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6DC98-A6B4-40CC-A636-156037870EB7}" type="slidenum">
              <a:rPr lang="he-IL" smtClean="0"/>
              <a:t>84</a:t>
            </a:fld>
            <a:endParaRPr lang="he-IL"/>
          </a:p>
        </p:txBody>
      </p:sp>
      <p:pic>
        <p:nvPicPr>
          <p:cNvPr id="5" name="Picture 4"/>
          <p:cNvPicPr>
            <a:picLocks noChangeAspect="1"/>
          </p:cNvPicPr>
          <p:nvPr/>
        </p:nvPicPr>
        <p:blipFill>
          <a:blip r:embed="rId2"/>
          <a:stretch>
            <a:fillRect/>
          </a:stretch>
        </p:blipFill>
        <p:spPr>
          <a:xfrm>
            <a:off x="1914525" y="911724"/>
            <a:ext cx="10277475" cy="4791075"/>
          </a:xfrm>
          <a:prstGeom prst="rect">
            <a:avLst/>
          </a:prstGeom>
        </p:spPr>
      </p:pic>
      <p:sp>
        <p:nvSpPr>
          <p:cNvPr id="6" name="Rectangle 5"/>
          <p:cNvSpPr/>
          <p:nvPr/>
        </p:nvSpPr>
        <p:spPr>
          <a:xfrm>
            <a:off x="3669706" y="179858"/>
            <a:ext cx="4956037" cy="523220"/>
          </a:xfrm>
          <a:prstGeom prst="rect">
            <a:avLst/>
          </a:prstGeom>
        </p:spPr>
        <p:txBody>
          <a:bodyPr wrap="none">
            <a:spAutoFit/>
          </a:bodyPr>
          <a:lstStyle/>
          <a:p>
            <a:r>
              <a:rPr lang="en-US" sz="2800" b="1" dirty="0"/>
              <a:t>Google Cloud foundation design</a:t>
            </a:r>
            <a:endParaRPr lang="he-IL" sz="2800" b="1" dirty="0"/>
          </a:p>
        </p:txBody>
      </p:sp>
      <p:sp>
        <p:nvSpPr>
          <p:cNvPr id="7" name="Rectangle 6"/>
          <p:cNvSpPr/>
          <p:nvPr/>
        </p:nvSpPr>
        <p:spPr>
          <a:xfrm>
            <a:off x="2275703" y="5911445"/>
            <a:ext cx="9257270" cy="646331"/>
          </a:xfrm>
          <a:prstGeom prst="rect">
            <a:avLst/>
          </a:prstGeom>
        </p:spPr>
        <p:txBody>
          <a:bodyPr wrap="square">
            <a:spAutoFit/>
          </a:bodyPr>
          <a:lstStyle/>
          <a:p>
            <a:r>
              <a:rPr lang="en-US" dirty="0">
                <a:hlinkClick r:id="rId3"/>
              </a:rPr>
              <a:t>https://</a:t>
            </a:r>
            <a:r>
              <a:rPr lang="en-US" dirty="0" smtClean="0">
                <a:hlinkClick r:id="rId3"/>
              </a:rPr>
              <a:t>services.google.com/fh/files/misc/google-cloud-security-foundations-guide.pdf</a:t>
            </a:r>
            <a:endParaRPr lang="en-US" dirty="0" smtClean="0"/>
          </a:p>
          <a:p>
            <a:endParaRPr lang="he-IL" dirty="0"/>
          </a:p>
        </p:txBody>
      </p:sp>
    </p:spTree>
    <p:extLst>
      <p:ext uri="{BB962C8B-B14F-4D97-AF65-F5344CB8AC3E}">
        <p14:creationId xmlns:p14="http://schemas.microsoft.com/office/powerpoint/2010/main" val="461211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102" y="2187574"/>
            <a:ext cx="10515600" cy="4351338"/>
          </a:xfrm>
        </p:spPr>
        <p:txBody>
          <a:bodyPr>
            <a:normAutofit fontScale="85000" lnSpcReduction="20000"/>
          </a:bodyPr>
          <a:lstStyle/>
          <a:p>
            <a:pPr algn="just" rtl="0"/>
            <a:r>
              <a:rPr lang="en-US" dirty="0">
                <a:solidFill>
                  <a:srgbClr val="181818"/>
                </a:solidFill>
                <a:latin typeface="SalesforceSansRegular"/>
              </a:rPr>
              <a:t>Essentially, cloud computing is a kind of outsourcing of software, data storage, and processing. Users access applications and files by logging in from any device that has an internet connection. Information and programs are hosted by outside parties and reside on a global network of secure data centers instead of on the user’s hard drive. This frees up processing power, facilitates sharing and collaboration, and allows secure mobile access regardless of where the user is or what device is being used.</a:t>
            </a:r>
          </a:p>
          <a:p>
            <a:pPr algn="just" rtl="0"/>
            <a:r>
              <a:rPr lang="en-US" dirty="0">
                <a:solidFill>
                  <a:srgbClr val="181818"/>
                </a:solidFill>
                <a:latin typeface="SalesforceSansRegular"/>
              </a:rPr>
              <a:t>Cloud computing is a more efficient way of delivering computing resources. With cloud computing, software and service environments are subscription-based — users pay a monthly fee instead of buying licenses. Software and platforms are managed by the providers and are updated continuously for maximum performance and security. Computing power is remote instead of centralized, so users can tap into extra capacity if business spikes. Multiple people can access a shared program or file and collaborate in real time from different locations.</a:t>
            </a:r>
          </a:p>
          <a:p>
            <a:pPr algn="just" rtl="0"/>
            <a:endParaRPr lang="he-IL" dirty="0"/>
          </a:p>
        </p:txBody>
      </p:sp>
      <p:sp>
        <p:nvSpPr>
          <p:cNvPr id="4" name="Slide Number Placeholder 3"/>
          <p:cNvSpPr>
            <a:spLocks noGrp="1"/>
          </p:cNvSpPr>
          <p:nvPr>
            <p:ph type="sldNum" sz="quarter" idx="12"/>
          </p:nvPr>
        </p:nvSpPr>
        <p:spPr/>
        <p:txBody>
          <a:bodyPr/>
          <a:lstStyle/>
          <a:p>
            <a:fld id="{E796DC98-A6B4-40CC-A636-156037870EB7}" type="slidenum">
              <a:rPr lang="he-IL" smtClean="0"/>
              <a:t>9</a:t>
            </a:fld>
            <a:endParaRPr lang="he-IL"/>
          </a:p>
        </p:txBody>
      </p:sp>
      <p:sp>
        <p:nvSpPr>
          <p:cNvPr id="5" name="Rectangle 4"/>
          <p:cNvSpPr/>
          <p:nvPr/>
        </p:nvSpPr>
        <p:spPr>
          <a:xfrm>
            <a:off x="2601096" y="1376744"/>
            <a:ext cx="7844481" cy="646331"/>
          </a:xfrm>
          <a:prstGeom prst="rect">
            <a:avLst/>
          </a:prstGeom>
        </p:spPr>
        <p:txBody>
          <a:bodyPr wrap="square">
            <a:spAutoFit/>
          </a:bodyPr>
          <a:lstStyle/>
          <a:p>
            <a:r>
              <a:rPr lang="en-US" dirty="0">
                <a:hlinkClick r:id="rId2"/>
              </a:rPr>
              <a:t>https://www.salesforce.com/products/platform/best-practices/cloud-computing</a:t>
            </a:r>
            <a:r>
              <a:rPr lang="en-US" dirty="0" smtClean="0">
                <a:hlinkClick r:id="rId2"/>
              </a:rPr>
              <a:t>/</a:t>
            </a:r>
            <a:endParaRPr lang="en-US" dirty="0" smtClean="0"/>
          </a:p>
          <a:p>
            <a:endParaRPr lang="he-IL" dirty="0"/>
          </a:p>
        </p:txBody>
      </p:sp>
      <p:pic>
        <p:nvPicPr>
          <p:cNvPr id="7" name="Picture 6"/>
          <p:cNvPicPr>
            <a:picLocks noChangeAspect="1"/>
          </p:cNvPicPr>
          <p:nvPr/>
        </p:nvPicPr>
        <p:blipFill>
          <a:blip r:embed="rId3"/>
          <a:stretch>
            <a:fillRect/>
          </a:stretch>
        </p:blipFill>
        <p:spPr>
          <a:xfrm>
            <a:off x="5404021" y="59544"/>
            <a:ext cx="1877711" cy="1317200"/>
          </a:xfrm>
          <a:prstGeom prst="rect">
            <a:avLst/>
          </a:prstGeom>
        </p:spPr>
      </p:pic>
    </p:spTree>
    <p:extLst>
      <p:ext uri="{BB962C8B-B14F-4D97-AF65-F5344CB8AC3E}">
        <p14:creationId xmlns:p14="http://schemas.microsoft.com/office/powerpoint/2010/main" val="1498177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29820</TotalTime>
  <Words>719</Words>
  <Application>Microsoft Office PowerPoint</Application>
  <PresentationFormat>Widescreen</PresentationFormat>
  <Paragraphs>163</Paragraphs>
  <Slides>84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84</vt:i4>
      </vt:variant>
    </vt:vector>
  </HeadingPairs>
  <TitlesOfParts>
    <vt:vector size="97" baseType="lpstr">
      <vt:lpstr>Amazon Ember</vt:lpstr>
      <vt:lpstr>AmazonEmber-Regular</vt:lpstr>
      <vt:lpstr>Arial</vt:lpstr>
      <vt:lpstr>Calibri</vt:lpstr>
      <vt:lpstr>Calibri Light</vt:lpstr>
      <vt:lpstr>Google Sans</vt:lpstr>
      <vt:lpstr>Product Sans</vt:lpstr>
      <vt:lpstr>Roboto</vt:lpstr>
      <vt:lpstr>SalesforceSansRegular</vt:lpstr>
      <vt:lpstr>Source Sans Pro</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Advantages and Disadvantages of Cloud Computing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Infrastructure </vt:lpstr>
      <vt:lpstr>PowerPoint Presentation</vt:lpstr>
      <vt:lpstr>PowerPoint Presentation</vt:lpstr>
      <vt:lpstr>GCP</vt:lpstr>
      <vt:lpstr>PowerPoint Presentation</vt:lpstr>
      <vt:lpstr>PowerPoint Presentation</vt:lpstr>
      <vt:lpstr>https://peering.google.com/#/infrastructure </vt:lpstr>
      <vt:lpstr>Securing the cloud</vt:lpstr>
      <vt:lpstr>Top Threats to Cloud Computing The Egregious 11</vt:lpstr>
      <vt:lpstr>PowerPoint Presentation</vt:lpstr>
      <vt:lpstr>PowerPoint Presentation</vt:lpstr>
      <vt:lpstr>PowerPoint Presentation</vt:lpstr>
      <vt:lpstr>Security, privacy, and compliance </vt:lpstr>
      <vt:lpstr>PowerPoint Presentation</vt:lpstr>
      <vt:lpstr>PowerPoint Presentation</vt:lpstr>
      <vt:lpstr>Security cloud computing</vt:lpstr>
      <vt:lpstr>PowerPoint Presentation</vt:lpstr>
      <vt:lpstr>PowerPoint Presentation</vt:lpstr>
      <vt:lpstr>PowerPoint Presentation</vt:lpstr>
      <vt:lpstr>PowerPoint Presentation</vt:lpstr>
      <vt:lpstr>PowerPoint Presentation</vt:lpstr>
      <vt:lpstr>Google Cloud products </vt:lpstr>
      <vt:lpstr>PowerPoint Presentation</vt:lpstr>
      <vt:lpstr>PowerPoint Presentation</vt:lpstr>
      <vt:lpstr>Security, privacy, and compliance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migrate an enterprise workload into the cloud</vt:lpstr>
      <vt:lpstr>PowerPoint Presentation</vt:lpstr>
      <vt:lpstr>PowerPoint Presentation</vt:lpstr>
      <vt:lpstr>PowerPoint Presentation</vt:lpstr>
      <vt:lpstr>PowerPoint Presentation</vt:lpstr>
      <vt:lpstr>PowerPoint Presentation</vt:lpstr>
      <vt:lpstr>אז איך זה נראה הלכה למעשה?</vt:lpstr>
      <vt:lpstr>SOLUTION ICONS FOR ARCHITECTURAL DIAGRAMS</vt:lpstr>
      <vt:lpstr>Google Cloud overview</vt:lpstr>
      <vt:lpstr>Google Cloud setup checklist </vt:lpstr>
      <vt:lpstr>Cloud Architecture Center</vt:lpstr>
      <vt:lpstr>PowerPoint Presentation</vt:lpstr>
      <vt:lpstr>PowerPoint Presentation</vt:lpstr>
      <vt:lpstr>מה זה פרויקט נימבוס?</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אילן אפריאט</dc:creator>
  <cp:lastModifiedBy>אילן אפריאט</cp:lastModifiedBy>
  <cp:revision>101</cp:revision>
  <dcterms:created xsi:type="dcterms:W3CDTF">2021-06-09T12:39:23Z</dcterms:created>
  <dcterms:modified xsi:type="dcterms:W3CDTF">2021-08-05T07:01:48Z</dcterms:modified>
</cp:coreProperties>
</file>