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5"/>
    <p:sldMasterId id="2147483674" r:id="rId6"/>
  </p:sldMasterIdLst>
  <p:notesMasterIdLst>
    <p:notesMasterId r:id="rId24"/>
  </p:notesMasterIdLst>
  <p:sldIdLst>
    <p:sldId id="275" r:id="rId7"/>
    <p:sldId id="257" r:id="rId8"/>
    <p:sldId id="274" r:id="rId9"/>
    <p:sldId id="273" r:id="rId10"/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1" r:id="rId21"/>
    <p:sldId id="272" r:id="rId22"/>
    <p:sldId id="276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0" autoAdjust="0"/>
    <p:restoredTop sz="84914" autoAdjust="0"/>
  </p:normalViewPr>
  <p:slideViewPr>
    <p:cSldViewPr snapToGrid="0">
      <p:cViewPr varScale="1">
        <p:scale>
          <a:sx n="95" d="100"/>
          <a:sy n="95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גיליון1!$B$63</c:f>
              <c:strCache>
                <c:ptCount val="1"/>
                <c:pt idx="0">
                  <c:v>כמות כ"א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גיליון1!$A$64:$A$67</c:f>
              <c:numCache>
                <c:formatCode>[$-409]mmm\-yy;@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גיליון1!$B$64:$B$67</c:f>
              <c:numCache>
                <c:formatCode>General</c:formatCode>
                <c:ptCount val="4"/>
                <c:pt idx="0">
                  <c:v>281</c:v>
                </c:pt>
                <c:pt idx="1">
                  <c:v>288</c:v>
                </c:pt>
                <c:pt idx="2">
                  <c:v>302</c:v>
                </c:pt>
                <c:pt idx="3">
                  <c:v>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6233472"/>
        <c:axId val="66235008"/>
      </c:barChart>
      <c:dateAx>
        <c:axId val="662334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235008"/>
        <c:crosses val="autoZero"/>
        <c:auto val="1"/>
        <c:lblOffset val="100"/>
        <c:baseTimeUnit val="years"/>
      </c:dateAx>
      <c:valAx>
        <c:axId val="662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2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799C15-F64D-431D-A6C5-1B0D11F73880}" type="datetimeFigureOut">
              <a:rPr lang="he-IL" smtClean="0"/>
              <a:t>ה'/שבט/תשע"ח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6BFCAB-5F36-47F8-8939-165F57C660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98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9FCB-51CD-4186-BCBB-434B94339996}" type="slidenum">
              <a:rPr lang="he-IL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4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767BA-4534-4798-818A-646A7B1D62CD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4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FCAB-5F36-47F8-8939-165F57C660A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82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FCAB-5F36-47F8-8939-165F57C660A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63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  <a:p>
            <a:pPr algn="r" rtl="1"/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FCAB-5F36-47F8-8939-165F57C660A6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7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  <a:p>
            <a:pPr algn="r" rtl="1"/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FCAB-5F36-47F8-8939-165F57C660A6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048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2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2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31371" y="274650"/>
            <a:ext cx="11329259" cy="778087"/>
          </a:xfrm>
          <a:prstGeom prst="rect">
            <a:avLst/>
          </a:prstGeom>
        </p:spPr>
        <p:txBody>
          <a:bodyPr lIns="91425" tIns="0" rIns="91425" bIns="91425" anchor="ctr" anchorCtr="0"/>
          <a:lstStyle>
            <a:lvl1pPr lvl="0" algn="r" rtl="1">
              <a:spcBef>
                <a:spcPts val="0"/>
              </a:spcBef>
              <a:defRPr b="1">
                <a:solidFill>
                  <a:srgbClr val="5C778E"/>
                </a:solidFill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31371" y="1268761"/>
            <a:ext cx="11329259" cy="529908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1">
              <a:spcBef>
                <a:spcPts val="0"/>
              </a:spcBef>
              <a:defRPr>
                <a:solidFill>
                  <a:srgbClr val="353B41"/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9808490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7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6158620"/>
            <a:ext cx="1982199" cy="407291"/>
          </a:xfrm>
          <a:prstGeom prst="rect">
            <a:avLst/>
          </a:prstGeom>
        </p:spPr>
      </p:pic>
      <p:sp>
        <p:nvSpPr>
          <p:cNvPr id="9" name="Shape 33"/>
          <p:cNvSpPr/>
          <p:nvPr userDrawn="1"/>
        </p:nvSpPr>
        <p:spPr>
          <a:xfrm>
            <a:off x="-3" y="0"/>
            <a:ext cx="36000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Shape 34"/>
          <p:cNvSpPr/>
          <p:nvPr userDrawn="1"/>
        </p:nvSpPr>
        <p:spPr>
          <a:xfrm>
            <a:off x="3575213" y="0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cxnSp>
        <p:nvCxnSpPr>
          <p:cNvPr id="3" name="מחבר ישר 2"/>
          <p:cNvCxnSpPr/>
          <p:nvPr userDrawn="1"/>
        </p:nvCxnSpPr>
        <p:spPr>
          <a:xfrm flipH="1">
            <a:off x="143339" y="1124744"/>
            <a:ext cx="1190532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5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0" y="6666000"/>
            <a:ext cx="121920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 rot="16200000">
            <a:off x="8666400" y="3323325"/>
            <a:ext cx="68592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372" y="242971"/>
            <a:ext cx="11329259" cy="1042127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rgbClr val="40B5C9"/>
                </a:solidFill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1372" y="1600202"/>
            <a:ext cx="11329259" cy="490114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-3333600" y="3323325"/>
            <a:ext cx="68592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192001" y="6666000"/>
            <a:ext cx="3360000" cy="192000"/>
          </a:xfrm>
          <a:prstGeom prst="rect">
            <a:avLst/>
          </a:prstGeom>
          <a:solidFill>
            <a:srgbClr val="B1C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 rtl="0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 userDrawn="1"/>
        </p:nvSpPr>
        <p:spPr>
          <a:xfrm rot="16200000">
            <a:off x="11496000" y="685725"/>
            <a:ext cx="1200000" cy="192000"/>
          </a:xfrm>
          <a:prstGeom prst="rect">
            <a:avLst/>
          </a:prstGeom>
          <a:solidFill>
            <a:srgbClr val="40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 rtl="0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0" y="-10275"/>
            <a:ext cx="121920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5" y="480826"/>
            <a:ext cx="3184132" cy="601801"/>
          </a:xfrm>
          <a:prstGeom prst="rect">
            <a:avLst/>
          </a:prstGeom>
        </p:spPr>
      </p:pic>
      <p:cxnSp>
        <p:nvCxnSpPr>
          <p:cNvPr id="15" name="מחבר ישר 128"/>
          <p:cNvCxnSpPr/>
          <p:nvPr userDrawn="1"/>
        </p:nvCxnSpPr>
        <p:spPr>
          <a:xfrm rot="16200000">
            <a:off x="6096001" y="-4508007"/>
            <a:ext cx="0" cy="1180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5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5333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2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0" y="6666000"/>
            <a:ext cx="121920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 rot="16200000">
            <a:off x="8666400" y="3323325"/>
            <a:ext cx="68592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371" y="242970"/>
            <a:ext cx="11329259" cy="1042127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rgbClr val="40B5C9"/>
                </a:solidFill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1371" y="1600201"/>
            <a:ext cx="11329259" cy="490114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-3333600" y="3323325"/>
            <a:ext cx="68592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192001" y="6666000"/>
            <a:ext cx="3360000" cy="192000"/>
          </a:xfrm>
          <a:prstGeom prst="rect">
            <a:avLst/>
          </a:prstGeom>
          <a:solidFill>
            <a:srgbClr val="B1C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 rtl="0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 userDrawn="1"/>
        </p:nvSpPr>
        <p:spPr>
          <a:xfrm rot="16200000">
            <a:off x="11496000" y="685725"/>
            <a:ext cx="1200000" cy="192000"/>
          </a:xfrm>
          <a:prstGeom prst="rect">
            <a:avLst/>
          </a:prstGeom>
          <a:solidFill>
            <a:srgbClr val="40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 rtl="0"/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0" y="-10275"/>
            <a:ext cx="12192000" cy="192000"/>
          </a:xfrm>
          <a:prstGeom prst="rect">
            <a:avLst/>
          </a:prstGeom>
          <a:solidFill>
            <a:srgbClr val="6B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7" rIns="121912" bIns="60957" spcCol="0" rtlCol="1" anchor="ctr"/>
          <a:lstStyle/>
          <a:p>
            <a:pPr algn="ctr"/>
            <a:endParaRPr lang="he-IL" sz="2400">
              <a:solidFill>
                <a:prstClr val="white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" y="480825"/>
            <a:ext cx="3184132" cy="601801"/>
          </a:xfrm>
          <a:prstGeom prst="rect">
            <a:avLst/>
          </a:prstGeom>
        </p:spPr>
      </p:pic>
      <p:cxnSp>
        <p:nvCxnSpPr>
          <p:cNvPr id="15" name="מחבר ישר 128"/>
          <p:cNvCxnSpPr/>
          <p:nvPr userDrawn="1"/>
        </p:nvCxnSpPr>
        <p:spPr>
          <a:xfrm rot="16200000">
            <a:off x="6096001" y="-4508007"/>
            <a:ext cx="0" cy="1180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6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9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5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1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31372" y="274651"/>
            <a:ext cx="11329259" cy="778087"/>
          </a:xfrm>
          <a:prstGeom prst="rect">
            <a:avLst/>
          </a:prstGeom>
        </p:spPr>
        <p:txBody>
          <a:bodyPr lIns="91425" tIns="0" rIns="91425" bIns="91425" anchor="ctr" anchorCtr="0"/>
          <a:lstStyle>
            <a:lvl1pPr lvl="0" algn="r" rtl="1">
              <a:spcBef>
                <a:spcPts val="0"/>
              </a:spcBef>
              <a:defRPr b="1">
                <a:solidFill>
                  <a:srgbClr val="5C778E"/>
                </a:solidFill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31372" y="1268762"/>
            <a:ext cx="11329259" cy="529908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1">
              <a:spcBef>
                <a:spcPts val="0"/>
              </a:spcBef>
              <a:defRPr>
                <a:solidFill>
                  <a:srgbClr val="353B41"/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9808491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8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6158621"/>
            <a:ext cx="1982199" cy="407291"/>
          </a:xfrm>
          <a:prstGeom prst="rect">
            <a:avLst/>
          </a:prstGeom>
        </p:spPr>
      </p:pic>
      <p:sp>
        <p:nvSpPr>
          <p:cNvPr id="9" name="Shape 33"/>
          <p:cNvSpPr/>
          <p:nvPr userDrawn="1"/>
        </p:nvSpPr>
        <p:spPr>
          <a:xfrm>
            <a:off x="-3" y="1"/>
            <a:ext cx="36000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Shape 34"/>
          <p:cNvSpPr/>
          <p:nvPr userDrawn="1"/>
        </p:nvSpPr>
        <p:spPr>
          <a:xfrm>
            <a:off x="3575213" y="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cxnSp>
        <p:nvCxnSpPr>
          <p:cNvPr id="3" name="מחבר ישר 2"/>
          <p:cNvCxnSpPr/>
          <p:nvPr userDrawn="1"/>
        </p:nvCxnSpPr>
        <p:spPr>
          <a:xfrm flipH="1">
            <a:off x="143340" y="1124744"/>
            <a:ext cx="1190532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7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5333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0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8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9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1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E50B-6169-475A-B945-8A37184ED5A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D458-AD06-4CD6-9E4B-C48D851895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121914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r" defTabSz="121914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r" defTabSz="121914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r" defTabSz="121914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r" defTabSz="121914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r" defTabSz="121914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r" defTabSz="121914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r" defTabSz="121914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r" defTabSz="121914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r" defTabSz="121914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r" defTabSz="12191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il/url?sa=t&amp;rct=j&amp;q=&amp;esrc=s&amp;source=web&amp;cd=1&amp;cad=rja&amp;uact=8&amp;ved=0ahUKEwjBsq6O--bYAhUQJOwKHXAFBDcQFggmMAA&amp;url=http://www.wipo.int/&amp;usg=AOvVaw3Eq7l5ZZYtlu4u4H0ASWc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ldor.co.il/userfiles/4939f1ef-5c1d-4a61-b1d8-551adbe7be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" y="664185"/>
            <a:ext cx="2428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מועצת השמאים 2016</a:t>
            </a:r>
          </a:p>
          <a:p>
            <a:pPr lvl="1"/>
            <a:r>
              <a:rPr lang="he-IL" dirty="0" smtClean="0"/>
              <a:t>עליה לאוויר של אתר פעולות עבור מועצת השמאים. </a:t>
            </a:r>
          </a:p>
          <a:p>
            <a:pPr lvl="1"/>
            <a:r>
              <a:rPr lang="he-IL" dirty="0" smtClean="0"/>
              <a:t>אתר פעולות המאפשר רישום לבחינה, זימון לבחינה, בקשה לפטור, הגשת ערר לבחינה</a:t>
            </a:r>
            <a:r>
              <a:rPr lang="he-IL" dirty="0"/>
              <a:t>.</a:t>
            </a:r>
            <a:endParaRPr lang="he-IL" dirty="0" smtClean="0"/>
          </a:p>
          <a:p>
            <a:pPr lvl="1"/>
            <a:r>
              <a:rPr lang="he-IL" dirty="0" smtClean="0"/>
              <a:t>עדכון פרואקטיבי באמצעות מייל וסמס על סטטוס בקשות, ציוני בחינה ועוד..</a:t>
            </a:r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33651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רשות התאגידים</a:t>
            </a:r>
          </a:p>
          <a:p>
            <a:pPr lvl="1"/>
            <a:r>
              <a:rPr lang="he-IL" dirty="0" smtClean="0"/>
              <a:t>השלמת אתר פעולות והעלאתו לאוויר (בקשות המשך) 2016. </a:t>
            </a:r>
          </a:p>
          <a:p>
            <a:pPr lvl="1"/>
            <a:r>
              <a:rPr lang="he-IL" dirty="0" smtClean="0"/>
              <a:t>העלאת מערכת </a:t>
            </a:r>
            <a:r>
              <a:rPr lang="en-US" dirty="0" smtClean="0"/>
              <a:t>back office </a:t>
            </a:r>
            <a:r>
              <a:rPr lang="he-IL" dirty="0" smtClean="0"/>
              <a:t> 2017. </a:t>
            </a:r>
          </a:p>
          <a:p>
            <a:pPr lvl="1"/>
            <a:r>
              <a:rPr lang="he-IL" dirty="0" smtClean="0"/>
              <a:t>המערכת מאפשרת עבודה ללא נייר, ניהול תהליך רישום חברה דיגיטלי מקצה לקצה. </a:t>
            </a:r>
          </a:p>
          <a:p>
            <a:pPr lvl="1"/>
            <a:r>
              <a:rPr lang="he-IL" dirty="0" smtClean="0"/>
              <a:t>הגשת בקשות המשך. </a:t>
            </a:r>
          </a:p>
          <a:p>
            <a:pPr lvl="1"/>
            <a:r>
              <a:rPr lang="he-IL" dirty="0" smtClean="0"/>
              <a:t>הגשת דוחות שנתיים באופן מקוון. </a:t>
            </a:r>
          </a:p>
          <a:p>
            <a:pPr lvl="1"/>
            <a:endParaRPr lang="he-IL" dirty="0" smtClean="0"/>
          </a:p>
          <a:p>
            <a:pPr lvl="1"/>
            <a:r>
              <a:rPr lang="he-IL" sz="2800" dirty="0" smtClean="0"/>
              <a:t>80%</a:t>
            </a:r>
            <a:r>
              <a:rPr lang="he-IL" dirty="0" smtClean="0"/>
              <a:t> מהבקשות לרישום חברה מוגשות באופן מקוון. </a:t>
            </a:r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3440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רשות התאגידים – </a:t>
            </a:r>
            <a:r>
              <a:rPr lang="he-IL" b="1" dirty="0" err="1" smtClean="0"/>
              <a:t>גיידסטאר</a:t>
            </a:r>
            <a:r>
              <a:rPr lang="he-IL" b="1" dirty="0" smtClean="0"/>
              <a:t> </a:t>
            </a:r>
          </a:p>
          <a:p>
            <a:pPr lvl="1"/>
            <a:r>
              <a:rPr lang="he-IL" dirty="0" smtClean="0"/>
              <a:t>קבלת אחריות לפיתוח אתר </a:t>
            </a:r>
            <a:r>
              <a:rPr lang="he-IL" dirty="0" err="1" smtClean="0"/>
              <a:t>גיידסטאר</a:t>
            </a:r>
            <a:r>
              <a:rPr lang="he-IL" dirty="0" smtClean="0"/>
              <a:t> ישראל – אתר העמותות של ישראל. </a:t>
            </a:r>
          </a:p>
          <a:p>
            <a:pPr lvl="1"/>
            <a:r>
              <a:rPr lang="he-IL" dirty="0" smtClean="0"/>
              <a:t>העלאת האתר ומערך ה </a:t>
            </a:r>
            <a:r>
              <a:rPr lang="en-US" dirty="0" err="1" smtClean="0"/>
              <a:t>backoffice</a:t>
            </a:r>
            <a:r>
              <a:rPr lang="he-IL" dirty="0" smtClean="0"/>
              <a:t> לפלטפורמת </a:t>
            </a:r>
            <a:r>
              <a:rPr lang="en-US" dirty="0" smtClean="0"/>
              <a:t>sales force </a:t>
            </a:r>
            <a:r>
              <a:rPr lang="he-IL" dirty="0" smtClean="0"/>
              <a:t>. </a:t>
            </a:r>
          </a:p>
          <a:p>
            <a:pPr lvl="1"/>
            <a:r>
              <a:rPr lang="he-IL" dirty="0" smtClean="0"/>
              <a:t>עלייה לאוויר של אתר </a:t>
            </a:r>
            <a:r>
              <a:rPr lang="he-IL" dirty="0" err="1" smtClean="0"/>
              <a:t>גיידסטאר</a:t>
            </a:r>
            <a:r>
              <a:rPr lang="he-IL" dirty="0" smtClean="0"/>
              <a:t>  על פלטפורמת </a:t>
            </a:r>
            <a:r>
              <a:rPr lang="en-US" dirty="0" smtClean="0"/>
              <a:t>sales force</a:t>
            </a:r>
            <a:r>
              <a:rPr lang="he-IL" dirty="0" smtClean="0"/>
              <a:t> והעשרת נתוני האתר. </a:t>
            </a:r>
          </a:p>
          <a:p>
            <a:pPr lvl="1"/>
            <a:r>
              <a:rPr lang="he-IL" dirty="0" smtClean="0"/>
              <a:t>היישום הממשלתי הראשון על פלטפורמת </a:t>
            </a:r>
            <a:r>
              <a:rPr lang="en-US" dirty="0" smtClean="0"/>
              <a:t>sales force</a:t>
            </a:r>
            <a:endParaRPr lang="he-IL" dirty="0" smtClean="0"/>
          </a:p>
          <a:p>
            <a:pPr lvl="1"/>
            <a:r>
              <a:rPr lang="he-IL" dirty="0" smtClean="0"/>
              <a:t>הכפלת מספר המשתמשים באתר לאחר העלאת האתר. </a:t>
            </a:r>
          </a:p>
        </p:txBody>
      </p:sp>
    </p:spTree>
    <p:extLst>
      <p:ext uri="{BB962C8B-B14F-4D97-AF65-F5344CB8AC3E}">
        <p14:creationId xmlns:p14="http://schemas.microsoft.com/office/powerpoint/2010/main" val="23048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הכונס הרשמי והאפוטרופוס הכללי </a:t>
            </a:r>
            <a:r>
              <a:rPr lang="he-IL" dirty="0" smtClean="0"/>
              <a:t>	</a:t>
            </a:r>
          </a:p>
          <a:p>
            <a:pPr lvl="1"/>
            <a:r>
              <a:rPr lang="he-IL" dirty="0" smtClean="0"/>
              <a:t>העלאת אתר פעולות למנהלים מיוחדים (עו"ד חיצוניים המופעלים על ידי הכונס הרשמי)  2016.</a:t>
            </a:r>
          </a:p>
          <a:p>
            <a:pPr lvl="1"/>
            <a:r>
              <a:rPr lang="he-IL" dirty="0" smtClean="0"/>
              <a:t>מאפשר למנהלים המיוחדים גישה לתיקי פשיטת הרגל כולל אפשרות לצפייה במסמכים, עדכון נתוני בקשות וחקירות, העלאת מסמכים ועוד.... </a:t>
            </a:r>
          </a:p>
          <a:p>
            <a:pPr lvl="1"/>
            <a:r>
              <a:rPr lang="he-IL" dirty="0" smtClean="0"/>
              <a:t>העלאת בקשה מקוונת למתן צו כינוס. </a:t>
            </a:r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20595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הכונס הרשמי והאפוטרופוס הכללי </a:t>
            </a:r>
            <a:r>
              <a:rPr lang="he-IL" dirty="0" smtClean="0"/>
              <a:t>	</a:t>
            </a:r>
          </a:p>
          <a:p>
            <a:pPr lvl="1"/>
            <a:r>
              <a:rPr lang="he-IL" dirty="0"/>
              <a:t>העלאת מערכת ואתר כשרות משפטית לתמיכה בחוק החדש שנכנס לתוקף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ב- </a:t>
            </a:r>
            <a:r>
              <a:rPr lang="he-IL" dirty="0"/>
              <a:t>4/2017. </a:t>
            </a:r>
            <a:endParaRPr lang="he-IL" dirty="0" smtClean="0"/>
          </a:p>
          <a:p>
            <a:pPr lvl="1"/>
            <a:r>
              <a:rPr lang="he-IL" dirty="0" smtClean="0"/>
              <a:t>האתר מאפשר לאדם לקבוע מי יהיה מיופה כוחו במקרה בו לא יהיה כשיר משפטית לתפקד. </a:t>
            </a:r>
            <a:endParaRPr lang="he-IL" dirty="0"/>
          </a:p>
          <a:p>
            <a:pPr lvl="1"/>
            <a:r>
              <a:rPr lang="he-IL" dirty="0"/>
              <a:t>האתר כולל אפשרות להגשת בקשה למינוי מיופה </a:t>
            </a:r>
            <a:r>
              <a:rPr lang="he-IL" dirty="0" smtClean="0"/>
              <a:t>כוח, הודעה על כניסה לתוקף.</a:t>
            </a:r>
          </a:p>
          <a:p>
            <a:pPr lvl="1"/>
            <a:r>
              <a:rPr lang="he-IL" dirty="0" smtClean="0"/>
              <a:t>שירות דיגיטלי מקצה לקצה. </a:t>
            </a:r>
            <a:endParaRPr lang="he-IL" dirty="0"/>
          </a:p>
          <a:p>
            <a:pPr lvl="1"/>
            <a:endParaRPr lang="he-IL" dirty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37856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dirty="0" smtClean="0"/>
              <a:t>הסנגוריה הציבורית - 2017</a:t>
            </a:r>
            <a:r>
              <a:rPr lang="he-IL" dirty="0" smtClean="0"/>
              <a:t>	</a:t>
            </a:r>
          </a:p>
          <a:p>
            <a:pPr lvl="1"/>
            <a:r>
              <a:rPr lang="he-IL" dirty="0"/>
              <a:t>העלאת </a:t>
            </a:r>
            <a:r>
              <a:rPr lang="he-IL" dirty="0" smtClean="0"/>
              <a:t>מערכת </a:t>
            </a:r>
            <a:r>
              <a:rPr lang="en-US" dirty="0" smtClean="0"/>
              <a:t>Defender</a:t>
            </a:r>
            <a:r>
              <a:rPr lang="he-IL" dirty="0" smtClean="0"/>
              <a:t> עבור הסנגוריה הציבורית. </a:t>
            </a:r>
          </a:p>
          <a:p>
            <a:pPr lvl="1"/>
            <a:r>
              <a:rPr lang="he-IL" dirty="0" smtClean="0"/>
              <a:t>הסנגוריה הציבורית מייצגת נאשמים </a:t>
            </a:r>
            <a:r>
              <a:rPr lang="he-IL" dirty="0" err="1" smtClean="0"/>
              <a:t>בלמעלה</a:t>
            </a:r>
            <a:r>
              <a:rPr lang="he-IL" dirty="0" smtClean="0"/>
              <a:t> מ- 50% מההליכים הפליליים במדינה.</a:t>
            </a:r>
          </a:p>
          <a:p>
            <a:pPr lvl="1"/>
            <a:r>
              <a:rPr lang="he-IL" dirty="0" smtClean="0"/>
              <a:t>המערכת מטפלת במינוי הסנגורים הציבוריים, כ- 800 במספר,  בהליכים פליליים ובפיקוח על הייצוג אותו מקבלים החשודים. </a:t>
            </a:r>
          </a:p>
          <a:p>
            <a:pPr lvl="1"/>
            <a:r>
              <a:rPr lang="he-IL" dirty="0" smtClean="0"/>
              <a:t>ניהול מלא שלמחזור חיי התיק משלב הבקשה למינוי סנגור- מינוי סנגור, ייצוג, סגירת התיק. </a:t>
            </a:r>
          </a:p>
          <a:p>
            <a:pPr lvl="1"/>
            <a:r>
              <a:rPr lang="he-IL" dirty="0" smtClean="0"/>
              <a:t>תהליך עבודה מלא ללא נייר. </a:t>
            </a:r>
          </a:p>
          <a:p>
            <a:pPr lvl="1"/>
            <a:r>
              <a:rPr lang="he-IL" dirty="0" smtClean="0"/>
              <a:t>ניהול וטיפול בבקשות שכר טרחה של הסנגורים הציבוריים בסך של כ 180 מיליון ₪ בשנה. </a:t>
            </a:r>
          </a:p>
          <a:p>
            <a:pPr lvl="1"/>
            <a:endParaRPr lang="he-IL" dirty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9700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SDDC </a:t>
            </a:r>
            <a:r>
              <a:rPr lang="he-IL" b="1" dirty="0" smtClean="0"/>
              <a:t> - </a:t>
            </a:r>
            <a:r>
              <a:rPr lang="he-IL" b="1" dirty="0" err="1" smtClean="0"/>
              <a:t>וירטואליזציית</a:t>
            </a:r>
            <a:r>
              <a:rPr lang="he-IL" b="1" dirty="0" smtClean="0"/>
              <a:t> תשתיות 2017	</a:t>
            </a:r>
          </a:p>
          <a:p>
            <a:pPr lvl="1"/>
            <a:r>
              <a:rPr lang="he-IL" dirty="0" smtClean="0"/>
              <a:t>העברת ה </a:t>
            </a:r>
            <a:r>
              <a:rPr lang="en-US" dirty="0" smtClean="0"/>
              <a:t>data center </a:t>
            </a:r>
            <a:r>
              <a:rPr lang="he-IL" dirty="0" smtClean="0"/>
              <a:t> של משרד המשפטים ל </a:t>
            </a:r>
            <a:r>
              <a:rPr lang="en-US" dirty="0" smtClean="0"/>
              <a:t>software defined data center</a:t>
            </a:r>
            <a:r>
              <a:rPr lang="he-IL" dirty="0" smtClean="0"/>
              <a:t>. </a:t>
            </a:r>
          </a:p>
          <a:p>
            <a:pPr lvl="1"/>
            <a:r>
              <a:rPr lang="he-IL" dirty="0"/>
              <a:t>פריסת פתרון שנשען על טכנולוגיית  </a:t>
            </a:r>
            <a:r>
              <a:rPr lang="en-US" dirty="0"/>
              <a:t>NSX </a:t>
            </a:r>
            <a:r>
              <a:rPr lang="he-IL" dirty="0"/>
              <a:t> מבית חב' </a:t>
            </a:r>
            <a:r>
              <a:rPr lang="en-US" dirty="0" err="1"/>
              <a:t>Vmware</a:t>
            </a:r>
            <a:r>
              <a:rPr lang="en-US" dirty="0"/>
              <a:t>, </a:t>
            </a:r>
            <a:r>
              <a:rPr lang="he-IL" dirty="0"/>
              <a:t> המאפשר יכולות של וירטואליזציה של עולמות התקשורת ונגזרות של אבטחת </a:t>
            </a:r>
            <a:r>
              <a:rPr lang="he-IL" dirty="0" smtClean="0"/>
              <a:t>המידע ללא תלות בספקי החומרה</a:t>
            </a:r>
          </a:p>
          <a:p>
            <a:pPr lvl="1"/>
            <a:r>
              <a:rPr lang="he-IL" dirty="0" smtClean="0"/>
              <a:t>פרויקט </a:t>
            </a:r>
            <a:r>
              <a:rPr lang="he-IL" dirty="0"/>
              <a:t>בעלות של כ-4 מיליון ₪ אשר מקפיץ את יכולות הניהול של ה- </a:t>
            </a:r>
            <a:r>
              <a:rPr lang="en-US" dirty="0"/>
              <a:t>data center</a:t>
            </a:r>
            <a:r>
              <a:rPr lang="he-IL" dirty="0"/>
              <a:t> ומאפשר גמישות </a:t>
            </a:r>
            <a:r>
              <a:rPr lang="he-IL" dirty="0" smtClean="0"/>
              <a:t>תפעולית, יכולות אוטומציה מתקדמות ומתן </a:t>
            </a:r>
            <a:r>
              <a:rPr lang="he-IL" dirty="0"/>
              <a:t>מענה מהיר לשינויים. </a:t>
            </a:r>
            <a:endParaRPr lang="he-IL" dirty="0" smtClean="0"/>
          </a:p>
          <a:p>
            <a:pPr lvl="1"/>
            <a:r>
              <a:rPr lang="he-IL" b="1" dirty="0"/>
              <a:t>מתן מענה לכמויות מידע אדירות, שיש להן חשיבות קריטית לחיי האזרחים במדינת ישראל</a:t>
            </a:r>
          </a:p>
          <a:p>
            <a:pPr lvl="1"/>
            <a:r>
              <a:rPr lang="he-IL" b="1" dirty="0"/>
              <a:t>פרויקט חלוצי במגזר הציבורי</a:t>
            </a:r>
          </a:p>
          <a:p>
            <a:pPr lvl="1"/>
            <a:endParaRPr lang="he-IL" dirty="0" smtClean="0"/>
          </a:p>
          <a:p>
            <a:pPr lvl="1"/>
            <a:endParaRPr lang="en-US" dirty="0" smtClean="0"/>
          </a:p>
          <a:p>
            <a:pPr marL="609585" lvl="1" indent="0">
              <a:buNone/>
            </a:pPr>
            <a:endParaRPr lang="he-IL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1"/>
            <a:endParaRPr lang="he-IL" dirty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1521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SDDC </a:t>
            </a:r>
            <a:r>
              <a:rPr lang="he-IL" b="1" dirty="0" smtClean="0"/>
              <a:t> - </a:t>
            </a:r>
            <a:r>
              <a:rPr lang="he-IL" b="1" dirty="0" err="1" smtClean="0"/>
              <a:t>וירטואליזציית</a:t>
            </a:r>
            <a:r>
              <a:rPr lang="he-IL" b="1" dirty="0" smtClean="0"/>
              <a:t> תשתיות 2017	</a:t>
            </a:r>
          </a:p>
          <a:p>
            <a:pPr lvl="1"/>
            <a:r>
              <a:rPr lang="he-IL" dirty="0"/>
              <a:t>אינטגרציה מלאה של יכולות הניהול בעולמות התקשורת אבטחת, המידע, השרתים </a:t>
            </a:r>
            <a:r>
              <a:rPr lang="he-IL" dirty="0" smtClean="0"/>
              <a:t>והאחסון</a:t>
            </a:r>
          </a:p>
          <a:p>
            <a:pPr lvl="1"/>
            <a:r>
              <a:rPr lang="he-IL" dirty="0" smtClean="0"/>
              <a:t>עלויות </a:t>
            </a:r>
            <a:r>
              <a:rPr lang="he-IL" dirty="0"/>
              <a:t>ניהול ותחזוקה מופחתות במעבר לתצורה </a:t>
            </a:r>
            <a:r>
              <a:rPr lang="he-IL" dirty="0" smtClean="0"/>
              <a:t>אחודה</a:t>
            </a:r>
          </a:p>
          <a:p>
            <a:pPr lvl="1"/>
            <a:r>
              <a:rPr lang="he-IL" dirty="0" smtClean="0"/>
              <a:t>תשתית </a:t>
            </a:r>
            <a:r>
              <a:rPr lang="he-IL" dirty="0"/>
              <a:t>שנותנת מענה נוח ואינטגרטיבי לפריסת פתרונות אוטומציה של תהליכים </a:t>
            </a:r>
            <a:r>
              <a:rPr lang="he-IL" dirty="0" smtClean="0"/>
              <a:t>ושירותים</a:t>
            </a:r>
          </a:p>
          <a:p>
            <a:pPr lvl="1"/>
            <a:r>
              <a:rPr lang="he-IL" dirty="0" smtClean="0"/>
              <a:t>תשתית </a:t>
            </a:r>
            <a:r>
              <a:rPr lang="he-IL" dirty="0"/>
              <a:t>המאפשרת מימוש וניהול שירותי ענן פרטיים והיברידיים כחלק מתפישת העולם </a:t>
            </a:r>
            <a:r>
              <a:rPr lang="he-IL" dirty="0" smtClean="0"/>
              <a:t>החדשה</a:t>
            </a:r>
          </a:p>
          <a:p>
            <a:pPr lvl="1"/>
            <a:r>
              <a:rPr lang="he-IL" dirty="0" smtClean="0"/>
              <a:t>תשתית </a:t>
            </a:r>
            <a:r>
              <a:rPr lang="he-IL" dirty="0"/>
              <a:t>המאפשרת אימוץ פתרונות מתקדמים בהווה </a:t>
            </a:r>
            <a:r>
              <a:rPr lang="he-IL" dirty="0" smtClean="0"/>
              <a:t>ובעתיד</a:t>
            </a:r>
          </a:p>
          <a:p>
            <a:pPr lvl="1"/>
            <a:endParaRPr lang="he-IL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1"/>
            <a:endParaRPr lang="he-IL" dirty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7956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400" dirty="0"/>
              <a:t>ת"ז אישית </a:t>
            </a:r>
            <a:r>
              <a:rPr lang="he-IL" sz="4400"/>
              <a:t>וארגונית - </a:t>
            </a:r>
            <a:r>
              <a:rPr lang="he-IL" sz="4400" smtClean="0"/>
              <a:t>ששון </a:t>
            </a:r>
            <a:r>
              <a:rPr lang="he-IL" sz="4400" dirty="0"/>
              <a:t>סופרי	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גיל 55, נשוי +4, </a:t>
            </a:r>
            <a:r>
              <a:rPr lang="he-IL"/>
              <a:t>גר </a:t>
            </a:r>
            <a:r>
              <a:rPr lang="he-IL" smtClean="0"/>
              <a:t>בירושלים</a:t>
            </a:r>
            <a:endParaRPr lang="he-IL" dirty="0"/>
          </a:p>
          <a:p>
            <a:r>
              <a:rPr lang="he-IL" dirty="0"/>
              <a:t>בוגר </a:t>
            </a:r>
            <a:r>
              <a:rPr lang="he-IL"/>
              <a:t>מנהל </a:t>
            </a:r>
            <a:r>
              <a:rPr lang="he-IL" smtClean="0"/>
              <a:t>עסקים</a:t>
            </a:r>
            <a:endParaRPr lang="he-IL" dirty="0"/>
          </a:p>
          <a:p>
            <a:r>
              <a:rPr lang="he-IL" dirty="0"/>
              <a:t>ניסיון של 30 שנה במערכות </a:t>
            </a:r>
            <a:r>
              <a:rPr lang="he-IL"/>
              <a:t>מידע </a:t>
            </a:r>
            <a:r>
              <a:rPr lang="he-IL" smtClean="0"/>
              <a:t>ובניהול</a:t>
            </a:r>
            <a:endParaRPr lang="he-IL" dirty="0"/>
          </a:p>
          <a:p>
            <a:r>
              <a:rPr lang="he-IL" dirty="0"/>
              <a:t>ניהול ושליטה בתחומי פיתוח, </a:t>
            </a:r>
            <a:r>
              <a:rPr lang="he-IL" dirty="0" err="1"/>
              <a:t>סיסטם</a:t>
            </a:r>
            <a:r>
              <a:rPr lang="he-IL" dirty="0"/>
              <a:t>, </a:t>
            </a:r>
            <a:r>
              <a:rPr lang="he-IL"/>
              <a:t>תשתיות </a:t>
            </a:r>
            <a:r>
              <a:rPr lang="he-IL" smtClean="0"/>
              <a:t>ותקשורת</a:t>
            </a:r>
            <a:endParaRPr lang="he-IL" dirty="0"/>
          </a:p>
          <a:p>
            <a:r>
              <a:rPr lang="he-IL" smtClean="0"/>
              <a:t>1986-2005</a:t>
            </a:r>
            <a:r>
              <a:rPr lang="en-US" smtClean="0"/>
              <a:t>isv </a:t>
            </a:r>
            <a:r>
              <a:rPr lang="he-IL" smtClean="0"/>
              <a:t> </a:t>
            </a:r>
            <a:r>
              <a:rPr lang="he-IL" dirty="0"/>
              <a:t>ויועץ לארגונים בתחום הפיתוח והתשתיות</a:t>
            </a:r>
          </a:p>
          <a:p>
            <a:r>
              <a:rPr lang="he-IL" dirty="0"/>
              <a:t>1986-2007 </a:t>
            </a:r>
            <a:r>
              <a:rPr lang="he-IL" dirty="0" err="1"/>
              <a:t>מנמ"ר</a:t>
            </a:r>
            <a:r>
              <a:rPr lang="he-IL" dirty="0"/>
              <a:t> האפוטרופוס הכללי והכונס הרשמי</a:t>
            </a:r>
          </a:p>
          <a:p>
            <a:r>
              <a:rPr lang="he-IL" dirty="0"/>
              <a:t>2008-2010 ניהול חטיבת פרויקטים וארכיטקטורה משרד המשפטים</a:t>
            </a:r>
          </a:p>
          <a:p>
            <a:r>
              <a:rPr lang="he-IL" dirty="0"/>
              <a:t>2010-2015 הקמה וניהול חטיבת התוכנה במשרד המשפטים</a:t>
            </a:r>
          </a:p>
          <a:p>
            <a:r>
              <a:rPr lang="he-IL"/>
              <a:t>היום-2015  </a:t>
            </a:r>
            <a:r>
              <a:rPr lang="he-IL" smtClean="0"/>
              <a:t>מנמ"ר </a:t>
            </a:r>
            <a:r>
              <a:rPr lang="he-IL"/>
              <a:t>משרד </a:t>
            </a:r>
            <a:r>
              <a:rPr lang="he-IL" smtClean="0"/>
              <a:t>המשפטים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47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תוצאת תמונה עבור מבנה ארגוני משרד המשפט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56" y="2786230"/>
            <a:ext cx="2052561" cy="32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תוצאת תמונה עבור משרד המשפטי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57" y="4779294"/>
            <a:ext cx="1189877" cy="1216676"/>
          </a:xfrm>
          <a:prstGeom prst="rect">
            <a:avLst/>
          </a:prstGeom>
        </p:spPr>
      </p:pic>
      <p:sp>
        <p:nvSpPr>
          <p:cNvPr id="8" name="AutoShape 4" descr="תוצאת תמונה עבור משרד המשפטים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6" descr="תוצאת תמונה עבור משרד המשפטים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23" y="2157882"/>
            <a:ext cx="2911442" cy="135819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403" y="5193049"/>
            <a:ext cx="3923368" cy="839568"/>
          </a:xfrm>
          <a:prstGeom prst="rect">
            <a:avLst/>
          </a:prstGeom>
        </p:spPr>
      </p:pic>
      <p:sp>
        <p:nvSpPr>
          <p:cNvPr id="17" name="AutoShape 10" descr="תוצאת תמונה עבור האפוטרופוס הכללי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64" y="3504620"/>
            <a:ext cx="3667125" cy="4953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696" y="4101020"/>
            <a:ext cx="3581400" cy="4953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200"/>
              <a:t>משרד </a:t>
            </a:r>
            <a:r>
              <a:rPr lang="he-IL" sz="4200" dirty="0"/>
              <a:t>המשפטים</a:t>
            </a:r>
            <a:r>
              <a:rPr lang="he-IL" sz="4200"/>
              <a:t> - </a:t>
            </a:r>
            <a:r>
              <a:rPr lang="he-IL" sz="4200" smtClean="0"/>
              <a:t>היקפים </a:t>
            </a:r>
            <a:r>
              <a:rPr lang="he-IL" sz="4200" dirty="0"/>
              <a:t>ומספרים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087" y="1442926"/>
            <a:ext cx="3839188" cy="681358"/>
          </a:xfrm>
          <a:prstGeom prst="rect">
            <a:avLst/>
          </a:prstGeom>
        </p:spPr>
      </p:pic>
      <p:sp>
        <p:nvSpPr>
          <p:cNvPr id="20" name="מציין מיקום תוכן 2"/>
          <p:cNvSpPr>
            <a:spLocks noGrp="1"/>
          </p:cNvSpPr>
          <p:nvPr>
            <p:ph idx="1"/>
          </p:nvPr>
        </p:nvSpPr>
        <p:spPr>
          <a:xfrm>
            <a:off x="4744122" y="1611490"/>
            <a:ext cx="7572057" cy="490114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כ- 5500 </a:t>
            </a:r>
            <a:r>
              <a:rPr lang="he-IL" dirty="0"/>
              <a:t>עובדים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50 יחידות </a:t>
            </a:r>
            <a:r>
              <a:rPr lang="he-IL" dirty="0" smtClean="0"/>
              <a:t>אוטונומיות עם פעילות עסקית שונה</a:t>
            </a:r>
            <a:endParaRPr lang="he-I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60 אתרים בפיזור גיאוגרפי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200 יישומים עסקיים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1000 שרתים וירטואליים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5TB</a:t>
            </a:r>
            <a:r>
              <a:rPr lang="he-IL" dirty="0" smtClean="0"/>
              <a:t> </a:t>
            </a:r>
            <a:r>
              <a:rPr lang="he-IL" dirty="0"/>
              <a:t>אחסון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36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/>
              <a:t>כ"א אגף </a:t>
            </a:r>
            <a:r>
              <a:rPr lang="he-IL" sz="3600"/>
              <a:t>מערכות </a:t>
            </a:r>
            <a:r>
              <a:rPr lang="he-IL" sz="3600" dirty="0"/>
              <a:t>מידע</a:t>
            </a:r>
            <a:r>
              <a:rPr lang="he-IL" sz="3600"/>
              <a:t> - </a:t>
            </a:r>
            <a:r>
              <a:rPr lang="he-IL" sz="3600" smtClean="0"/>
              <a:t>משרד </a:t>
            </a:r>
            <a:r>
              <a:rPr lang="he-IL" sz="3600" dirty="0"/>
              <a:t>המשפטים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1371" y="1832681"/>
            <a:ext cx="11329259" cy="4901140"/>
          </a:xfrm>
        </p:spPr>
        <p:txBody>
          <a:bodyPr>
            <a:normAutofit fontScale="92500" lnSpcReduction="20000"/>
          </a:bodyPr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0" indent="0">
              <a:buNone/>
            </a:pPr>
            <a:r>
              <a:rPr lang="he-IL" sz="2000" dirty="0" smtClean="0"/>
              <a:t>* </a:t>
            </a:r>
            <a:r>
              <a:rPr lang="he-IL" sz="2000" b="1" dirty="0" smtClean="0"/>
              <a:t>גידול של כ-34% משנת 2015 לצורך עמידה בדרישות עסקיות ובתוכנית עבודה ישראל דיגיטלית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he-IL" sz="2000" dirty="0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662593"/>
              </p:ext>
            </p:extLst>
          </p:nvPr>
        </p:nvGraphicFramePr>
        <p:xfrm>
          <a:off x="1749778" y="1411111"/>
          <a:ext cx="9144001" cy="431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51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dirty="0" smtClean="0"/>
              <a:t>אגף רישום והסדר מקרקעין (טאבו)</a:t>
            </a:r>
          </a:p>
          <a:p>
            <a:pPr lvl="1"/>
            <a:r>
              <a:rPr lang="he-IL" dirty="0" smtClean="0"/>
              <a:t>שירות נסח טאבו מקוון חתום דיגיטלית – 2 מיליון נסחים בשנה</a:t>
            </a:r>
          </a:p>
          <a:p>
            <a:pPr lvl="1"/>
            <a:r>
              <a:rPr lang="he-IL" dirty="0" smtClean="0"/>
              <a:t>שירות עיון בתיקי בתים משותפים – קבלת תיק בית משותף באופן מקוון 86 אלף עיונים בשנה. </a:t>
            </a:r>
          </a:p>
          <a:p>
            <a:pPr lvl="1"/>
            <a:r>
              <a:rPr lang="he-IL" dirty="0" smtClean="0"/>
              <a:t>שירות רישום וביטול הערה אזהרה  - 200 אלף הערות בשנה, שירות מקוון מקצה לקצה כולל חיווי במייל ובסמס על סטטוס הרישום. </a:t>
            </a:r>
          </a:p>
          <a:p>
            <a:pPr lvl="1"/>
            <a:r>
              <a:rPr lang="he-IL" dirty="0" smtClean="0"/>
              <a:t>מכר </a:t>
            </a:r>
            <a:r>
              <a:rPr lang="en-US" dirty="0" smtClean="0"/>
              <a:t>ONLINE</a:t>
            </a:r>
            <a:r>
              <a:rPr lang="he-IL" dirty="0" smtClean="0"/>
              <a:t> – שירות דיגיטלי מלא לבצוע עסקת מכר נדל"ן מקוון ללא צורך ההגעה ללשכות הטאבו. </a:t>
            </a:r>
          </a:p>
          <a:p>
            <a:pPr lvl="1"/>
            <a:r>
              <a:rPr lang="he-IL" dirty="0" smtClean="0"/>
              <a:t>ממשק בנקים (</a:t>
            </a:r>
            <a:r>
              <a:rPr lang="en-US" dirty="0" smtClean="0"/>
              <a:t>b2g</a:t>
            </a:r>
            <a:r>
              <a:rPr lang="he-IL" dirty="0" smtClean="0"/>
              <a:t>) לביטול משכנתאות והערות אזהרה. </a:t>
            </a:r>
          </a:p>
          <a:p>
            <a:pPr lvl="1"/>
            <a:r>
              <a:rPr lang="he-IL" dirty="0" smtClean="0"/>
              <a:t>ממשקים מקוונים עם </a:t>
            </a:r>
            <a:r>
              <a:rPr lang="he-IL" dirty="0" err="1" smtClean="0"/>
              <a:t>רמ"י</a:t>
            </a:r>
            <a:r>
              <a:rPr lang="he-IL" dirty="0" smtClean="0"/>
              <a:t>, רשות האכיפה, רשם החברות, רשם הירושה, מפ"י ועוד...</a:t>
            </a:r>
          </a:p>
          <a:p>
            <a:pPr lvl="1"/>
            <a:r>
              <a:rPr lang="he-IL" dirty="0" smtClean="0"/>
              <a:t>מערך </a:t>
            </a:r>
            <a:r>
              <a:rPr lang="en-US" dirty="0" smtClean="0"/>
              <a:t>GIS</a:t>
            </a:r>
            <a:r>
              <a:rPr lang="he-IL" dirty="0" smtClean="0"/>
              <a:t> משולב במערכת. </a:t>
            </a:r>
          </a:p>
          <a:p>
            <a:pPr lvl="1"/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20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אגף רישום והסדר מקרקעין (טאבו) </a:t>
            </a:r>
          </a:p>
          <a:p>
            <a:pPr lvl="1"/>
            <a:r>
              <a:rPr lang="he-IL" dirty="0" smtClean="0"/>
              <a:t>הורדת זמן תהליך רישום מכר מחודשיים ומעלה ל-13 ימים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lvl="1"/>
            <a:r>
              <a:rPr lang="he-IL" dirty="0" smtClean="0"/>
              <a:t>הורדת זמן רישום הערת אזהרה מ-14 ימים ל-8 שעות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lvl="1"/>
            <a:r>
              <a:rPr lang="he-IL" dirty="0" smtClean="0"/>
              <a:t>הורדה של כ- 150 אלף מבקרים מלשכות הטאבו</a:t>
            </a:r>
          </a:p>
          <a:p>
            <a:pPr lvl="1"/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927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רשות הפטנטים </a:t>
            </a:r>
          </a:p>
          <a:p>
            <a:pPr lvl="1"/>
            <a:r>
              <a:rPr lang="he-IL" dirty="0" smtClean="0"/>
              <a:t>הפיכת הרשות לרשות ללא נייר, תהליכים דיגיטליים מלאים מקצה לקצה הן מול האזרח והן ב </a:t>
            </a:r>
            <a:r>
              <a:rPr lang="en-US" dirty="0" smtClean="0"/>
              <a:t>back office</a:t>
            </a:r>
            <a:r>
              <a:rPr lang="en-US" dirty="0"/>
              <a:t> </a:t>
            </a:r>
            <a:r>
              <a:rPr lang="he-IL" dirty="0" smtClean="0"/>
              <a:t> (פטנטים, רישום סימני מסחר, רישום מדגמים)</a:t>
            </a:r>
          </a:p>
          <a:p>
            <a:pPr lvl="1"/>
            <a:r>
              <a:rPr lang="he-IL" dirty="0" smtClean="0"/>
              <a:t>עליה לאוויר של מערכת רישום מדגמים כולל אתר הגשת בקשות ושירות דיגיטלי מקצה לקצה. </a:t>
            </a:r>
          </a:p>
          <a:p>
            <a:pPr lvl="1"/>
            <a:r>
              <a:rPr lang="en-US" dirty="0" err="1" smtClean="0"/>
              <a:t>Pct</a:t>
            </a:r>
            <a:r>
              <a:rPr lang="he-IL" dirty="0" smtClean="0"/>
              <a:t> – בקשות לפטנטים בינלאומיים, אתר פעולות להגשת בקשות, תכתובות וצפייה. שירות דיגיטלי מלא בבקשות לרישום פטנטים בינלאומיים. </a:t>
            </a:r>
          </a:p>
          <a:p>
            <a:pPr lvl="1"/>
            <a:r>
              <a:rPr lang="he-IL" dirty="0" smtClean="0"/>
              <a:t>ממשק שליחת תיקים דיגיטליים ל </a:t>
            </a:r>
            <a:r>
              <a:rPr lang="en-US" b="1" dirty="0" smtClean="0">
                <a:hlinkClick r:id="rId2"/>
              </a:rPr>
              <a:t>WIPO - World Intellectual Property Organization</a:t>
            </a:r>
            <a:r>
              <a:rPr lang="he-IL" b="1" dirty="0" smtClean="0"/>
              <a:t>, המדינה היחידה בעולם עם ממשק שליחת תיקים דיגיטלי. </a:t>
            </a:r>
          </a:p>
          <a:p>
            <a:pPr lvl="1"/>
            <a:r>
              <a:rPr lang="he-IL" dirty="0"/>
              <a:t>מחלקת </a:t>
            </a:r>
            <a:r>
              <a:rPr lang="en-US" dirty="0" err="1"/>
              <a:t>pct</a:t>
            </a:r>
            <a:r>
              <a:rPr lang="en-US" dirty="0"/>
              <a:t> </a:t>
            </a:r>
            <a:r>
              <a:rPr lang="he-IL" dirty="0"/>
              <a:t> נבחרה </a:t>
            </a:r>
            <a:r>
              <a:rPr lang="he-IL" dirty="0" smtClean="0"/>
              <a:t>בשנת </a:t>
            </a:r>
            <a:r>
              <a:rPr lang="he-IL" dirty="0"/>
              <a:t>2016 כמחלקה עם זמני הטיפול המהירים בעולם. </a:t>
            </a:r>
            <a:endParaRPr lang="en-US" dirty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586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מועצת רואי חשבון 2017</a:t>
            </a:r>
            <a:r>
              <a:rPr lang="he-IL" dirty="0" smtClean="0"/>
              <a:t>	</a:t>
            </a:r>
          </a:p>
          <a:p>
            <a:pPr lvl="1"/>
            <a:r>
              <a:rPr lang="he-IL" dirty="0" smtClean="0"/>
              <a:t>עליה לאוויר של מערכת ואתר פעולות עבור מועצת רואי חשבון. </a:t>
            </a:r>
          </a:p>
          <a:p>
            <a:pPr lvl="1"/>
            <a:r>
              <a:rPr lang="he-IL" dirty="0" smtClean="0"/>
              <a:t>שירות דיגיטלי מקצה לקצה. </a:t>
            </a:r>
          </a:p>
          <a:p>
            <a:pPr lvl="1"/>
            <a:r>
              <a:rPr lang="he-IL" dirty="0" smtClean="0"/>
              <a:t>אתר פעולות המאפשר רישום לבחינה, בקשה לפטור, רישום להתמחות, קבלת עותק מחברת בחינה, הגשת ערר לבחינה.</a:t>
            </a:r>
          </a:p>
          <a:p>
            <a:pPr lvl="1"/>
            <a:r>
              <a:rPr lang="he-IL" dirty="0" smtClean="0"/>
              <a:t>אזור אישי מלא </a:t>
            </a:r>
          </a:p>
          <a:p>
            <a:pPr lvl="1"/>
            <a:r>
              <a:rPr lang="he-IL" dirty="0" smtClean="0"/>
              <a:t>עדכון פרואקטיבי באמצעות מייל וסמס על סטטוס בקשות, ציוני בחינה ועוד..</a:t>
            </a:r>
          </a:p>
          <a:p>
            <a:pPr lvl="1"/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365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</a:t>
            </a:r>
            <a:r>
              <a:rPr lang="he-IL" dirty="0" smtClean="0"/>
              <a:t>ישגים 2015-2017 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smtClean="0"/>
              <a:t>רשם המתווכים 2016</a:t>
            </a:r>
            <a:r>
              <a:rPr lang="he-IL" dirty="0" smtClean="0"/>
              <a:t>	</a:t>
            </a:r>
          </a:p>
          <a:p>
            <a:pPr lvl="1"/>
            <a:r>
              <a:rPr lang="he-IL" dirty="0" smtClean="0"/>
              <a:t>עליה לאוויר של אתר פעולות. </a:t>
            </a:r>
          </a:p>
          <a:p>
            <a:pPr lvl="1"/>
            <a:r>
              <a:rPr lang="he-IL" dirty="0" smtClean="0"/>
              <a:t>שירות רישום וזימון לבחינה.</a:t>
            </a:r>
          </a:p>
          <a:p>
            <a:pPr lvl="1"/>
            <a:r>
              <a:rPr lang="he-IL" dirty="0" smtClean="0"/>
              <a:t> עדכון פרואקטיבי באמצעות מייל וסמס על סטטוס בקשות, ציוני בחינה ועוד..</a:t>
            </a:r>
          </a:p>
          <a:p>
            <a:pPr marL="609585" lvl="1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3165766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06CD41205836C4A8D7C146D39FADFD5" ma:contentTypeVersion="3" ma:contentTypeDescription="צור מסמך חדש." ma:contentTypeScope="" ma:versionID="26e17add78eb588740344a4a74ca78ba">
  <xsd:schema xmlns:xsd="http://www.w3.org/2001/XMLSchema" xmlns:xs="http://www.w3.org/2001/XMLSchema" xmlns:p="http://schemas.microsoft.com/office/2006/metadata/properties" xmlns:ns1="http://schemas.microsoft.com/sharepoint/v3" xmlns:ns2="4684a81e-5f1e-4832-95e6-2f27a2f239d5" targetNamespace="http://schemas.microsoft.com/office/2006/metadata/properties" ma:root="true" ma:fieldsID="07d26aa6f6b129b67a7639b0cb8230fd" ns1:_="" ns2:_="">
    <xsd:import namespace="http://schemas.microsoft.com/sharepoint/v3"/>
    <xsd:import namespace="4684a81e-5f1e-4832-95e6-2f27a2f239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internalName="PublishingStartDate">
      <xsd:simpleType>
        <xsd:restriction base="dms:Unknown"/>
      </xsd:simpleType>
    </xsd:element>
    <xsd:element name="PublishingExpirationDate" ma:index="12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4a81e-5f1e-4832-95e6-2f27a2f239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מזהה תמידי" ma:description="השאר מזהה בעת הוספה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684a81e-5f1e-4832-95e6-2f27a2f239d5">ITDOCS-93-4836</_dlc_DocId>
    <_dlc_DocIdUrl xmlns="4684a81e-5f1e-4832-95e6-2f27a2f239d5">
      <Url>http://itportal/ItDocuments/PMO/_layouts/15/DocIdRedir.aspx?ID=ITDOCS-93-4836</Url>
      <Description>ITDOCS-93-4836</Description>
    </_dlc_DocIdUrl>
  </documentManagement>
</p:properties>
</file>

<file path=customXml/itemProps1.xml><?xml version="1.0" encoding="utf-8"?>
<ds:datastoreItem xmlns:ds="http://schemas.openxmlformats.org/officeDocument/2006/customXml" ds:itemID="{451907E0-BFE8-4C5C-9E01-7A3C9DC58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834AA-599F-483E-B829-20B6A49F644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04A27F-5996-405A-8540-2F012C329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84a81e-5f1e-4832-95e6-2f27a2f23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5AD87A8-EF5E-44D3-8D28-4FC6744560C2}">
  <ds:schemaRefs>
    <ds:schemaRef ds:uri="4684a81e-5f1e-4832-95e6-2f27a2f239d5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529</Words>
  <Application>Microsoft Office PowerPoint</Application>
  <PresentationFormat>מותאם אישית</PresentationFormat>
  <Paragraphs>130</Paragraphs>
  <Slides>17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19" baseType="lpstr">
      <vt:lpstr>1_ערכת נושא Office</vt:lpstr>
      <vt:lpstr>2_ערכת נושא Office</vt:lpstr>
      <vt:lpstr>מצגת של PowerPoint</vt:lpstr>
      <vt:lpstr>ת"ז אישית וארגונית - ששון סופרי </vt:lpstr>
      <vt:lpstr>משרד המשפטים - היקפים ומספרים</vt:lpstr>
      <vt:lpstr>כ"א אגף מערכות מידע - משרד המשפטים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  <vt:lpstr>הישגים 2015-2017  </vt:lpstr>
    </vt:vector>
  </TitlesOfParts>
  <Company>MOJ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Sason Sofri</dc:creator>
  <cp:lastModifiedBy>Edit Peled</cp:lastModifiedBy>
  <cp:revision>46</cp:revision>
  <dcterms:created xsi:type="dcterms:W3CDTF">2018-01-20T15:26:00Z</dcterms:created>
  <dcterms:modified xsi:type="dcterms:W3CDTF">2018-01-21T09:36:47Z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0x010100806CD41205836C4A8D7C146D39FADFD5</vt:lpwstr>
  </property>
  <property fmtid="{D5CDD505-2E9C-101B-9397-08002B2CF9AE}" pid="3" name="_dlc_DocIdItemGuid">
    <vt:lpwstr>c9d0540a-2982-4263-940d-d53a03967bd9</vt:lpwstr>
  </property>
</Properties>
</file>