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2"/>
  </p:notesMasterIdLst>
  <p:sldIdLst>
    <p:sldId id="256" r:id="rId2"/>
    <p:sldId id="262" r:id="rId3"/>
    <p:sldId id="264" r:id="rId4"/>
    <p:sldId id="263" r:id="rId5"/>
    <p:sldId id="261" r:id="rId6"/>
    <p:sldId id="265" r:id="rId7"/>
    <p:sldId id="266" r:id="rId8"/>
    <p:sldId id="267" r:id="rId9"/>
    <p:sldId id="269" r:id="rId10"/>
    <p:sldId id="279" r:id="rId11"/>
    <p:sldId id="270" r:id="rId12"/>
    <p:sldId id="271" r:id="rId13"/>
    <p:sldId id="272" r:id="rId14"/>
    <p:sldId id="273" r:id="rId15"/>
    <p:sldId id="280" r:id="rId16"/>
    <p:sldId id="274" r:id="rId17"/>
    <p:sldId id="281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>
      <p:cViewPr varScale="1">
        <p:scale>
          <a:sx n="101" d="100"/>
          <a:sy n="101" d="100"/>
        </p:scale>
        <p:origin x="12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53" y="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52C17B-7F1D-411F-ACFA-97946855BF1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6F62B07-AA4C-4E98-92BA-FE43A9CD24B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208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אליפסה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אליפסה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אליפסה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חבר ישר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אליפסה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3A6F83-F84D-402A-9B97-FB6C92B5F789}" type="datetimeFigureOut">
              <a:rPr lang="he-IL" smtClean="0"/>
              <a:pPr/>
              <a:t>י"ג/כסלו/תשפ"ב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7EAF66-E097-4149-8BF7-A7D0CA841E8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5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מבצע</a:t>
            </a:r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"טרופית ענבים"</a:t>
            </a:r>
            <a:r>
              <a:rPr lang="en-US" sz="3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גיבוש מודיעין שהביא להצלת חיים.</a:t>
            </a:r>
            <a:endParaRPr lang="he-IL" sz="38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96" y="2805032"/>
            <a:ext cx="4893676" cy="318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השתלשלות האירוע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מנחה את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ללכת בדחיפות ל 'איש' 'לקנות חתיכת אדמה'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היה נשמע לחוץ בשיחה ולוחץ על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לבצע  את הרכישה כבר מחר.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כמובן שאנחנו מנסים לזהות את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ומייד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מפקחים על הפרטנר שלו  גם כמובן בודקים בדיוק איפה הוא נמצא (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איכונים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32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השתלשלות האירוע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 23 ביוני , שוב מתקבלת שיחה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,הפעם במכשיר פרטנר חדש .</a:t>
            </a:r>
          </a:p>
          <a:p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מעדכן את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כי 'האיש' תופר אותן'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מעדכן כי בקש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מה'איש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' להביא גם מסמרים וחוטי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תייל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התובנה שלנו היא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מתעניין בתפירת חגרות נפץ ,כאשר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הינו החוליה המקשרת בין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לאדם שלישי שמכין את החגורה עבורו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מייד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הוצאנו התרעה אודות כוונת התשתית הצבאית של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הגא"פ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בחברון להוציא פיגוע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במיידי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בוצעו ניסיונות לאתר את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ע"י כל מיני מערכות שהיו ברשותנו וע"י השוואת קולות לחברי התשתית אולם לא הצלחנו לאתרו ורק הבנו שהוא עוסק בהסעות פועלים ועבודות בניין 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89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השתלשלות האירוע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הערכנו כי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מנוצל על ידי התשתית להחדרת מפגעים  לישראל בכיסוי של פועלים.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משיחות של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הבנו ששמו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והינו נהג ופועל בניין 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לאחר מאמצים רבים הצלחנו לאתר את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עמאירה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,יליד 81 רווק פועל בניין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מדורא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. על בסיס איכוני הפלאפון שלו ראינו שהוא נמצא במרבית הזמן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בדורא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 24 ליוני בצהריים אנחנו מקבלים שיחה בין מחמד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צדר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עפ"ק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) ראש התשתית מפרטנר חדש לבין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.</a:t>
            </a:r>
          </a:p>
          <a:p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צדר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מברר לגבי 'האיש' והאם העביר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את 'המיץ והקולה'.</a:t>
            </a: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14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השתלשלות האירוע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צדר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שואל האם 'האיש' לא אמר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לתאלחמה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כי יגיע בשעה 17:00 'לסופרמרקט"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משיב בשלילה ומציין כי ינסה להשיג את 'האיש'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הערכנו כי ה'איש' הוא,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עמאירה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שאמור להעביר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חומרי נפץ לטובת פיגוע שמתכננת  התשתית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הבנו שעלינו לעצור מידית את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והערכנו שהוא מספק לתשתית חומר נפץ ככל הנראה עבור מתאבד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הוצאנו התרעה ותוך כדי הפעולות שאנחנו מבצעים פתאום ראינו שהפרטנר של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מתחיל '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לסוע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' לכיוון בית שמש/עמק האלה.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6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השתלשלות האירוע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5536" y="1527048"/>
            <a:ext cx="8100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בעקבות תמונת המודיעין שגיבשנו מוזנק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צוות טקילה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לאזור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בית שמש לעצור את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מתקבלות שיחות של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שמספר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לחבר שלו תוך כדי נסיעה כי יש מלא מחסומים של המשטרה והוא נאלץ לחזור על עקבותיו.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מסך כל הדיווחים אנחנו מבינים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שבסאם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עושה את דרכו חזרה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לדורא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. על פי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האיכונים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שלו ראינו שנעצר עם רכבו בצומת נחושה  בפאתי בית שמש וירד מהכביש הראשי לשביל צדדי בחורשה.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למקום מוזעקים כוחות משטרה גדולים בנוסף לאנשי המבצעים שלנו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שמצליחים לאתר את רכבו של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והוא נעצר עם עוד 4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נוספים שהיה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ברכבו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בחיפוש שבוצע ברכב לא נמצא אמל"ח כשלהו 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86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מקום המעצר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27048"/>
            <a:ext cx="6020085" cy="48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השתלשלות האירוע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5536" y="1527048"/>
            <a:ext cx="81003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הועבר לחקירה ונחקר תקופה ארוכה יחסית 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בתחילה לא הודה בדבר אולם לבסוף נשבר והודה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בתכנון 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פיגוע התאבדות שתכננה התשתית במרכז הומה אדם בישראל. 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מסר לחוקריו כי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גויס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לגא"פ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בשנת 1996-97 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ביום בו נעצר יצא למשימת איסוף מידע לצורך איתור מקום לביצוע  פיגוע הקרבה/התאבדות .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לאחר איתור המקום ,הוא היה אמור לחבור אל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שהיה אמור להפגיש אותו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עם שני מתאבדים 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התוכנית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היתה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'יפתח ציר'  ל 2 המתאבדים שיסעו ברכב אחריו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סיפר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בחקירתו כי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עבר אימונים בנשק ובעבר אף הציע עצמו לפיגוע התאבדות.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51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מרכז ביג בית שמש-המקום בו תוכנן הפיגוע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5536" y="152704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74586"/>
            <a:ext cx="3529844" cy="487692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569" y="1849527"/>
            <a:ext cx="4248743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סיכול פיגוע ותובנות מודיעיניות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5536" y="1527048"/>
            <a:ext cx="810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התקבל מידע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סיגינטי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שטופל בצורה מקצועית ,תוך גילוי תובנות מודיעיניות שהתבססו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על היכרות מעמיקה עם האובייקטים 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תגובה מהירה מאוד שלנו , שהבנו את המודיעין וידענו לתרגם אותו לתובנות אופרטיביות ולהעביר מידע מדויק לגורמי השטח , כל אלו -הובילו לסיכול הפיגוע המתוכנן של התשתית ולהצלת חיי אדם רבים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הצלחנו להצביע על  שיחות חשודות ומקודדות של חברי התשתית 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הוצאנו התרעות מדויקות לגבי הפעילות .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ידענו ל"צלצל בפעמונים"  כי התשתית מתכננת להוציא פיגוע גדול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הצלחנו להציף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סלולארי 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חשוד הקשור לחברי התשתית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הצלחנו לאתר את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עמאירה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79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סיכול פיגוע ותובנות </a:t>
            </a:r>
            <a:r>
              <a:rPr lang="he-IL" sz="32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מודיעניות</a:t>
            </a:r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5536" y="1527048"/>
            <a:ext cx="810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הצלחנו באמצעות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איכונים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הסלולאר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של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בסאם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להבין איפה הוא ולאן הוא נוסע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עוד לפני שנפתח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החפ"ק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של כוחות השטח.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לסיכום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ישנה חשיבות עליונה להבנת תמונת המודיעין בטווח זמן קצר והעברתה בצורה מדויקת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ליחידות השטח .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הבנת המודיעין ותרגומו לצעדים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אופרטייבים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בשטח, הביאה לסיכול פיגוע גדול ומנעה הרג של יהודים רבים חפים מפשע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עיקר החכמה היא לשאוף למצוינות  כל אחד בתחומו, לדעת לפעול במהירות והכי חשוב לפעול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בשילוביות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,כאשר כל גורם פועל ועושה את תפקידו על הצד הטוב ביותר  ללא אגו ולמען מטרה משותפת אחת , למנוע את הפיגוע ולהציל חיי אדם.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99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496944" cy="4392488"/>
          </a:xfrm>
        </p:spPr>
        <p:txBody>
          <a:bodyPr>
            <a:no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מדובר </a:t>
            </a:r>
            <a:r>
              <a:rPr lang="he-IL" sz="2400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בארגון טרור שיעי בעל אידאולוגיה קיצונית הקוראת לחיסולה של מדינת ישראל והקמת מדינת הלכה אסלאמית שיעית בכל שטחי ארץ ישראל. </a:t>
            </a:r>
            <a:r>
              <a:rPr lang="en-US" sz="2400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2400" b="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הארגון </a:t>
            </a:r>
            <a:r>
              <a:rPr lang="he-IL" sz="2400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הוקם בעזה בשנות ה 80 של המאה ה 20 ונתמך על ידי איראן (כספים ואמל"ח ).</a:t>
            </a:r>
            <a:r>
              <a:rPr lang="en-US" sz="2400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2400" b="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הנהגת </a:t>
            </a:r>
            <a:r>
              <a:rPr lang="he-IL" sz="2400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הארגון יושבת </a:t>
            </a: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בסוריה .</a:t>
            </a:r>
            <a: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2400" b="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הצבעים </a:t>
            </a:r>
            <a:r>
              <a:rPr lang="he-IL" sz="2400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שמאפיינים את הארגון הינם שחור וצהוב.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2400" b="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699792" y="260648"/>
            <a:ext cx="5832648" cy="1872952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ארגון </a:t>
            </a:r>
            <a:r>
              <a:rPr lang="he-IL" sz="48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הג'האד</a:t>
            </a:r>
            <a:r>
              <a:rPr lang="he-IL" sz="4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האסלמי בפלסטין </a:t>
            </a:r>
            <a:r>
              <a:rPr lang="en-US" sz="4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ar-AE" sz="3600" b="1" dirty="0" smtClean="0">
                <a:solidFill>
                  <a:srgbClr val="002060"/>
                </a:solidFill>
                <a:latin typeface="David" panose="020E0502060401010101" pitchFamily="34" charset="-79"/>
              </a:rPr>
              <a:t>حركة </a:t>
            </a:r>
            <a:r>
              <a:rPr lang="ar-AE" sz="3600" b="1" dirty="0">
                <a:solidFill>
                  <a:srgbClr val="002060"/>
                </a:solidFill>
                <a:latin typeface="David" panose="020E0502060401010101" pitchFamily="34" charset="-79"/>
              </a:rPr>
              <a:t>الجهاد الإسلامي في فلسطين</a:t>
            </a:r>
            <a:r>
              <a:rPr lang="ar-AE" sz="3600" dirty="0">
                <a:solidFill>
                  <a:srgbClr val="002060"/>
                </a:solidFill>
                <a:latin typeface="David" panose="020E0502060401010101" pitchFamily="34" charset="-79"/>
              </a:rPr>
              <a:t>,</a:t>
            </a:r>
            <a:endParaRPr lang="he-IL" sz="32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2" descr="Palestinian Islamic Jihad Emblem :: Jihad In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651"/>
            <a:ext cx="1735714" cy="19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סיום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5536" y="1527048"/>
            <a:ext cx="81003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8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תודה על ההקשבה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68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1519" y="1916832"/>
            <a:ext cx="8640960" cy="3600400"/>
          </a:xfrm>
        </p:spPr>
        <p:txBody>
          <a:bodyPr>
            <a:no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הימים ימי </a:t>
            </a:r>
            <a:r>
              <a:rPr lang="he-IL" sz="2400" b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האנתפאצ'ה</a:t>
            </a: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השנייה(אמצע שנת 2002).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ארגון </a:t>
            </a:r>
            <a:r>
              <a:rPr lang="he-IL" sz="2400" b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הגא"פ</a:t>
            </a: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לקח חלק מרכזי בהובלת הלחימה ובדגש על הוצאה לפועל של פיגועי התאבדות.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 </a:t>
            </a:r>
            <a:r>
              <a:rPr lang="he-IL" sz="2400" b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האנתפאצ'ה</a:t>
            </a: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ופיגועי הטרור יצאו מתשתיות </a:t>
            </a:r>
            <a:r>
              <a:rPr lang="he-IL" sz="2400" b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חמא"ס</a:t>
            </a: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וגא"פ</a:t>
            </a: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בגדה המערבית, שהכשירו והכינו</a:t>
            </a:r>
            <a:r>
              <a:rPr lang="he-IL" sz="2400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מתאבדים וחומרי נפץ ודאגו להוציא אותם למרכזים הומי אדם בישראל כדי לבצע פיגוע התאבדות</a:t>
            </a:r>
            <a:r>
              <a:rPr lang="he-IL" sz="28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sz="2800" b="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</a:t>
            </a:r>
            <a:endParaRPr lang="he-IL" sz="48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013176"/>
            <a:ext cx="2590056" cy="15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640960" cy="3273896"/>
          </a:xfrm>
        </p:spPr>
        <p:txBody>
          <a:bodyPr>
            <a:no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ועוד צוות קטן וייחודי היינו אחראים על סיכול הפעילות של </a:t>
            </a:r>
            <a:r>
              <a:rPr lang="he-IL" sz="2400" b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הגא"פ</a:t>
            </a: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ביהודה.(רמאללה, חברון ובית לחם)</a:t>
            </a:r>
            <a: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b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אישית אחראי באותם ימים על אזור חברון. </a:t>
            </a:r>
            <a: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2400" b="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400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המשאבים והכלים הטכנולוגים שעמדו לרשותנו באותה תקופה ,היו דלים יחסית .</a:t>
            </a:r>
            <a:endParaRPr lang="he-IL" sz="2400" b="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המשך</a:t>
            </a:r>
            <a:endParaRPr lang="he-IL" sz="48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6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התשתית הצבאית של </a:t>
            </a:r>
            <a:r>
              <a:rPr lang="he-IL" sz="48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הגא"פ</a:t>
            </a:r>
            <a:r>
              <a:rPr lang="he-IL" sz="4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בחברון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באותם הימים פעל בחברון ארגון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הגא"פ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שעסק בפעילות צבאית. בראש התשתית עמד אדם בשם  מחמד סידר, רווק בן 27, במוצאו מחברון.</a:t>
            </a:r>
          </a:p>
          <a:p>
            <a:pPr marL="0" indent="0" algn="just">
              <a:buNone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בחור כריזמטי, חשאי, ממודר ומעל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קר רוח.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לסידר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היו קשרים למפקדת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הגא"פ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בסוריה ,הוא זכה לגיבוי ומימון של פעילותו הצבאית. אנחנו קראנו לו "המוח".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סידר הפעיל מספר חוליות באזור חברון ע"פ חלוקה גאוגרפית תוך מידור מוחלט בין החוליות השונות.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התשתית הצבאית –המשך 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התשתית הצבאית של סידר כללה חוליה אחת קטלנית במיוחד שכללה עוד 4 אנשים 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דיאב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שויכי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סגנו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של מחמד סידר, מחברון העיר. בעל קשרים לפעילי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תנט'ים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בחברון ומעורב במספר פיגועי ירי בחברון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סאמי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שואר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- בחור צעיר כבן 22 בעל ידע בהכנת מטענים ,בביתו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היתה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מעבדת חבלה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ע"א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רחים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תלאחמה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בן 29 מאזור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דורא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. מעורב בפיגועי ירי באזור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חברון.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מאג'ד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אבו דוש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- רווק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בן 24 תושב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דורא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גייס מאמן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ומאכוון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של חוליות צבאית לביצוע פיגועי ירי כנגד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התנחלויות.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בעל בטחון עצמי וממולח מאוד.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59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מפת העיר חברון 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552059"/>
            <a:ext cx="8504238" cy="4522232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1691680" y="5426219"/>
            <a:ext cx="792088" cy="648072"/>
          </a:xfrm>
          <a:prstGeom prst="ellipse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1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7680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הפיגועים </a:t>
            </a:r>
            <a: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הבולטים של התשתית </a:t>
            </a:r>
            <a:b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הפיגוע הבולט ביותר של התשתית  </a:t>
            </a:r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הפיגוע בציר המתפללים</a:t>
            </a:r>
            <a:r>
              <a:rPr lang="en-US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u="sng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(15 בנובמבר 2002). באותו מקרה פתחה חוליה בת שלושה מפגעים בירי לעבר כוחות הביטחון ב"ציר המתפללים" בחברון, שכתוצאה ממנו נהרגו 12 אנשים, בהם מח"ט יהודה אל"ם דרור וינברג, ונפצעו 14.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פיגוע הקרבה בישיבת עתניאל בדרום הר חברון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- שני חברי חוליה 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התחזו לחיילים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ישראלים, הצטיידו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באפודי קרב, רובי 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M-16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ורימוני יד ופתחו בירי לכל עבר. בפיגוע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נהרגו 4 תלמידי ישיבה  ועוד 7 נפצעו.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פיגוע </a:t>
            </a:r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</a:rPr>
              <a:t>ירי בגבעה הצרפתית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– פיגוע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בטרמפיאדה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בו נהרגו 2 שוטרי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מג"ב.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7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השתלשלות האירוע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בכל הפיגועים הללו, פקחנו על התשתית, הבנו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שמתחולל משהו ,אבל לא הצלחנו להבין מה בדיוק ,איפה ומתי (חמשת הממים שלנו הם מי , מה ,מתי ,מדוע , מקום).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למותר לציין כי כל חברי התשתית היו מבוקשים וירדו למחתרת.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התקבלה החלטה שאנחנו מסכלים את התשתית הזו ויהי מה .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 22 ביוני 2002 אנחנו מקבלים שיחה בין ע"א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רחים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תלאחמה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לבין מכשיר פרטנר של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בלמ"ז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19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11250</TotalTime>
  <Words>491</Words>
  <Application>Microsoft Office PowerPoint</Application>
  <PresentationFormat>‫הצגה על המסך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8" baseType="lpstr">
      <vt:lpstr>Arial</vt:lpstr>
      <vt:lpstr>Calibri</vt:lpstr>
      <vt:lpstr>David</vt:lpstr>
      <vt:lpstr>Georgia</vt:lpstr>
      <vt:lpstr>Times New Roman</vt:lpstr>
      <vt:lpstr>Wingdings</vt:lpstr>
      <vt:lpstr>Wingdings 2</vt:lpstr>
      <vt:lpstr>אזרחי</vt:lpstr>
      <vt:lpstr>מבצע "טרופית ענבים" גיבוש מודיעין שהביא להצלת חיים.</vt:lpstr>
      <vt:lpstr>ארגון הג'האד האסלמי בפלסטין  حركة الجهاد الإسلامي في فلسطين,</vt:lpstr>
      <vt:lpstr>רקע</vt:lpstr>
      <vt:lpstr>המשך</vt:lpstr>
      <vt:lpstr>התשתית הצבאית של הגא"פ בחברון</vt:lpstr>
      <vt:lpstr>התשתית הצבאית –המשך </vt:lpstr>
      <vt:lpstr>מפת העיר חברון </vt:lpstr>
      <vt:lpstr>הפיגועים הבולטים של התשתית  </vt:lpstr>
      <vt:lpstr>השתלשלות האירוע </vt:lpstr>
      <vt:lpstr>השתלשלות האירוע </vt:lpstr>
      <vt:lpstr>השתלשלות האירוע </vt:lpstr>
      <vt:lpstr>השתלשלות האירוע </vt:lpstr>
      <vt:lpstr>השתלשלות האירוע </vt:lpstr>
      <vt:lpstr>השתלשלות האירוע </vt:lpstr>
      <vt:lpstr>מקום המעצר</vt:lpstr>
      <vt:lpstr>השתלשלות האירוע </vt:lpstr>
      <vt:lpstr>מרכז ביג בית שמש-המקום בו תוכנן הפיגוע </vt:lpstr>
      <vt:lpstr>סיכול פיגוע ותובנות מודיעיניות </vt:lpstr>
      <vt:lpstr>סיכול פיגוע ותובנות מודיעניות </vt:lpstr>
      <vt:lpstr>סיום </vt:lpstr>
    </vt:vector>
  </TitlesOfParts>
  <Company>WwW.DDL-IL.NeT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"אִם תִרְצוּ – אֵין זוֹ אַגָדָה"</dc:title>
  <dc:creator>ehud ziedler</dc:creator>
  <cp:lastModifiedBy>User</cp:lastModifiedBy>
  <cp:revision>547</cp:revision>
  <dcterms:created xsi:type="dcterms:W3CDTF">2017-01-27T15:16:23Z</dcterms:created>
  <dcterms:modified xsi:type="dcterms:W3CDTF">2021-11-17T10:43:29Z</dcterms:modified>
</cp:coreProperties>
</file>