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4" r:id="rId2"/>
    <p:sldMasterId id="2147483682" r:id="rId3"/>
  </p:sldMasterIdLst>
  <p:notesMasterIdLst>
    <p:notesMasterId r:id="rId25"/>
  </p:notesMasterIdLst>
  <p:sldIdLst>
    <p:sldId id="335" r:id="rId4"/>
    <p:sldId id="496" r:id="rId5"/>
    <p:sldId id="821" r:id="rId6"/>
    <p:sldId id="483" r:id="rId7"/>
    <p:sldId id="820" r:id="rId8"/>
    <p:sldId id="819" r:id="rId9"/>
    <p:sldId id="655" r:id="rId10"/>
    <p:sldId id="654" r:id="rId11"/>
    <p:sldId id="514" r:id="rId12"/>
    <p:sldId id="505" r:id="rId13"/>
    <p:sldId id="508" r:id="rId14"/>
    <p:sldId id="498" r:id="rId15"/>
    <p:sldId id="376" r:id="rId16"/>
    <p:sldId id="480" r:id="rId17"/>
    <p:sldId id="504" r:id="rId18"/>
    <p:sldId id="513" r:id="rId19"/>
    <p:sldId id="503" r:id="rId20"/>
    <p:sldId id="509" r:id="rId21"/>
    <p:sldId id="477" r:id="rId22"/>
    <p:sldId id="488" r:id="rId23"/>
    <p:sldId id="327" r:id="rId24"/>
  </p:sldIdLst>
  <p:sldSz cx="12192000" cy="6858000"/>
  <p:notesSz cx="6797675" cy="99266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" initials="M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020" autoAdjust="0"/>
    <p:restoredTop sz="81988" autoAdjust="0"/>
  </p:normalViewPr>
  <p:slideViewPr>
    <p:cSldViewPr snapToGrid="0">
      <p:cViewPr varScale="1">
        <p:scale>
          <a:sx n="62" d="100"/>
          <a:sy n="62" d="100"/>
        </p:scale>
        <p:origin x="29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8" y="0"/>
            <a:ext cx="2945659" cy="498057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6" y="0"/>
            <a:ext cx="2945659" cy="498057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612A1CF-88A1-40E9-8906-2E6F7D1DF078}" type="datetimeFigureOut">
              <a:rPr lang="he-IL" smtClean="0"/>
              <a:t>ה'/אדר/תש"פ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2018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6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2EB38FD-CB74-46AD-89DA-520929DDC8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6112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B38FD-CB74-46AD-89DA-520929DDC8FD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5693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B38FD-CB74-46AD-89DA-520929DDC8F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260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B38FD-CB74-46AD-89DA-520929DDC8F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85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מציין מיקום של תמונת שקופית 1">
            <a:extLst>
              <a:ext uri="{FF2B5EF4-FFF2-40B4-BE49-F238E27FC236}">
                <a16:creationId xmlns:a16="http://schemas.microsoft.com/office/drawing/2014/main" id="{511773B9-8082-475A-AAC0-2C0DA283B7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מציין מיקום של הערות 2">
            <a:extLst>
              <a:ext uri="{FF2B5EF4-FFF2-40B4-BE49-F238E27FC236}">
                <a16:creationId xmlns:a16="http://schemas.microsoft.com/office/drawing/2014/main" id="{7886A891-B2D0-456A-ABDD-2EC04137D0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/>
          </a:p>
        </p:txBody>
      </p:sp>
      <p:sp>
        <p:nvSpPr>
          <p:cNvPr id="10244" name="מציין מיקום של מספר שקופית 3">
            <a:extLst>
              <a:ext uri="{FF2B5EF4-FFF2-40B4-BE49-F238E27FC236}">
                <a16:creationId xmlns:a16="http://schemas.microsoft.com/office/drawing/2014/main" id="{8B7E9FEA-E8AC-4ACB-ABFE-5B1E9F88B0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1B0D871D-F246-470C-A3E6-1A2AF3A04C8B}" type="slidenum">
              <a:rPr lang="he-IL" altLang="he-IL" smtClean="0">
                <a:solidFill>
                  <a:srgbClr val="000000"/>
                </a:solidFill>
              </a:rPr>
              <a:pPr algn="l">
                <a:spcBef>
                  <a:spcPct val="0"/>
                </a:spcBef>
              </a:pPr>
              <a:t>18</a:t>
            </a:fld>
            <a:endParaRPr lang="he-IL" altLang="he-I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EB38FD-CB74-46AD-89DA-520929DDC8FD}" type="slidenum">
              <a:rPr lang="he-IL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123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B38FD-CB74-46AD-89DA-520929DDC8FD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025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B38FD-CB74-46AD-89DA-520929DDC8FD}" type="slidenum">
              <a:rPr lang="he-IL" smtClean="0">
                <a:solidFill>
                  <a:prstClr val="black"/>
                </a:solidFill>
              </a:rPr>
              <a:pPr/>
              <a:t>5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199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מציין מיקום של תמונת שקופית 1">
            <a:extLst>
              <a:ext uri="{FF2B5EF4-FFF2-40B4-BE49-F238E27FC236}">
                <a16:creationId xmlns:a16="http://schemas.microsoft.com/office/drawing/2014/main" id="{532E2469-3668-4088-B773-0408B0C71B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מציין מיקום של הערות 2">
            <a:extLst>
              <a:ext uri="{FF2B5EF4-FFF2-40B4-BE49-F238E27FC236}">
                <a16:creationId xmlns:a16="http://schemas.microsoft.com/office/drawing/2014/main" id="{584B1E62-2B89-4010-9D50-E49E028DD5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/>
          </a:p>
        </p:txBody>
      </p:sp>
      <p:sp>
        <p:nvSpPr>
          <p:cNvPr id="39940" name="מציין מיקום של מספר שקופית 3">
            <a:extLst>
              <a:ext uri="{FF2B5EF4-FFF2-40B4-BE49-F238E27FC236}">
                <a16:creationId xmlns:a16="http://schemas.microsoft.com/office/drawing/2014/main" id="{2AF14ABF-E4A3-4208-B41B-B40F54C2D9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B4091D20-C664-4407-8912-48C72E0B2C3D}" type="slidenum">
              <a:rPr lang="he-IL" altLang="he-IL" smtClean="0">
                <a:solidFill>
                  <a:srgbClr val="000000"/>
                </a:solidFill>
              </a:rPr>
              <a:pPr algn="l">
                <a:spcBef>
                  <a:spcPct val="0"/>
                </a:spcBef>
              </a:pPr>
              <a:t>8</a:t>
            </a:fld>
            <a:endParaRPr lang="he-IL" altLang="he-I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B38FD-CB74-46AD-89DA-520929DDC8F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713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B38FD-CB74-46AD-89DA-520929DDC8F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694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B38FD-CB74-46AD-89DA-520929DDC8F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916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B38FD-CB74-46AD-89DA-520929DDC8F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52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220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67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2DBA944-5B4D-4E72-8BC9-F4D821520FE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906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2DBA944-5B4D-4E72-8BC9-F4D821520FE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320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5098E89-843E-4408-A2E6-16A41DC6236D}" type="datetimeFigureOut">
              <a:rPr lang="he-IL">
                <a:solidFill>
                  <a:prstClr val="white"/>
                </a:solidFill>
              </a:rPr>
              <a:pPr/>
              <a:t>ה'/אדר/תש"פ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2DBA944-5B4D-4E72-8BC9-F4D821520FEE}" type="slidenum">
              <a:rPr lang="he-IL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216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5098E89-843E-4408-A2E6-16A41DC6236D}" type="datetimeFigureOut">
              <a:rPr lang="he-IL">
                <a:solidFill>
                  <a:prstClr val="white"/>
                </a:solidFill>
              </a:rPr>
              <a:pPr/>
              <a:t>ה'/אדר/תש"פ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2DBA944-5B4D-4E72-8BC9-F4D821520FEE}" type="slidenum">
              <a:rPr lang="he-IL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53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5098E89-843E-4408-A2E6-16A41DC6236D}" type="datetimeFigureOut">
              <a:rPr lang="he-IL">
                <a:solidFill>
                  <a:prstClr val="white"/>
                </a:solidFill>
              </a:rPr>
              <a:pPr/>
              <a:t>ה'/אדר/תש"פ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2DBA944-5B4D-4E72-8BC9-F4D821520FEE}" type="slidenum">
              <a:rPr lang="he-IL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97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5098E89-843E-4408-A2E6-16A41DC6236D}" type="datetimeFigureOut">
              <a:rPr lang="he-IL">
                <a:solidFill>
                  <a:prstClr val="white"/>
                </a:solidFill>
              </a:rPr>
              <a:pPr/>
              <a:t>ה'/אדר/תש"פ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2DBA944-5B4D-4E72-8BC9-F4D821520FEE}" type="slidenum">
              <a:rPr lang="he-IL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719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5098E89-843E-4408-A2E6-16A41DC6236D}" type="datetimeFigureOut">
              <a:rPr lang="he-IL">
                <a:solidFill>
                  <a:prstClr val="white"/>
                </a:solidFill>
              </a:rPr>
              <a:pPr/>
              <a:t>ה'/אדר/תש"פ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2DBA944-5B4D-4E72-8BC9-F4D821520FEE}" type="slidenum">
              <a:rPr lang="he-IL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083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5098E89-843E-4408-A2E6-16A41DC6236D}" type="datetimeFigureOut">
              <a:rPr lang="he-IL">
                <a:solidFill>
                  <a:prstClr val="white"/>
                </a:solidFill>
              </a:rPr>
              <a:pPr/>
              <a:t>ה'/אדר/תש"פ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2DBA944-5B4D-4E72-8BC9-F4D821520FEE}" type="slidenum">
              <a:rPr lang="he-IL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05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5098E89-843E-4408-A2E6-16A41DC6236D}" type="datetimeFigureOut">
              <a:rPr lang="he-IL">
                <a:solidFill>
                  <a:prstClr val="white"/>
                </a:solidFill>
              </a:rPr>
              <a:pPr/>
              <a:t>ה'/אדר/תש"פ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2DBA944-5B4D-4E72-8BC9-F4D821520FEE}" type="slidenum">
              <a:rPr lang="he-IL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81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 userDrawn="1"/>
        </p:nvSpPr>
        <p:spPr>
          <a:xfrm>
            <a:off x="232558" y="258248"/>
            <a:ext cx="11748076" cy="561149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dirty="0">
              <a:solidFill>
                <a:prstClr val="black"/>
              </a:solidFill>
            </a:endParaRPr>
          </a:p>
        </p:txBody>
      </p:sp>
      <p:pic>
        <p:nvPicPr>
          <p:cNvPr id="10" name="תמונה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15614" y="5886668"/>
            <a:ext cx="2065020" cy="844096"/>
          </a:xfrm>
          <a:prstGeom prst="rect">
            <a:avLst/>
          </a:prstGeom>
        </p:spPr>
      </p:pic>
      <p:cxnSp>
        <p:nvCxnSpPr>
          <p:cNvPr id="11" name="מחבר ישר 10"/>
          <p:cNvCxnSpPr>
            <a:cxnSpLocks/>
          </p:cNvCxnSpPr>
          <p:nvPr userDrawn="1"/>
        </p:nvCxnSpPr>
        <p:spPr>
          <a:xfrm flipH="1">
            <a:off x="1246909" y="6481382"/>
            <a:ext cx="85648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תמונה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7070" y="5753325"/>
            <a:ext cx="1004251" cy="977439"/>
          </a:xfrm>
          <a:prstGeom prst="rect">
            <a:avLst/>
          </a:prstGeom>
        </p:spPr>
      </p:pic>
      <p:sp>
        <p:nvSpPr>
          <p:cNvPr id="8" name="מלבן 8"/>
          <p:cNvSpPr/>
          <p:nvPr userDrawn="1"/>
        </p:nvSpPr>
        <p:spPr bwMode="auto">
          <a:xfrm>
            <a:off x="1589" y="6481382"/>
            <a:ext cx="559066" cy="37344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 rtl="0">
              <a:defRPr/>
            </a:pPr>
            <a:endParaRPr lang="he-IL" kern="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67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5" r:id="rId2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77" y="6038935"/>
            <a:ext cx="1443537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12700" y="5949684"/>
            <a:ext cx="12192000" cy="936000"/>
          </a:xfrm>
          <a:prstGeom prst="rect">
            <a:avLst/>
          </a:prstGeom>
          <a:solidFill>
            <a:srgbClr val="29292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700" y="25400"/>
            <a:ext cx="12192000" cy="5911405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9" t="7956" r="7526" b="1904"/>
          <a:stretch/>
        </p:blipFill>
        <p:spPr bwMode="auto">
          <a:xfrm>
            <a:off x="10783922" y="5359058"/>
            <a:ext cx="1188000" cy="118125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76" y="6064335"/>
            <a:ext cx="1476000" cy="6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757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 userDrawn="1"/>
        </p:nvSpPr>
        <p:spPr>
          <a:xfrm>
            <a:off x="232558" y="258248"/>
            <a:ext cx="11748076" cy="561149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dirty="0">
              <a:solidFill>
                <a:prstClr val="black"/>
              </a:solidFill>
            </a:endParaRPr>
          </a:p>
        </p:txBody>
      </p:sp>
      <p:pic>
        <p:nvPicPr>
          <p:cNvPr id="10" name="תמונה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15614" y="5886668"/>
            <a:ext cx="2065020" cy="844096"/>
          </a:xfrm>
          <a:prstGeom prst="rect">
            <a:avLst/>
          </a:prstGeom>
        </p:spPr>
      </p:pic>
      <p:cxnSp>
        <p:nvCxnSpPr>
          <p:cNvPr id="11" name="מחבר ישר 10"/>
          <p:cNvCxnSpPr>
            <a:cxnSpLocks/>
          </p:cNvCxnSpPr>
          <p:nvPr userDrawn="1"/>
        </p:nvCxnSpPr>
        <p:spPr>
          <a:xfrm flipH="1">
            <a:off x="1246909" y="6481382"/>
            <a:ext cx="85648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תמונה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7070" y="5753325"/>
            <a:ext cx="1004251" cy="977439"/>
          </a:xfrm>
          <a:prstGeom prst="rect">
            <a:avLst/>
          </a:prstGeom>
        </p:spPr>
      </p:pic>
      <p:sp>
        <p:nvSpPr>
          <p:cNvPr id="8" name="מלבן 8"/>
          <p:cNvSpPr/>
          <p:nvPr userDrawn="1"/>
        </p:nvSpPr>
        <p:spPr bwMode="auto">
          <a:xfrm>
            <a:off x="1589" y="6481382"/>
            <a:ext cx="559066" cy="37344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 rtl="0">
              <a:defRPr/>
            </a:pPr>
            <a:endParaRPr lang="he-IL" kern="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65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E1F8D15C-C9B5-4D5E-9DF8-062DE8CBA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766921" y="2766922"/>
            <a:ext cx="6858002" cy="132416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FE5AE619-E8E9-4667-A128-B8D520318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100919" y="2766922"/>
            <a:ext cx="6858002" cy="132416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21366BBB-16CE-4F05-8A29-2E2C3A645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160" y="5533840"/>
            <a:ext cx="9543679" cy="132416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F0D53C3B-FA92-437E-A8B1-E3470A903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159" y="0"/>
            <a:ext cx="9543679" cy="132416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5A3CE7ED-A13D-4C07-A71E-060EBEE67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14" y="60006"/>
            <a:ext cx="10900806" cy="66567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F6206F-8C11-4506-A69A-DD97AC428457}"/>
              </a:ext>
            </a:extLst>
          </p:cNvPr>
          <p:cNvSpPr txBox="1"/>
          <p:nvPr/>
        </p:nvSpPr>
        <p:spPr>
          <a:xfrm>
            <a:off x="4167944" y="4663805"/>
            <a:ext cx="385611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chemeClr val="bg1"/>
                </a:solidFill>
              </a:rPr>
              <a:t> הצעת מחיר</a:t>
            </a:r>
          </a:p>
          <a:p>
            <a:pPr algn="ctr"/>
            <a:endParaRPr lang="he-IL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F6206F-8C11-4506-A69A-DD97AC428457}"/>
              </a:ext>
            </a:extLst>
          </p:cNvPr>
          <p:cNvSpPr txBox="1"/>
          <p:nvPr/>
        </p:nvSpPr>
        <p:spPr>
          <a:xfrm>
            <a:off x="9943289" y="294447"/>
            <a:ext cx="1371155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>
                <a:solidFill>
                  <a:schemeClr val="bg1"/>
                </a:solidFill>
              </a:rPr>
              <a:t>נובמבר 2019 </a:t>
            </a:r>
          </a:p>
        </p:txBody>
      </p:sp>
    </p:spTree>
    <p:extLst>
      <p:ext uri="{BB962C8B-B14F-4D97-AF65-F5344CB8AC3E}">
        <p14:creationId xmlns:p14="http://schemas.microsoft.com/office/powerpoint/2010/main" val="2625339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CE9AE9-6E36-4A53-A53A-8D8D88C4E6C8}"/>
              </a:ext>
            </a:extLst>
          </p:cNvPr>
          <p:cNvSpPr txBox="1"/>
          <p:nvPr/>
        </p:nvSpPr>
        <p:spPr>
          <a:xfrm>
            <a:off x="725978" y="0"/>
            <a:ext cx="107400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סיר בלחץ נמוך 6 ליטר 24 ס"מ עם מכסה יציקת אלומיניום זכוכית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1EA5DD-63F5-412F-8BA7-AD55A2B299B3}"/>
              </a:ext>
            </a:extLst>
          </p:cNvPr>
          <p:cNvSpPr txBox="1"/>
          <p:nvPr/>
        </p:nvSpPr>
        <p:spPr>
          <a:xfrm>
            <a:off x="9260378" y="985915"/>
            <a:ext cx="2748674" cy="16004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11101663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שווי החלפה:           699 ₪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מחיר קניה מיוחד:   165 ₪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מחיר קניה מיוחד   כולל מע"מ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5CE90C6D-09D5-4ABD-A11D-DB3193D9DEB7}"/>
              </a:ext>
            </a:extLst>
          </p:cNvPr>
          <p:cNvSpPr/>
          <p:nvPr/>
        </p:nvSpPr>
        <p:spPr>
          <a:xfrm>
            <a:off x="1080654" y="5411453"/>
            <a:ext cx="88147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הסיר מיוצר מיציקת אלומיניום בתהליך יציקה רב שכבתי ובציפוי ההופך אותו לחזק ועמיד, חלוקת חום שווה ויעילה. ציפוי נון סטיק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Safe food </a:t>
            </a: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בטוח לשימוש עם ציפוי מונע הדבקות המזון - ללא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PFOA, </a:t>
            </a: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קדמיום או עופרת. הסיר מיועד לשימוש מופחת בשמן, שומן, מרגרינה או חמאה ומסייע לשמירה על הבריאות. בטוח לשימוש עם נעילת פטנט במכסה - נעילה ופתיחה קלים ובטוחים ע"י סיבוב ידית המכסה. סיר בלחץ נמוך מאפשר לפתוח את המכסה בכל עת במהלך הבישול - ללא צורך בשחרור הלחץ. מכסה הסיר חסין חום מזכוכית שקופה עם חריר לשחרור אדים - למעקב אחר התקדמות תהליך הבישול ללא צורך בהרמת המכסה.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ידיות </a:t>
            </a:r>
            <a:r>
              <a:rPr kumimoji="0" lang="he-IL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הבקליט</a:t>
            </a: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נעימות למגע ומבודדות חום לנוחות בשימוש, בהעברה ולאחיזה בטוחה. ידית נעילה מעוצבת עשויה נירוסטה משולבת עם בקליט - לבידוד מחום.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מתאים לכל סוגי הכיריים גז, חשמל, קרמי, הלוגן ואינדוקציה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B43276DC-9936-40B7-8935-8BB892953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84" y="985915"/>
            <a:ext cx="7702766" cy="42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29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1EA5DD-63F5-412F-8BA7-AD55A2B299B3}"/>
              </a:ext>
            </a:extLst>
          </p:cNvPr>
          <p:cNvSpPr txBox="1"/>
          <p:nvPr/>
        </p:nvSpPr>
        <p:spPr>
          <a:xfrm>
            <a:off x="9276030" y="1167413"/>
            <a:ext cx="2766773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1719026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שווי החלפה:         549 ₪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מחיר קניה מיוחד:  200.00 ₪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מחיר קניה מיוחד   כולל מע"מ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5CE90C6D-09D5-4ABD-A11D-DB3193D9DEB7}"/>
              </a:ext>
            </a:extLst>
          </p:cNvPr>
          <p:cNvSpPr/>
          <p:nvPr/>
        </p:nvSpPr>
        <p:spPr>
          <a:xfrm>
            <a:off x="1309965" y="5755408"/>
            <a:ext cx="85937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סיר הקוסקוס עשוי נירוסטה פלדת אל חלד 18/10. תחתית הסיר עשויה 3 שכבות המוצמדות בטכנולוגיית היצור המתקדמת ביותר בעולם: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Impact bonding 	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המקנה חוזק מרבי לתחתית ומאפשרת פיזור חום אחיד. מכסה הסיר עשוי מפלדת אל חלד 18/10 עם כפתור בקליט, ידיות הסיר עשויות </a:t>
            </a:r>
            <a:r>
              <a:rPr kumimoji="0" lang="he-IL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מבקליט</a:t>
            </a: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שחור איכותי.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סיר עליון - סיר מסננת אידוי עשויה נירוסטה עם חורים לאידוי הקוסקוס. הסיר מתאים לשימוש בכל סוגי הכיריים כולל אינדוקציה, לשימוש בתנור עד לטמפרטורה של 150 מעלות. מתאים לשימוש במדיח הכלים.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CE9AE9-6E36-4A53-A53A-8D8D88C4E6C8}"/>
              </a:ext>
            </a:extLst>
          </p:cNvPr>
          <p:cNvSpPr txBox="1"/>
          <p:nvPr/>
        </p:nvSpPr>
        <p:spPr>
          <a:xfrm>
            <a:off x="440464" y="0"/>
            <a:ext cx="114440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סיר קוסקוס 6+9 ליטר 26 ס"מ + מכסה נירוסטה</a:t>
            </a:r>
          </a:p>
        </p:txBody>
      </p:sp>
      <p:pic>
        <p:nvPicPr>
          <p:cNvPr id="5" name="תמונה 4" descr="תמונה שמכילה כלי מטבח, שולחן, גביע, מקורה&#10;&#10;תיאור שנוצר ברמת מהימנות גבוהה מאוד">
            <a:extLst>
              <a:ext uri="{FF2B5EF4-FFF2-40B4-BE49-F238E27FC236}">
                <a16:creationId xmlns:a16="http://schemas.microsoft.com/office/drawing/2014/main" id="{1BB9EB55-574F-4FC3-815C-2E255955A6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728" y="792711"/>
            <a:ext cx="4687703" cy="458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5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CE9AE9-6E36-4A53-A53A-8D8D88C4E6C8}"/>
              </a:ext>
            </a:extLst>
          </p:cNvPr>
          <p:cNvSpPr txBox="1"/>
          <p:nvPr/>
        </p:nvSpPr>
        <p:spPr>
          <a:xfrm>
            <a:off x="0" y="13821"/>
            <a:ext cx="1219200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he-IL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סט (2) מחבתות 20+24 ס"מ </a:t>
            </a:r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RICHSTONE </a:t>
            </a:r>
            <a:r>
              <a:rPr lang="he-IL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בגימור </a:t>
            </a:r>
            <a:r>
              <a:rPr lang="he-IL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שיש זהב מיציקת אלומיניום</a:t>
            </a:r>
            <a:endParaRPr kumimoji="0" lang="he-IL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1EA5DD-63F5-412F-8BA7-AD55A2B299B3}"/>
              </a:ext>
            </a:extLst>
          </p:cNvPr>
          <p:cNvSpPr txBox="1"/>
          <p:nvPr/>
        </p:nvSpPr>
        <p:spPr>
          <a:xfrm>
            <a:off x="8878201" y="1047429"/>
            <a:ext cx="3149600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11910795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שווי החלפה:         439 ₪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מחיר קניה מיוחד:  100.00₪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מחיר קניה מיוחד   כולל מע"מ 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6F4C7B0B-EEF7-4A70-9127-5B62DC8DE872}"/>
              </a:ext>
            </a:extLst>
          </p:cNvPr>
          <p:cNvSpPr/>
          <p:nvPr/>
        </p:nvSpPr>
        <p:spPr>
          <a:xfrm>
            <a:off x="1483360" y="5865711"/>
            <a:ext cx="83616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e-IL" sz="1100" dirty="0">
                <a:solidFill>
                  <a:srgbClr val="003366"/>
                </a:solidFill>
                <a:latin typeface="Arial" panose="020B0604020202020204" pitchFamily="34" charset="0"/>
              </a:rPr>
              <a:t>מחבתות מיציקת אלומיניום, חלוקת חום שווה ויעילה, ידיות ארגונומיות יצוקות המתוכננות לנוחות בשימוש ובהעברה. ציפוי </a:t>
            </a:r>
            <a:r>
              <a:rPr lang="en-US" sz="11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STICK </a:t>
            </a:r>
            <a:r>
              <a:rPr lang="he-IL" sz="11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1100" dirty="0">
                <a:solidFill>
                  <a:srgbClr val="003366"/>
                </a:solidFill>
                <a:latin typeface="Arial" panose="020B0604020202020204" pitchFamily="34" charset="0"/>
              </a:rPr>
              <a:t>איכותי בגימור שיש למניעת הידבקות המזון. מתאימים לכל סוגי הכיריים כולל אינדוקציה, לשימוש בתנור עד לטמפרטורה של 150 מעלות ולשימוש במדיח הכלים אך שטיפה ידנית מומלצת. 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7DCB72F9-1117-437C-83EB-BFE1CD81C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360" y="1026374"/>
            <a:ext cx="7496147" cy="438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40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609671-825F-430C-BC8A-DBBA94E056E1}"/>
              </a:ext>
            </a:extLst>
          </p:cNvPr>
          <p:cNvSpPr txBox="1"/>
          <p:nvPr/>
        </p:nvSpPr>
        <p:spPr>
          <a:xfrm>
            <a:off x="9202189" y="1028342"/>
            <a:ext cx="2781202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11103681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שווי החלפה:         499 ₪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מחיר קניה מיוחד: 100 ₪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מחיר קניה מיוחד  כולל מע"מ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400" b="1" dirty="0">
              <a:solidFill>
                <a:srgbClr val="00206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הסט כולל</a:t>
            </a: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400" b="1" dirty="0">
                <a:solidFill>
                  <a:srgbClr val="002060"/>
                </a:solidFill>
                <a:latin typeface="Calibri" panose="020F0502020204030204"/>
                <a:cs typeface="Arial" panose="020B0604020202020204" pitchFamily="34" charset="0"/>
              </a:rPr>
              <a:t>סיר 2.5 ליטר 18 ס"מ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400" b="1" dirty="0">
                <a:solidFill>
                  <a:srgbClr val="002060"/>
                </a:solidFill>
                <a:latin typeface="Calibri" panose="020F0502020204030204"/>
                <a:cs typeface="Arial" panose="020B0604020202020204" pitchFamily="34" charset="0"/>
              </a:rPr>
              <a:t>סיר 4.5 ליטר 24 ס"מ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81B4EE-148F-4965-865F-605635D2E1C6}"/>
              </a:ext>
            </a:extLst>
          </p:cNvPr>
          <p:cNvSpPr txBox="1"/>
          <p:nvPr/>
        </p:nvSpPr>
        <p:spPr>
          <a:xfrm>
            <a:off x="760154" y="52268"/>
            <a:ext cx="87831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סט סירי נירוסטה 4 חלקים דגם אלמוג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C390F070-81AD-4F05-B2AF-5A508B520721}"/>
              </a:ext>
            </a:extLst>
          </p:cNvPr>
          <p:cNvSpPr/>
          <p:nvPr/>
        </p:nvSpPr>
        <p:spPr>
          <a:xfrm>
            <a:off x="310492" y="5913180"/>
            <a:ext cx="96824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הסירים עשויים פלדת אל חלד 18/10 ומאובזרים בידיות נירוסטה תחתית הסירים עשויה 3 שכבות המוצמדות בטכנולוגיית היצור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המתקדמת ביותר בעולם: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Impact bonding </a:t>
            </a: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(נירוסטה/אלומיניום/נירוסטה) המקנה חוזק מירבי לתחתית, פיזור חום אחיד והולכת חום גבוהה במיוחד החוסכת באנרגיה.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הסירים מתאימים לשימוש בתנור עד 150 מעלות, במדיח הכלים ובכל סוגי הכיריים כולל אינדוקציה				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60948698-B052-4836-8417-ACDB46125F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" t="7337" r="3707" b="15275"/>
          <a:stretch/>
        </p:blipFill>
        <p:spPr>
          <a:xfrm>
            <a:off x="848646" y="909943"/>
            <a:ext cx="8266909" cy="425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28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609671-825F-430C-BC8A-DBBA94E056E1}"/>
              </a:ext>
            </a:extLst>
          </p:cNvPr>
          <p:cNvSpPr txBox="1"/>
          <p:nvPr/>
        </p:nvSpPr>
        <p:spPr>
          <a:xfrm>
            <a:off x="8857359" y="1023493"/>
            <a:ext cx="3149600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11102516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שווי החלפה:         699 ₪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מחיר קניה מיוחד: 150 ₪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מחיר קניה מיוחד   כולל מע"מ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הסט כולל</a:t>
            </a: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סיר 24 ס"מ 4.5 ליטר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סוטז' 28 ס"מ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81B4EE-148F-4965-865F-605635D2E1C6}"/>
              </a:ext>
            </a:extLst>
          </p:cNvPr>
          <p:cNvSpPr txBox="1"/>
          <p:nvPr/>
        </p:nvSpPr>
        <p:spPr>
          <a:xfrm>
            <a:off x="918985" y="42570"/>
            <a:ext cx="87831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סט סירי נירוסטה 4 חלקים דגם אדר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C390F070-81AD-4F05-B2AF-5A508B520721}"/>
              </a:ext>
            </a:extLst>
          </p:cNvPr>
          <p:cNvSpPr/>
          <p:nvPr/>
        </p:nvSpPr>
        <p:spPr>
          <a:xfrm>
            <a:off x="310492" y="5913180"/>
            <a:ext cx="96824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הסירים עשויים פלדת אל חלד 18/10 ומאובזרים בידיות נירוסטה תחתית הסירים עשויה 3 שכבות המוצמדות בטכנולוגיית היצור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המתקדמת ביותר בעולם: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Impact bonding </a:t>
            </a: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(נירוסטה/אלומיניום/נירוסטה) המקנה חוזק מירבי לתחתית, פיזור חום אחיד והולכת חום גבוהה במיוחד החוסכת באנרגיה.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הסירים מתאימים לשימוש בתנור עד 150 מעלות, במדיח הכלים ובכל סוגי הכיריים כולל אינדוקציה				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8DCC22EE-970A-485B-A00F-664ECC056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47" y="1023493"/>
            <a:ext cx="8396792" cy="413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1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72DA5F3E-D7DD-4FE0-99C9-FFF7C6BFE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BA944-5B4D-4E72-8BC9-F4D821520FEE}" type="slidenum">
              <a:rPr lang="he-IL" smtClean="0"/>
              <a:t>15</a:t>
            </a:fld>
            <a:endParaRPr lang="he-IL"/>
          </a:p>
        </p:txBody>
      </p:sp>
      <p:pic>
        <p:nvPicPr>
          <p:cNvPr id="3" name="תמונה 2" descr="תמונה שמכילה קטן, ישיבה, שולחן, עוגה&#10;&#10;התיאור נוצר באופן אוטומטי">
            <a:extLst>
              <a:ext uri="{FF2B5EF4-FFF2-40B4-BE49-F238E27FC236}">
                <a16:creationId xmlns:a16="http://schemas.microsoft.com/office/drawing/2014/main" id="{BB4F3396-FF63-4391-A1C4-A096E722E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162" y="1129386"/>
            <a:ext cx="6362338" cy="4277954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07DFB00B-09F1-45C4-B679-1264713D1E59}"/>
              </a:ext>
            </a:extLst>
          </p:cNvPr>
          <p:cNvSpPr/>
          <p:nvPr/>
        </p:nvSpPr>
        <p:spPr>
          <a:xfrm>
            <a:off x="4064361" y="501650"/>
            <a:ext cx="5644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he-I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סט סירים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RAINBOW</a:t>
            </a:r>
            <a:r>
              <a:rPr lang="he-I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r>
              <a:rPr lang="he-I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חלקים הכולל</a:t>
            </a:r>
            <a:r>
              <a:rPr lang="he-I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F2E47FF0-D0A9-4F08-9850-D1DE38064872}"/>
              </a:ext>
            </a:extLst>
          </p:cNvPr>
          <p:cNvSpPr/>
          <p:nvPr/>
        </p:nvSpPr>
        <p:spPr>
          <a:xfrm>
            <a:off x="8772001" y="1551458"/>
            <a:ext cx="3028458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מק"ט – 19110559</a:t>
            </a:r>
          </a:p>
          <a:p>
            <a:r>
              <a:rPr lang="he-I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שווי החלפה – 1,100</a:t>
            </a:r>
          </a:p>
          <a:p>
            <a:r>
              <a:rPr lang="he-IL" b="1" dirty="0">
                <a:solidFill>
                  <a:srgbClr val="002060"/>
                </a:solidFill>
              </a:rPr>
              <a:t>מחיר קניה מיוחד: - 380 ש"ח</a:t>
            </a:r>
            <a:endParaRPr lang="he-I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e-I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e-I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הסט כולל:</a:t>
            </a:r>
          </a:p>
          <a:p>
            <a:r>
              <a:rPr lang="he-I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סיר 18 ס"מ 1.9 ליטר</a:t>
            </a:r>
          </a:p>
          <a:p>
            <a:r>
              <a:rPr lang="he-I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סיר 20 ס"מ 2.9 ליטר</a:t>
            </a:r>
          </a:p>
          <a:p>
            <a:r>
              <a:rPr lang="he-IL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סוטאז</a:t>
            </a:r>
            <a:r>
              <a:rPr lang="he-I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 ס"מ, מחבת 18 ס"מ</a:t>
            </a:r>
          </a:p>
          <a:p>
            <a:r>
              <a:rPr lang="he-I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מחבת 22 ס"מ, מחבת 26 ס"מ</a:t>
            </a:r>
          </a:p>
          <a:p>
            <a:endParaRPr lang="he-I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29362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72DA5F3E-D7DD-4FE0-99C9-FFF7C6BFE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BA944-5B4D-4E72-8BC9-F4D821520FEE}" type="slidenum">
              <a:rPr lang="he-IL" smtClean="0"/>
              <a:t>16</a:t>
            </a:fld>
            <a:endParaRPr lang="he-IL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07DFB00B-09F1-45C4-B679-1264713D1E59}"/>
              </a:ext>
            </a:extLst>
          </p:cNvPr>
          <p:cNvSpPr/>
          <p:nvPr/>
        </p:nvSpPr>
        <p:spPr>
          <a:xfrm>
            <a:off x="4656094" y="501650"/>
            <a:ext cx="4461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he-I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סט סירים  10   חלקים הכולל</a:t>
            </a:r>
            <a:r>
              <a:rPr lang="he-I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F2E47FF0-D0A9-4F08-9850-D1DE38064872}"/>
              </a:ext>
            </a:extLst>
          </p:cNvPr>
          <p:cNvSpPr/>
          <p:nvPr/>
        </p:nvSpPr>
        <p:spPr>
          <a:xfrm>
            <a:off x="8582848" y="1551458"/>
            <a:ext cx="3217611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מק"ט – 19110559</a:t>
            </a:r>
          </a:p>
          <a:p>
            <a:r>
              <a:rPr lang="he-I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שווי החלפה – 1,629.00 ש"ח</a:t>
            </a:r>
          </a:p>
          <a:p>
            <a:r>
              <a:rPr lang="he-IL" b="1" dirty="0">
                <a:solidFill>
                  <a:srgbClr val="002060"/>
                </a:solidFill>
              </a:rPr>
              <a:t>מחיר קניה מיוחד: - 650.00 ש"ח</a:t>
            </a:r>
            <a:endParaRPr lang="he-I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e-I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e-I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הסט כולל:</a:t>
            </a:r>
          </a:p>
          <a:p>
            <a:r>
              <a:rPr lang="he-I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סיר 20 ס"מ 2.9 ליטר</a:t>
            </a:r>
          </a:p>
          <a:p>
            <a:r>
              <a:rPr lang="he-I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סיר 24 ס"מ</a:t>
            </a:r>
          </a:p>
          <a:p>
            <a:r>
              <a:rPr lang="he-IL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סוטאז</a:t>
            </a:r>
            <a:r>
              <a:rPr lang="he-I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 ס"מ, מחבת 20ס"מ</a:t>
            </a:r>
          </a:p>
          <a:p>
            <a:r>
              <a:rPr lang="he-I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מחבת28ס"מ</a:t>
            </a:r>
          </a:p>
          <a:p>
            <a:r>
              <a:rPr lang="he-I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קלחת עם מכסה 18 ס"מ</a:t>
            </a:r>
          </a:p>
          <a:p>
            <a:endParaRPr lang="he-I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e-IL" dirty="0"/>
          </a:p>
        </p:txBody>
      </p:sp>
      <p:pic>
        <p:nvPicPr>
          <p:cNvPr id="7" name="תמונה 6" descr="תמונה שמכילה סיר, קפה, שולחן, צילום&#10;&#10;התיאור נוצר באופן אוטומטי">
            <a:extLst>
              <a:ext uri="{FF2B5EF4-FFF2-40B4-BE49-F238E27FC236}">
                <a16:creationId xmlns:a16="http://schemas.microsoft.com/office/drawing/2014/main" id="{AC2B883E-1FCC-4191-A3DB-08BD37E20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40" y="1295400"/>
            <a:ext cx="5873540" cy="393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31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D33A54-2354-4633-A7A7-4A3DFDFFA2EE}"/>
              </a:ext>
            </a:extLst>
          </p:cNvPr>
          <p:cNvSpPr txBox="1"/>
          <p:nvPr/>
        </p:nvSpPr>
        <p:spPr>
          <a:xfrm>
            <a:off x="394558" y="0"/>
            <a:ext cx="114028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מע' סכו"ם נירוסטה 24 חלקים ל – 6 סועדים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Helena </a:t>
            </a:r>
            <a:endParaRPr kumimoji="0" lang="he-IL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B617C5-976A-425A-8E7E-28339F096529}"/>
              </a:ext>
            </a:extLst>
          </p:cNvPr>
          <p:cNvSpPr txBox="1"/>
          <p:nvPr/>
        </p:nvSpPr>
        <p:spPr>
          <a:xfrm>
            <a:off x="9143257" y="1007372"/>
            <a:ext cx="2884868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11103353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שווי החלפה:         299 ₪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מחיר קניה מיוחד:  75  ₪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מחיר קניה מיוחד   כולל מע"מ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המע</a:t>
            </a:r>
            <a:r>
              <a:rPr kumimoji="0" lang="he-IL" sz="1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' כוללת</a:t>
            </a: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 יח' סכין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 יח' מזלג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 יח' כף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 יח' כפית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תמונה 3" descr="תמונה שמכילה סכין&#10;&#10;תיאור שנוצר ברמת מהימנות גבוהה">
            <a:extLst>
              <a:ext uri="{FF2B5EF4-FFF2-40B4-BE49-F238E27FC236}">
                <a16:creationId xmlns:a16="http://schemas.microsoft.com/office/drawing/2014/main" id="{B5DE1A30-166A-4898-99D7-14F29841F7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2" t="8528" r="12648" b="14689"/>
          <a:stretch/>
        </p:blipFill>
        <p:spPr>
          <a:xfrm>
            <a:off x="1744930" y="820787"/>
            <a:ext cx="7398327" cy="526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60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E7730F-6745-4FC0-A42C-3AA1D190ED20}"/>
              </a:ext>
            </a:extLst>
          </p:cNvPr>
          <p:cNvSpPr txBox="1"/>
          <p:nvPr/>
        </p:nvSpPr>
        <p:spPr>
          <a:xfrm>
            <a:off x="1200150" y="0"/>
            <a:ext cx="979170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סט סכינים 3 חל' ידית נירוסטה חריטה  גימור </a:t>
            </a:r>
            <a:r>
              <a:rPr lang="he-IL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דמסקוס</a:t>
            </a:r>
            <a:endParaRPr lang="he-IL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9219" name="TextBox 3">
            <a:extLst>
              <a:ext uri="{FF2B5EF4-FFF2-40B4-BE49-F238E27FC236}">
                <a16:creationId xmlns:a16="http://schemas.microsoft.com/office/drawing/2014/main" id="{472F75A5-0DBF-4992-B6A7-3219570B6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1008063"/>
            <a:ext cx="292735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he-IL" altLang="he-IL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11410313  </a:t>
            </a:r>
          </a:p>
          <a:p>
            <a:pPr algn="r" rtl="1" eaLnBrk="1" hangingPunct="1"/>
            <a:r>
              <a:rPr lang="he-IL" altLang="he-IL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שווי החלפה:         349 ₪  </a:t>
            </a:r>
          </a:p>
          <a:p>
            <a:pPr algn="r" rtl="1" eaLnBrk="1" hangingPunct="1"/>
            <a:r>
              <a:rPr lang="he-IL" altLang="he-IL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מחיר קניה מיוחד:  100.00 ₪  </a:t>
            </a:r>
          </a:p>
          <a:p>
            <a:pPr algn="r" rtl="1" eaLnBrk="1" hangingPunct="1"/>
            <a:endParaRPr lang="he-IL" altLang="he-IL" sz="1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r" rtl="1" eaLnBrk="1" hangingPunct="1"/>
            <a:r>
              <a:rPr lang="he-IL" altLang="he-IL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מחיר קניה מיוחד  כולל מע"מ </a:t>
            </a:r>
          </a:p>
          <a:p>
            <a:pPr algn="r" rtl="1" eaLnBrk="1" hangingPunct="1"/>
            <a:endParaRPr lang="he-IL" altLang="he-IL" sz="1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r" rtl="1" eaLnBrk="1" hangingPunct="1"/>
            <a:r>
              <a:rPr lang="he-IL" altLang="he-IL" sz="14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הסט כולל</a:t>
            </a:r>
            <a:r>
              <a:rPr lang="he-IL" altLang="he-IL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: </a:t>
            </a:r>
          </a:p>
          <a:p>
            <a:pPr algn="r" rtl="1" eaLnBrk="1" hangingPunct="1"/>
            <a:r>
              <a:rPr lang="he-IL" altLang="he-IL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סכין סנטוקו 17.5 ס"מ </a:t>
            </a:r>
          </a:p>
          <a:p>
            <a:pPr algn="r" rtl="1" eaLnBrk="1" hangingPunct="1"/>
            <a:r>
              <a:rPr lang="he-IL" altLang="he-IL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סכין רב שימושית 12.5 ס"מ   </a:t>
            </a:r>
          </a:p>
          <a:p>
            <a:pPr algn="r" rtl="1" eaLnBrk="1" hangingPunct="1"/>
            <a:r>
              <a:rPr lang="he-IL" altLang="he-IL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כפפת הגנה</a:t>
            </a:r>
          </a:p>
          <a:p>
            <a:pPr algn="r" rtl="1" eaLnBrk="1" hangingPunct="1"/>
            <a:endParaRPr lang="he-IL" altLang="he-IL" sz="1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9220" name="תמונה 5" descr="תמונה שמכילה צילום מסך&#10;&#10;תיאור שנוצר ברמת מהימנות גבוהה מאוד">
            <a:extLst>
              <a:ext uri="{FF2B5EF4-FFF2-40B4-BE49-F238E27FC236}">
                <a16:creationId xmlns:a16="http://schemas.microsoft.com/office/drawing/2014/main" id="{3158A197-BBD7-44BF-BFD8-A2A4EB439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67" t="18207" r="31404" b="15929"/>
          <a:stretch>
            <a:fillRect/>
          </a:stretch>
        </p:blipFill>
        <p:spPr bwMode="auto">
          <a:xfrm>
            <a:off x="4395788" y="757238"/>
            <a:ext cx="3159125" cy="548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5651A839-D15D-4FF8-9A47-29DABAADA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97" y="794356"/>
            <a:ext cx="4007190" cy="5574149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0F56893C-0244-408E-903C-3127FF730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67" y="794355"/>
            <a:ext cx="4025294" cy="5574149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10D1D838-2368-44CD-8C8E-F1E817D77C48}"/>
              </a:ext>
            </a:extLst>
          </p:cNvPr>
          <p:cNvSpPr txBox="1"/>
          <p:nvPr/>
        </p:nvSpPr>
        <p:spPr>
          <a:xfrm>
            <a:off x="1566675" y="0"/>
            <a:ext cx="85710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שובר החלפה </a:t>
            </a:r>
            <a:endParaRPr kumimoji="0" lang="he-IL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899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CE9AE9-6E36-4A53-A53A-8D8D88C4E6C8}"/>
              </a:ext>
            </a:extLst>
          </p:cNvPr>
          <p:cNvSpPr txBox="1"/>
          <p:nvPr/>
        </p:nvSpPr>
        <p:spPr>
          <a:xfrm>
            <a:off x="699290" y="47395"/>
            <a:ext cx="107281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פלנצ'ה מלבנית 4*27*35 ס"מ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Mineral Stone </a:t>
            </a:r>
            <a:r>
              <a:rPr lang="he-I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יציקת אלומיניום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1EA5DD-63F5-412F-8BA7-AD55A2B299B3}"/>
              </a:ext>
            </a:extLst>
          </p:cNvPr>
          <p:cNvSpPr txBox="1"/>
          <p:nvPr/>
        </p:nvSpPr>
        <p:spPr>
          <a:xfrm>
            <a:off x="8931497" y="1329267"/>
            <a:ext cx="314960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he-IL" sz="1400" b="1" dirty="0">
                <a:solidFill>
                  <a:srgbClr val="002060"/>
                </a:solidFill>
              </a:rPr>
              <a:t>12004664</a:t>
            </a:r>
          </a:p>
          <a:p>
            <a:pPr>
              <a:defRPr/>
            </a:pPr>
            <a:r>
              <a:rPr lang="he-IL" sz="1400" b="1" dirty="0">
                <a:solidFill>
                  <a:srgbClr val="002060"/>
                </a:solidFill>
              </a:rPr>
              <a:t>שווי החלפה:         389</a:t>
            </a:r>
            <a:r>
              <a:rPr lang="he-IL" sz="1400" b="1" dirty="0">
                <a:solidFill>
                  <a:srgbClr val="FF0000"/>
                </a:solidFill>
              </a:rPr>
              <a:t> </a:t>
            </a:r>
            <a:r>
              <a:rPr lang="he-IL" sz="1400" b="1" dirty="0">
                <a:solidFill>
                  <a:srgbClr val="002060"/>
                </a:solidFill>
              </a:rPr>
              <a:t>₪  </a:t>
            </a:r>
          </a:p>
          <a:p>
            <a:pPr>
              <a:defRPr/>
            </a:pPr>
            <a:r>
              <a:rPr lang="he-IL" sz="1400" b="1" dirty="0">
                <a:solidFill>
                  <a:srgbClr val="002060"/>
                </a:solidFill>
              </a:rPr>
              <a:t>מחיר קניה מיוחד:  100.00₪  </a:t>
            </a:r>
          </a:p>
          <a:p>
            <a:pPr>
              <a:defRPr/>
            </a:pPr>
            <a:endParaRPr lang="he-IL" sz="14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he-IL" sz="1400" b="1" dirty="0">
                <a:solidFill>
                  <a:srgbClr val="002060"/>
                </a:solidFill>
              </a:rPr>
              <a:t>מחיר קניה מיוחד  כולל מע"מ </a:t>
            </a:r>
          </a:p>
          <a:p>
            <a:pPr>
              <a:defRPr/>
            </a:pPr>
            <a:endParaRPr lang="he-IL" sz="1400" b="1" dirty="0">
              <a:solidFill>
                <a:srgbClr val="002060"/>
              </a:solidFill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C76A4C44-828C-4974-A1FA-028515BBF9F3}"/>
              </a:ext>
            </a:extLst>
          </p:cNvPr>
          <p:cNvSpPr/>
          <p:nvPr/>
        </p:nvSpPr>
        <p:spPr>
          <a:xfrm>
            <a:off x="965200" y="5666596"/>
            <a:ext cx="88397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100" dirty="0">
                <a:solidFill>
                  <a:srgbClr val="002060"/>
                </a:solidFill>
              </a:rPr>
              <a:t>ציפוי </a:t>
            </a:r>
            <a:r>
              <a:rPr lang="en-US" sz="1100" dirty="0">
                <a:solidFill>
                  <a:srgbClr val="002060"/>
                </a:solidFill>
              </a:rPr>
              <a:t>Non stick </a:t>
            </a:r>
            <a:r>
              <a:rPr lang="he-IL" sz="1100" dirty="0">
                <a:solidFill>
                  <a:srgbClr val="002060"/>
                </a:solidFill>
              </a:rPr>
              <a:t> איכותי בגימור שיש. 			</a:t>
            </a:r>
          </a:p>
          <a:p>
            <a:r>
              <a:rPr lang="he-IL" sz="1100" dirty="0">
                <a:solidFill>
                  <a:srgbClr val="002060"/>
                </a:solidFill>
              </a:rPr>
              <a:t>פיזור חום אחיד וחסכוני באנרגיה. 			</a:t>
            </a:r>
          </a:p>
          <a:p>
            <a:r>
              <a:rPr lang="he-IL" sz="1100" dirty="0">
                <a:solidFill>
                  <a:srgbClr val="002060"/>
                </a:solidFill>
              </a:rPr>
              <a:t>מתאים לכל סוגי הכיריים - כולל אינדוקציה. 			</a:t>
            </a:r>
          </a:p>
          <a:p>
            <a:r>
              <a:rPr lang="he-IL" sz="1100" dirty="0">
                <a:solidFill>
                  <a:srgbClr val="002060"/>
                </a:solidFill>
              </a:rPr>
              <a:t>לשימוש מופחת בשמן ולניקוי קל ויעיל </a:t>
            </a:r>
          </a:p>
        </p:txBody>
      </p:sp>
      <p:pic>
        <p:nvPicPr>
          <p:cNvPr id="7" name="תמונה 6" descr="תמונה שמכילה מוסיקה&#10;&#10;תיאור שנוצר ברמת מהימנות גבוהה מאוד">
            <a:extLst>
              <a:ext uri="{FF2B5EF4-FFF2-40B4-BE49-F238E27FC236}">
                <a16:creationId xmlns:a16="http://schemas.microsoft.com/office/drawing/2014/main" id="{FF1FCBDC-CFC4-4876-899A-D7887852E2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9" t="37324" r="4565" b="20967"/>
          <a:stretch/>
        </p:blipFill>
        <p:spPr>
          <a:xfrm>
            <a:off x="1737360" y="1654389"/>
            <a:ext cx="6899564" cy="211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67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תוצאת תמונה עבור הפצה">
            <a:extLst>
              <a:ext uri="{FF2B5EF4-FFF2-40B4-BE49-F238E27FC236}">
                <a16:creationId xmlns:a16="http://schemas.microsoft.com/office/drawing/2014/main" id="{33FB62BF-B05D-4B46-9151-A368875D8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8" y="255923"/>
            <a:ext cx="2206752" cy="544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B070B2-7EC2-4612-998A-6831FC8547C9}"/>
              </a:ext>
            </a:extLst>
          </p:cNvPr>
          <p:cNvSpPr txBox="1"/>
          <p:nvPr/>
        </p:nvSpPr>
        <p:spPr>
          <a:xfrm>
            <a:off x="2589126" y="4142840"/>
            <a:ext cx="1608352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נתניה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תל אביב*3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רמת גן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בני ברק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ירושלים *2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פתח תקוה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שוהם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רחובות 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אלעד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נתיבות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B233E7-6A0F-47E1-9A18-6B88B0FC2066}"/>
              </a:ext>
            </a:extLst>
          </p:cNvPr>
          <p:cNvSpPr txBox="1"/>
          <p:nvPr/>
        </p:nvSpPr>
        <p:spPr>
          <a:xfrm>
            <a:off x="2436726" y="468391"/>
            <a:ext cx="1760752" cy="37548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חיפה*2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נוף הגליל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יוקנעם*2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חדרה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כפר סבא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גבעתיים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חולון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בת ים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אור יהודה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ראשון לציון 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באר יעקב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ביל"ו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יבנה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אשדוד*2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קריית גת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אשקלון*2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באר שבע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D1C48DD0-645F-44F1-B8E7-F73274BB6C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306" y="932536"/>
            <a:ext cx="7438211" cy="4183993"/>
          </a:xfrm>
          <a:prstGeom prst="rect">
            <a:avLst/>
          </a:prstGeom>
        </p:spPr>
      </p:pic>
      <p:sp>
        <p:nvSpPr>
          <p:cNvPr id="9" name="כותרת 1">
            <a:extLst>
              <a:ext uri="{FF2B5EF4-FFF2-40B4-BE49-F238E27FC236}">
                <a16:creationId xmlns:a16="http://schemas.microsoft.com/office/drawing/2014/main" id="{A32A3A70-08C9-4A56-AFBD-3CB2192D23CE}"/>
              </a:ext>
            </a:extLst>
          </p:cNvPr>
          <p:cNvSpPr txBox="1">
            <a:spLocks/>
          </p:cNvSpPr>
          <p:nvPr/>
        </p:nvSpPr>
        <p:spPr>
          <a:xfrm>
            <a:off x="4286774" y="255922"/>
            <a:ext cx="7764548" cy="666979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רשת חנויות סולתם, 34 חנויות בפריסה ארצית מלאה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20535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FC1FE28D-1853-46B8-A0BD-30A0FD54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314" y="0"/>
            <a:ext cx="7949682" cy="685800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D74456A-43CF-4239-9C76-F705E83A8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0"/>
            <a:ext cx="4307632" cy="6858000"/>
          </a:xfrm>
          <a:prstGeom prst="rect">
            <a:avLst/>
          </a:prstGeom>
        </p:spPr>
      </p:pic>
      <p:sp>
        <p:nvSpPr>
          <p:cNvPr id="5" name="כותרת 1">
            <a:extLst>
              <a:ext uri="{FF2B5EF4-FFF2-40B4-BE49-F238E27FC236}">
                <a16:creationId xmlns:a16="http://schemas.microsoft.com/office/drawing/2014/main" id="{AAEB0885-AC07-4548-B85F-768951464DDB}"/>
              </a:ext>
            </a:extLst>
          </p:cNvPr>
          <p:cNvSpPr txBox="1">
            <a:spLocks/>
          </p:cNvSpPr>
          <p:nvPr/>
        </p:nvSpPr>
        <p:spPr>
          <a:xfrm>
            <a:off x="7784775" y="1966337"/>
            <a:ext cx="3727325" cy="1140592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בהצלחה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7998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D33A54-2354-4633-A7A7-4A3DFDFFA2EE}"/>
              </a:ext>
            </a:extLst>
          </p:cNvPr>
          <p:cNvSpPr txBox="1"/>
          <p:nvPr/>
        </p:nvSpPr>
        <p:spPr>
          <a:xfrm>
            <a:off x="994766" y="0"/>
            <a:ext cx="1020246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he-I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סט סכינים חריטה גימור דמסקוס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Samurai </a:t>
            </a:r>
            <a:r>
              <a:rPr lang="he-I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חל' עם בוצ'ר</a:t>
            </a:r>
            <a:endParaRPr kumimoji="0" lang="he-IL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B617C5-976A-425A-8E7E-28339F096529}"/>
              </a:ext>
            </a:extLst>
          </p:cNvPr>
          <p:cNvSpPr txBox="1"/>
          <p:nvPr/>
        </p:nvSpPr>
        <p:spPr>
          <a:xfrm>
            <a:off x="8938516" y="1023465"/>
            <a:ext cx="3061757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b="1" dirty="0">
                <a:solidFill>
                  <a:srgbClr val="002060"/>
                </a:solidFill>
              </a:rPr>
              <a:t>11404022</a:t>
            </a:r>
          </a:p>
          <a:p>
            <a:pPr>
              <a:defRPr/>
            </a:pPr>
            <a:r>
              <a:rPr lang="he-IL" sz="2000" b="1" dirty="0">
                <a:solidFill>
                  <a:srgbClr val="002060"/>
                </a:solidFill>
              </a:rPr>
              <a:t>שווי החלפה:         439 ₪  </a:t>
            </a:r>
          </a:p>
          <a:p>
            <a:pPr>
              <a:defRPr/>
            </a:pPr>
            <a:r>
              <a:rPr lang="he-IL" sz="2000" b="1" dirty="0">
                <a:solidFill>
                  <a:srgbClr val="002060"/>
                </a:solidFill>
              </a:rPr>
              <a:t>מחיר קניה מיוחד:  100  ₪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מחיר קניה מיוחד  כולל מע"מ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400" b="1" dirty="0">
              <a:solidFill>
                <a:srgbClr val="00206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המע</a:t>
            </a:r>
            <a:r>
              <a:rPr kumimoji="0" lang="he-IL" sz="1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' כוללת</a:t>
            </a: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סכין רב שימושית משוננת 12.5 ס"מ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400" b="1" dirty="0">
                <a:solidFill>
                  <a:srgbClr val="002060"/>
                </a:solidFill>
                <a:latin typeface="Calibri" panose="020F0502020204030204"/>
                <a:cs typeface="Arial" panose="020B0604020202020204" pitchFamily="34" charset="0"/>
              </a:rPr>
              <a:t>סכין סנטוקו 17.5 ס"מ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בוצ'ר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B1BBCF0A-CABB-4739-9BE9-AEBC6201E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284" y="718588"/>
            <a:ext cx="4967829" cy="542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3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609671-825F-430C-BC8A-DBBA94E056E1}"/>
              </a:ext>
            </a:extLst>
          </p:cNvPr>
          <p:cNvSpPr txBox="1"/>
          <p:nvPr/>
        </p:nvSpPr>
        <p:spPr>
          <a:xfrm>
            <a:off x="8817166" y="1515462"/>
            <a:ext cx="314960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b="1" dirty="0">
                <a:solidFill>
                  <a:srgbClr val="002060"/>
                </a:solidFill>
              </a:rPr>
              <a:t>11103681</a:t>
            </a:r>
            <a:r>
              <a:rPr kumimoji="0" 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>
              <a:defRPr/>
            </a:pPr>
            <a:r>
              <a:rPr lang="he-IL" sz="2000" b="1" dirty="0">
                <a:solidFill>
                  <a:srgbClr val="002060"/>
                </a:solidFill>
              </a:rPr>
              <a:t>שווי החלפה:         499 ₪  </a:t>
            </a:r>
          </a:p>
          <a:p>
            <a:pPr>
              <a:defRPr/>
            </a:pPr>
            <a:r>
              <a:rPr lang="he-IL" sz="2000" b="1" dirty="0">
                <a:solidFill>
                  <a:srgbClr val="002060"/>
                </a:solidFill>
              </a:rPr>
              <a:t>מחיר קניה מיוחד: 100 ₪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מחיר קניה מיוחד   כולל מע"מ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81B4EE-148F-4965-865F-605635D2E1C6}"/>
              </a:ext>
            </a:extLst>
          </p:cNvPr>
          <p:cNvSpPr txBox="1"/>
          <p:nvPr/>
        </p:nvSpPr>
        <p:spPr>
          <a:xfrm>
            <a:off x="848646" y="102486"/>
            <a:ext cx="87831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סט סירי נירוסטה 4 חלקים דגם אלמוג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E62D8A-BC24-4A81-83F6-678A51122114}"/>
              </a:ext>
            </a:extLst>
          </p:cNvPr>
          <p:cNvSpPr txBox="1"/>
          <p:nvPr/>
        </p:nvSpPr>
        <p:spPr>
          <a:xfrm>
            <a:off x="4695144" y="5536016"/>
            <a:ext cx="298581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>
                <a:solidFill>
                  <a:srgbClr val="002060"/>
                </a:solidFill>
              </a:rPr>
              <a:t>הסט כולל: סיר 18 ס"מ , סיר 24 ס"מ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C390F070-81AD-4F05-B2AF-5A508B520721}"/>
              </a:ext>
            </a:extLst>
          </p:cNvPr>
          <p:cNvSpPr/>
          <p:nvPr/>
        </p:nvSpPr>
        <p:spPr>
          <a:xfrm>
            <a:off x="310492" y="5913180"/>
            <a:ext cx="96824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100" dirty="0">
                <a:solidFill>
                  <a:srgbClr val="002060"/>
                </a:solidFill>
              </a:rPr>
              <a:t>הסירים עשויים פלדת אל חלד 18/10 ומאובזרים בידיות נירוסטה תחתית הסירים עשויה 3 שכבות המוצמדות בטכנולוגיית היצור</a:t>
            </a:r>
          </a:p>
          <a:p>
            <a:r>
              <a:rPr lang="he-IL" sz="1100" dirty="0">
                <a:solidFill>
                  <a:srgbClr val="002060"/>
                </a:solidFill>
              </a:rPr>
              <a:t>המתקדמת ביותר בעולם: </a:t>
            </a:r>
            <a:r>
              <a:rPr lang="en-US" sz="1100" dirty="0">
                <a:solidFill>
                  <a:srgbClr val="002060"/>
                </a:solidFill>
              </a:rPr>
              <a:t>Impact bonding </a:t>
            </a:r>
            <a:r>
              <a:rPr lang="he-IL" sz="1100" dirty="0">
                <a:solidFill>
                  <a:srgbClr val="002060"/>
                </a:solidFill>
              </a:rPr>
              <a:t>(נירוסטה/אלומיניום/נירוסטה) המקנה חוזק מירבי לתחתית, פיזור חום אחיד והולכת חום גבוהה במיוחד החוסכת באנרגיה. </a:t>
            </a:r>
          </a:p>
          <a:p>
            <a:r>
              <a:rPr lang="he-IL" sz="1100" dirty="0">
                <a:solidFill>
                  <a:srgbClr val="002060"/>
                </a:solidFill>
              </a:rPr>
              <a:t>הסירים מתאימים לשימוש בתנור עד 150 מעלות, במדיח הכלים ובכל סוגי הכיריים כולל אינדוקציה				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60948698-B052-4836-8417-ACDB46125F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" t="7337" r="3707" b="15275"/>
          <a:stretch/>
        </p:blipFill>
        <p:spPr>
          <a:xfrm>
            <a:off x="1068388" y="1112427"/>
            <a:ext cx="7862130" cy="404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34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CE9AE9-6E36-4A53-A53A-8D8D88C4E6C8}"/>
              </a:ext>
            </a:extLst>
          </p:cNvPr>
          <p:cNvSpPr txBox="1"/>
          <p:nvPr/>
        </p:nvSpPr>
        <p:spPr>
          <a:xfrm>
            <a:off x="2185785" y="-25585"/>
            <a:ext cx="69568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סט שקשוקה 4 חלקים במארז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1EA5DD-63F5-412F-8BA7-AD55A2B299B3}"/>
              </a:ext>
            </a:extLst>
          </p:cNvPr>
          <p:cNvSpPr txBox="1"/>
          <p:nvPr/>
        </p:nvSpPr>
        <p:spPr>
          <a:xfrm>
            <a:off x="8911452" y="812128"/>
            <a:ext cx="3149600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>
                <a:solidFill>
                  <a:srgbClr val="002060"/>
                </a:solidFill>
              </a:rPr>
              <a:t>11108914  </a:t>
            </a:r>
          </a:p>
          <a:p>
            <a:r>
              <a:rPr lang="he-IL" sz="1400" b="1" dirty="0">
                <a:solidFill>
                  <a:srgbClr val="002060"/>
                </a:solidFill>
              </a:rPr>
              <a:t>שווי החלפה:         399 ₪  </a:t>
            </a:r>
          </a:p>
          <a:p>
            <a:r>
              <a:rPr lang="he-IL" sz="1400" b="1" dirty="0">
                <a:solidFill>
                  <a:srgbClr val="002060"/>
                </a:solidFill>
              </a:rPr>
              <a:t>מחיר קניה מיוחד:  100 ₪  </a:t>
            </a:r>
          </a:p>
          <a:p>
            <a:endParaRPr lang="he-IL" sz="1400" b="1" dirty="0">
              <a:solidFill>
                <a:srgbClr val="002060"/>
              </a:solidFill>
            </a:endParaRPr>
          </a:p>
          <a:p>
            <a:r>
              <a:rPr lang="he-IL" sz="1400" b="1" dirty="0">
                <a:solidFill>
                  <a:srgbClr val="002060"/>
                </a:solidFill>
              </a:rPr>
              <a:t>מחיר קניה מיוחד  כולל מע"מ </a:t>
            </a:r>
          </a:p>
          <a:p>
            <a:endParaRPr lang="he-IL" sz="1400" b="1" dirty="0">
              <a:solidFill>
                <a:srgbClr val="002060"/>
              </a:solidFill>
            </a:endParaRPr>
          </a:p>
          <a:p>
            <a:r>
              <a:rPr lang="he-IL" sz="1400" b="1" u="sng" dirty="0">
                <a:solidFill>
                  <a:srgbClr val="002060"/>
                </a:solidFill>
              </a:rPr>
              <a:t>הסט כולל</a:t>
            </a:r>
            <a:r>
              <a:rPr lang="he-IL" sz="1400" b="1" dirty="0">
                <a:solidFill>
                  <a:srgbClr val="002060"/>
                </a:solidFill>
              </a:rPr>
              <a:t>: </a:t>
            </a:r>
          </a:p>
          <a:p>
            <a:r>
              <a:rPr lang="he-IL" sz="1400" b="1" dirty="0">
                <a:solidFill>
                  <a:srgbClr val="002060"/>
                </a:solidFill>
              </a:rPr>
              <a:t>2 יח' מחבת שקשוקה 18 ס"מ </a:t>
            </a:r>
          </a:p>
          <a:p>
            <a:r>
              <a:rPr lang="he-IL" sz="1400" b="1" dirty="0">
                <a:solidFill>
                  <a:srgbClr val="002060"/>
                </a:solidFill>
              </a:rPr>
              <a:t>מלחיה פלפליה נירוסטה </a:t>
            </a:r>
          </a:p>
          <a:p>
            <a:r>
              <a:rPr lang="he-IL" sz="1400" b="1" dirty="0">
                <a:solidFill>
                  <a:srgbClr val="002060"/>
                </a:solidFill>
              </a:rPr>
              <a:t>תרווד עץ במבוק 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6F4C7B0B-EEF7-4A70-9127-5B62DC8DE872}"/>
              </a:ext>
            </a:extLst>
          </p:cNvPr>
          <p:cNvSpPr/>
          <p:nvPr/>
        </p:nvSpPr>
        <p:spPr>
          <a:xfrm>
            <a:off x="1549862" y="5901985"/>
            <a:ext cx="83616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100" dirty="0">
                <a:solidFill>
                  <a:srgbClr val="003366"/>
                </a:solidFill>
                <a:latin typeface="Arial" panose="020B0604020202020204" pitchFamily="34" charset="0"/>
              </a:rPr>
              <a:t>המחבת מיוצרת מיציקת אלומיניום בתהליך רב שכבתי. בטוח לשימוש עם ציפוי רב שכבתי המונע הידבקות המזון. ידיות ארגונומיות מנירוסטה המתוכננות לנוחות בשימוש, בהעברה. חלוקת חום שווה ויעילה - לבישול מיטבי וחיסכון באנרגיה. מיועדת לשימוש מופחת שמן מתאימה לכל סוגי הכיריים כולל אינדוקציה. מומלצת שטיפה ידנית בלבד. 	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2885104-A53C-4798-B20D-ACDF99640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55" y="812128"/>
            <a:ext cx="8790765" cy="46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23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EFCC3D9F-C798-4287-96D8-FB5D406D0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BA944-5B4D-4E72-8BC9-F4D821520FEE}" type="slidenum">
              <a:rPr lang="he-IL" smtClean="0"/>
              <a:t>6</a:t>
            </a:fld>
            <a:endParaRPr lang="he-IL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1A02D21E-1A0B-463E-AB6D-C58E10743813}"/>
              </a:ext>
            </a:extLst>
          </p:cNvPr>
          <p:cNvSpPr/>
          <p:nvPr/>
        </p:nvSpPr>
        <p:spPr>
          <a:xfrm>
            <a:off x="3517811" y="367784"/>
            <a:ext cx="59939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000" b="1" dirty="0">
                <a:solidFill>
                  <a:srgbClr val="000000"/>
                </a:solidFill>
                <a:latin typeface="Arial" panose="020B0604020202020204" pitchFamily="34" charset="0"/>
                <a:cs typeface="+mj-cs"/>
              </a:rPr>
              <a:t>סיר חרס טרקוטה 26.8*35 ס"מ</a:t>
            </a:r>
            <a:endParaRPr lang="he-IL" sz="4000" b="1" dirty="0">
              <a:cs typeface="+mj-cs"/>
            </a:endParaRPr>
          </a:p>
        </p:txBody>
      </p:sp>
      <p:pic>
        <p:nvPicPr>
          <p:cNvPr id="5" name="תמונה 4" descr="תמונה שמכילה שולחן, ישיבה, שלט, אדום&#10;&#10;התיאור נוצר באופן אוטומטי">
            <a:extLst>
              <a:ext uri="{FF2B5EF4-FFF2-40B4-BE49-F238E27FC236}">
                <a16:creationId xmlns:a16="http://schemas.microsoft.com/office/drawing/2014/main" id="{86F24A01-0246-4812-95F6-569F1E0F34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" y="1524625"/>
            <a:ext cx="6522720" cy="4310380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D911B7A5-77C8-46EA-AD17-81C1670C15F6}"/>
              </a:ext>
            </a:extLst>
          </p:cNvPr>
          <p:cNvSpPr/>
          <p:nvPr/>
        </p:nvSpPr>
        <p:spPr>
          <a:xfrm>
            <a:off x="5699760" y="1524625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he-IL" sz="2400" b="1" dirty="0">
                <a:solidFill>
                  <a:srgbClr val="002060"/>
                </a:solidFill>
              </a:rPr>
              <a:t>21938817</a:t>
            </a:r>
            <a:endParaRPr lang="he-IL" sz="14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he-IL" b="1" dirty="0">
                <a:solidFill>
                  <a:srgbClr val="002060"/>
                </a:solidFill>
              </a:rPr>
              <a:t>שווי החלפה:         399 ₪  </a:t>
            </a:r>
          </a:p>
          <a:p>
            <a:pPr>
              <a:defRPr/>
            </a:pPr>
            <a:r>
              <a:rPr lang="he-IL" b="1" dirty="0">
                <a:solidFill>
                  <a:srgbClr val="002060"/>
                </a:solidFill>
              </a:rPr>
              <a:t>מחיר קניה מיוחד: 100 ₪  </a:t>
            </a:r>
          </a:p>
          <a:p>
            <a:pPr lvl="0">
              <a:defRPr/>
            </a:pPr>
            <a:endParaRPr lang="he-IL" sz="1400" b="1" dirty="0">
              <a:solidFill>
                <a:srgbClr val="002060"/>
              </a:solidFill>
            </a:endParaRPr>
          </a:p>
          <a:p>
            <a:pPr lvl="0">
              <a:defRPr/>
            </a:pPr>
            <a:r>
              <a:rPr lang="he-IL" sz="1400" b="1" dirty="0">
                <a:solidFill>
                  <a:srgbClr val="002060"/>
                </a:solidFill>
              </a:rPr>
              <a:t>מחיר קניה מיוחד  כולל מע"מ </a:t>
            </a:r>
          </a:p>
        </p:txBody>
      </p:sp>
    </p:spTree>
    <p:extLst>
      <p:ext uri="{BB962C8B-B14F-4D97-AF65-F5344CB8AC3E}">
        <p14:creationId xmlns:p14="http://schemas.microsoft.com/office/powerpoint/2010/main" val="93993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D33A54-2354-4633-A7A7-4A3DFDFFA2EE}"/>
              </a:ext>
            </a:extLst>
          </p:cNvPr>
          <p:cNvSpPr txBox="1"/>
          <p:nvPr/>
        </p:nvSpPr>
        <p:spPr>
          <a:xfrm>
            <a:off x="394558" y="0"/>
            <a:ext cx="114028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מע' סכו"ם נירוסטה 24 חלקים ל – 6 </a:t>
            </a:r>
            <a:r>
              <a:rPr lang="he-I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סועדים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FEDERICA ZUS SAND</a:t>
            </a:r>
            <a:endParaRPr lang="he-IL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B617C5-976A-425A-8E7E-28339F096529}"/>
              </a:ext>
            </a:extLst>
          </p:cNvPr>
          <p:cNvSpPr txBox="1"/>
          <p:nvPr/>
        </p:nvSpPr>
        <p:spPr>
          <a:xfrm>
            <a:off x="9143257" y="1007372"/>
            <a:ext cx="2884868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11100826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שווי החלפה:         399 ₪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מחיר קניה מיוחד:  100₪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מחיר קניה מיוחד  כולל מע"מ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המע</a:t>
            </a:r>
            <a:r>
              <a:rPr kumimoji="0" lang="he-IL" sz="1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' כוללת</a:t>
            </a: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 יח' סכין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 יח' מזלג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 יח' כף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 יח' כפית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תמונה 4" descr="תמונה שמכילה קיר, מקורה, כלי שולחן, שולחן&#10;&#10;תיאור שנוצר ברמת מהימנות גבוהה מאוד">
            <a:extLst>
              <a:ext uri="{FF2B5EF4-FFF2-40B4-BE49-F238E27FC236}">
                <a16:creationId xmlns:a16="http://schemas.microsoft.com/office/drawing/2014/main" id="{D7FED3F8-90C0-4A89-9D01-BBEAB1D308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5671" y="821606"/>
            <a:ext cx="3620655" cy="540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13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79E33D-5CAB-43D7-AD1A-5FDAE44D89AA}"/>
              </a:ext>
            </a:extLst>
          </p:cNvPr>
          <p:cNvSpPr txBox="1"/>
          <p:nvPr/>
        </p:nvSpPr>
        <p:spPr>
          <a:xfrm>
            <a:off x="898525" y="74613"/>
            <a:ext cx="1039495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סט סכינים ידית נירוסטה מרוקע על בלוק עץ + משחיז 3 חל'</a:t>
            </a:r>
            <a:endParaRPr lang="he-IL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38915" name="TextBox 3">
            <a:extLst>
              <a:ext uri="{FF2B5EF4-FFF2-40B4-BE49-F238E27FC236}">
                <a16:creationId xmlns:a16="http://schemas.microsoft.com/office/drawing/2014/main" id="{7728B842-ACB6-4635-9E34-60E8243F8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4613" y="1130300"/>
            <a:ext cx="29273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he-IL" altLang="he-IL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11411068  </a:t>
            </a:r>
          </a:p>
          <a:p>
            <a:pPr algn="r" rtl="1" eaLnBrk="1" hangingPunct="1"/>
            <a:r>
              <a:rPr lang="he-IL" altLang="he-IL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שווי החלפה:         369 ₪  </a:t>
            </a:r>
          </a:p>
          <a:p>
            <a:pPr algn="r" rtl="1" eaLnBrk="1" hangingPunct="1"/>
            <a:r>
              <a:rPr lang="he-IL" altLang="he-IL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מחיר קניה מיוחד:  100.00  ₪  </a:t>
            </a:r>
          </a:p>
          <a:p>
            <a:pPr algn="r" rtl="1" eaLnBrk="1" hangingPunct="1"/>
            <a:endParaRPr lang="he-IL" altLang="he-IL" sz="1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r" rtl="1" eaLnBrk="1" hangingPunct="1"/>
            <a:r>
              <a:rPr lang="he-IL" altLang="he-IL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מחיר קניה מיוחד  כולל מע"מ </a:t>
            </a:r>
          </a:p>
          <a:p>
            <a:pPr algn="r" rtl="1" eaLnBrk="1" hangingPunct="1"/>
            <a:endParaRPr lang="he-IL" altLang="he-IL" sz="1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r" rtl="1" eaLnBrk="1" hangingPunct="1"/>
            <a:r>
              <a:rPr lang="he-IL" altLang="he-IL" sz="14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הסט כולל</a:t>
            </a:r>
            <a:r>
              <a:rPr lang="he-IL" altLang="he-IL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: </a:t>
            </a:r>
          </a:p>
          <a:p>
            <a:pPr algn="r" rtl="1" eaLnBrk="1" hangingPunct="1"/>
            <a:r>
              <a:rPr lang="he-IL" altLang="he-IL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סכין סנטוקו 20 ס"מ </a:t>
            </a:r>
          </a:p>
          <a:p>
            <a:pPr algn="r" rtl="1" eaLnBrk="1" hangingPunct="1"/>
            <a:r>
              <a:rPr lang="he-IL" altLang="he-IL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סכין </a:t>
            </a:r>
            <a:r>
              <a:rPr lang="he-IL" altLang="he-IL" sz="1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פטי</a:t>
            </a:r>
            <a:r>
              <a:rPr lang="he-IL" altLang="he-IL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 12.5 ס"מ </a:t>
            </a:r>
          </a:p>
          <a:p>
            <a:pPr algn="r" rtl="1" eaLnBrk="1" hangingPunct="1"/>
            <a:r>
              <a:rPr lang="he-IL" altLang="he-IL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בלוק עץ עם משחיז</a:t>
            </a:r>
          </a:p>
          <a:p>
            <a:pPr algn="r" rtl="1" eaLnBrk="1" hangingPunct="1"/>
            <a:endParaRPr lang="he-IL" altLang="he-IL" sz="1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8916" name="2da461a7-4578-43c2-9a52-436ca5fa3b9a" descr="Image">
            <a:extLst>
              <a:ext uri="{FF2B5EF4-FFF2-40B4-BE49-F238E27FC236}">
                <a16:creationId xmlns:a16="http://schemas.microsoft.com/office/drawing/2014/main" id="{4F317A31-9449-4180-94CA-05467E280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950912"/>
            <a:ext cx="4887913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מלבן 1">
            <a:extLst>
              <a:ext uri="{FF2B5EF4-FFF2-40B4-BE49-F238E27FC236}">
                <a16:creationId xmlns:a16="http://schemas.microsoft.com/office/drawing/2014/main" id="{08BB9629-94A8-44BC-9F78-6230BB671877}"/>
              </a:ext>
            </a:extLst>
          </p:cNvPr>
          <p:cNvSpPr>
            <a:spLocks noChangeArrowheads="1"/>
          </p:cNvSpPr>
          <p:nvPr/>
        </p:nvSpPr>
        <p:spPr bwMode="auto">
          <a:xfrm rot="-1897877">
            <a:off x="2908300" y="1524000"/>
            <a:ext cx="858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he-IL" altLang="he-IL" sz="2800" b="1">
                <a:solidFill>
                  <a:srgbClr val="FF0000"/>
                </a:solidFill>
              </a:rPr>
              <a:t>חדש</a:t>
            </a:r>
            <a:endParaRPr lang="he-IL" altLang="he-IL"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CE9AE9-6E36-4A53-A53A-8D8D88C4E6C8}"/>
              </a:ext>
            </a:extLst>
          </p:cNvPr>
          <p:cNvSpPr txBox="1"/>
          <p:nvPr/>
        </p:nvSpPr>
        <p:spPr>
          <a:xfrm>
            <a:off x="955907" y="0"/>
            <a:ext cx="8670285" cy="5985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סוטז' יציקת אלומיניום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Mineral Stone</a:t>
            </a:r>
            <a:endParaRPr kumimoji="0" lang="he-IL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1EA5DD-63F5-412F-8BA7-AD55A2B299B3}"/>
              </a:ext>
            </a:extLst>
          </p:cNvPr>
          <p:cNvSpPr txBox="1"/>
          <p:nvPr/>
        </p:nvSpPr>
        <p:spPr>
          <a:xfrm>
            <a:off x="9251092" y="988041"/>
            <a:ext cx="2766773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400" b="1" dirty="0">
              <a:solidFill>
                <a:srgbClr val="00206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12309945 סוטז' 32ס"מ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  <a:p>
            <a:pPr lvl="0">
              <a:defRPr/>
            </a:pPr>
            <a:r>
              <a:rPr lang="he-IL" sz="1400" b="1" dirty="0">
                <a:solidFill>
                  <a:srgbClr val="002060"/>
                </a:solidFill>
              </a:rPr>
              <a:t>שווי החלפה:         329 ₪  </a:t>
            </a:r>
          </a:p>
          <a:p>
            <a:pPr lvl="0">
              <a:defRPr/>
            </a:pPr>
            <a:r>
              <a:rPr lang="he-IL" sz="1400" b="1" dirty="0">
                <a:solidFill>
                  <a:srgbClr val="002060"/>
                </a:solidFill>
              </a:rPr>
              <a:t>מחיר קניה מיוחד:  100 ₪</a:t>
            </a:r>
          </a:p>
          <a:p>
            <a:pPr lvl="0">
              <a:defRPr/>
            </a:pPr>
            <a:endParaRPr lang="he-IL" sz="1400" b="1" dirty="0">
              <a:solidFill>
                <a:srgbClr val="002060"/>
              </a:solidFill>
            </a:endParaRPr>
          </a:p>
          <a:p>
            <a:r>
              <a:rPr lang="he-IL" sz="1400" b="1" dirty="0">
                <a:solidFill>
                  <a:srgbClr val="002060"/>
                </a:solidFill>
              </a:rPr>
              <a:t>  מחיר קניה מיוחד   כולל מע"מ </a:t>
            </a:r>
          </a:p>
          <a:p>
            <a:pPr lvl="0">
              <a:defRPr/>
            </a:pPr>
            <a:endParaRPr lang="he-IL" sz="1400" b="1" dirty="0">
              <a:solidFill>
                <a:srgbClr val="002060"/>
              </a:solidFill>
            </a:endParaRPr>
          </a:p>
          <a:p>
            <a:pPr lvl="0">
              <a:defRPr/>
            </a:pPr>
            <a:endParaRPr lang="he-IL" sz="1400" b="1" dirty="0">
              <a:solidFill>
                <a:srgbClr val="00206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5CE90C6D-09D5-4ABD-A11D-DB3193D9DEB7}"/>
              </a:ext>
            </a:extLst>
          </p:cNvPr>
          <p:cNvSpPr/>
          <p:nvPr/>
        </p:nvSpPr>
        <p:spPr>
          <a:xfrm>
            <a:off x="-710008" y="5732042"/>
            <a:ext cx="105971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סוטז' מיציקת אלומיניום, חלוקת חום שווה ויעילה, ידיות ארגונומיות יצוקות המתוכננות לנוחות בשימוש ובהעברה.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מכסה חסין חום מזכוכית שקופה עם חריר לשחרור האדים.			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ציפוי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 STICK </a:t>
            </a: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איכותי בגימור שיש למניעת הידבקות המזון.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מתאים לכל סוגי הכיריים כולל אינדוקציה, מתאים לשימוש בתנור עד לטמפרטורה של 150 מעלות, מתאים לשימוש במדיח הכלים אך שטיפה ידנית מומלצת. 	</a:t>
            </a:r>
          </a:p>
        </p:txBody>
      </p:sp>
      <p:pic>
        <p:nvPicPr>
          <p:cNvPr id="5" name="תמונה 4" descr="תמונה שמכילה כלי מטבח&#10;&#10;תיאור שנוצר ברמת מהימנות גבוהה מאוד">
            <a:extLst>
              <a:ext uri="{FF2B5EF4-FFF2-40B4-BE49-F238E27FC236}">
                <a16:creationId xmlns:a16="http://schemas.microsoft.com/office/drawing/2014/main" id="{1A971028-5EFF-4F62-BB6D-4D0BD23E0D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8" t="25818" r="14319" b="22545"/>
          <a:stretch/>
        </p:blipFill>
        <p:spPr>
          <a:xfrm>
            <a:off x="1537852" y="988041"/>
            <a:ext cx="7506393" cy="354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66751"/>
      </p:ext>
    </p:extLst>
  </p:cSld>
  <p:clrMapOvr>
    <a:masterClrMapping/>
  </p:clrMapOvr>
</p:sld>
</file>

<file path=ppt/theme/theme1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1C1C1C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11848</TotalTime>
  <Words>1338</Words>
  <Application>Microsoft Office PowerPoint</Application>
  <PresentationFormat>מסך רחב</PresentationFormat>
  <Paragraphs>227</Paragraphs>
  <Slides>21</Slides>
  <Notes>12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21</vt:i4>
      </vt:variant>
    </vt:vector>
  </HeadingPairs>
  <TitlesOfParts>
    <vt:vector size="29" baseType="lpstr">
      <vt:lpstr>Aharoni</vt:lpstr>
      <vt:lpstr>Arial</vt:lpstr>
      <vt:lpstr>Calibri</vt:lpstr>
      <vt:lpstr>Calibri Light</vt:lpstr>
      <vt:lpstr>Wingdings</vt:lpstr>
      <vt:lpstr>1_ערכת נושא Office</vt:lpstr>
      <vt:lpstr>Custom Design</vt:lpstr>
      <vt:lpstr>2_ערכת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M</dc:creator>
  <cp:lastModifiedBy>hagit</cp:lastModifiedBy>
  <cp:revision>366</cp:revision>
  <cp:lastPrinted>2019-11-13T09:05:28Z</cp:lastPrinted>
  <dcterms:created xsi:type="dcterms:W3CDTF">2017-10-10T19:53:56Z</dcterms:created>
  <dcterms:modified xsi:type="dcterms:W3CDTF">2020-03-01T12:52:48Z</dcterms:modified>
</cp:coreProperties>
</file>