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2-->
<p:presentation xmlns:r="http://schemas.openxmlformats.org/officeDocument/2006/relationships" xmlns:a="http://schemas.openxmlformats.org/drawingml/2006/main" xmlns:p="http://schemas.openxmlformats.org/presentationml/2006/main" rtl="1">
  <p:sldMasterIdLst>
    <p:sldMasterId id="2147483648" r:id="rId1"/>
  </p:sldMasterIdLst>
  <p:notesMasterIdLst>
    <p:notesMasterId r:id="rId2"/>
  </p:notesMasterIdLst>
  <p:sldIdLst>
    <p:sldId id="263" r:id="rId3"/>
    <p:sldId id="256" r:id="rId4"/>
    <p:sldId id="257" r:id="rId5"/>
    <p:sldId id="258" r:id="rId6"/>
    <p:sldId id="259" r:id="rId7"/>
    <p:sldId id="260" r:id="rId8"/>
    <p:sldId id="262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he-IL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1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D2F4B4-6C5F-43D9-AFCA-B798F588D7FD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2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053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לחץ כדי לערוך סגנונות טקסט של תבנית בסיס</a:t>
            </a: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רמה שנייה</a:t>
            </a:r>
          </a:p>
          <a:p>
            <a:pPr marL="914400" marR="0" lvl="2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רמה שלישית</a:t>
            </a:r>
          </a:p>
          <a:p>
            <a:pPr marL="1371600" marR="0" lvl="3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רמה רביעית</a:t>
            </a:r>
          </a:p>
          <a:p>
            <a:pPr marL="1828800" marR="0" lvl="4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רמה חמישית</a:t>
            </a:r>
          </a:p>
        </p:txBody>
      </p:sp>
      <p:sp>
        <p:nvSpPr>
          <p:cNvPr id="2054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5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C5CD69-FCEC-4516-A6D1-87276D1A2D0E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9219" name="מציין מיקום של הערות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/>
            <a:fld id="{D7A54CC6-AD0B-4E45-B9BD-936A84EC65C9}" type="slidenum">
              <a:rPr lang="he-IL" altLang="he-IL" sz="1200"/>
              <a:t>6</a:t>
            </a:fld>
            <a:endParaRPr lang="he-IL" altLang="he-IL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he-IL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+mj-cs"/>
              </a:defRPr>
            </a:lvl1pPr>
          </a:lstStyle>
          <a:p>
            <a:pPr lvl="0"/>
            <a:r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לחץ כדי לערוך סגנונות טקסט של תבנית בסיס</a:t>
            </a:r>
          </a:p>
          <a:p>
            <a:pPr lvl="1"/>
            <a:r>
              <a:t>רמה שנייה</a:t>
            </a:r>
          </a:p>
          <a:p>
            <a:pPr lvl="2"/>
            <a:r>
              <a:t>רמה שלישית</a:t>
            </a:r>
          </a:p>
          <a:p>
            <a:pPr lvl="3"/>
            <a:r>
              <a:t>רמה רביעית</a:t>
            </a:r>
          </a:p>
          <a:p>
            <a:pPr lvl="4"/>
            <a:r>
              <a:t>רמה חמישית</a:t>
            </a:r>
          </a:p>
        </p:txBody>
      </p:sp>
      <p:sp>
        <p:nvSpPr>
          <p:cNvPr id="1028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A2AD3F-A442-468A-A07E-636FEEF1B877}" type="hfDateTime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0A617-0A9D-4889-BD7D-8F0AF51F46AC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marL="0" indent="0" algn="ctr" defTabSz="914400" rtl="1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" pitchFamily="34" charset="0"/>
          <a:ea typeface="Times New Roman" pitchFamily="18" charset="0"/>
          <a:cs typeface="+mj-cs"/>
        </a:defRPr>
      </a:lvl1pPr>
    </p:titleStyle>
    <p:bodyStyle>
      <a:lvl1pPr marL="342900" indent="-342900" algn="r" defTabSz="914400" rtl="1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914400" rtl="1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indent="0" algn="r" defTabSz="9144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r" defTabSz="9144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r" defTabSz="9144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r" defTabSz="9144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r" defTabSz="9144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mailto:s.k.hebron@mnz.gov.il" TargetMode="External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074" name="Picture 2" descr="https://app.powerlink.co.il/_imgs/logo-landsc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4149725"/>
            <a:ext cx="2219325" cy="6381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5" name="TextBox 5"/>
          <p:cNvSpPr/>
          <p:nvPr/>
        </p:nvSpPr>
        <p:spPr>
          <a:xfrm>
            <a:off x="539750" y="1773238"/>
            <a:ext cx="7777163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4000" b="1" i="1">
                <a:latin typeface="David" pitchFamily="34" charset="-79"/>
                <a:cs typeface="David" pitchFamily="34" charset="-79"/>
              </a:rPr>
              <a:t>מדריך למשתמש - מוקד שירות ופניות</a:t>
            </a:r>
            <a:endParaRPr lang="he-IL" altLang="he-IL" sz="4000" b="1" i="1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076" name="TextBox 5"/>
          <p:cNvSpPr/>
          <p:nvPr/>
        </p:nvSpPr>
        <p:spPr>
          <a:xfrm>
            <a:off x="539750" y="4941888"/>
            <a:ext cx="7777163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i="1">
                <a:latin typeface="David" pitchFamily="34" charset="-79"/>
                <a:cs typeface="David" pitchFamily="34" charset="-79"/>
              </a:rPr>
              <a:t>קמ"ד שירות וביומטריה, סגן דביר ליפשיץ</a:t>
            </a:r>
            <a:endParaRPr lang="he-IL" altLang="he-IL" sz="1800" b="1" i="1">
              <a:latin typeface="David" pitchFamily="34" charset="-79"/>
              <a:cs typeface="David" pitchFamily="34" charset="-79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i="1">
                <a:latin typeface="David" pitchFamily="34" charset="-79"/>
                <a:cs typeface="David" pitchFamily="34" charset="-79"/>
              </a:rPr>
              <a:t>ענף שירות ותקשוב מנהא"ז</a:t>
            </a:r>
            <a:endParaRPr lang="he-IL" altLang="he-IL" sz="1800" b="1" i="1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2"/>
          <a:srcRect l="58004" t="11063" r="1991" b="41526"/>
          <a:stretch>
            <a:fillRect/>
          </a:stretch>
        </p:blipFill>
        <p:spPr>
          <a:xfrm>
            <a:off x="900113" y="1268413"/>
            <a:ext cx="7775575" cy="51133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9" name="TextBox 4"/>
          <p:cNvSpPr/>
          <p:nvPr/>
        </p:nvSpPr>
        <p:spPr>
          <a:xfrm>
            <a:off x="1979613" y="333375"/>
            <a:ext cx="540067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itchFamily="34" charset="-79"/>
                <a:cs typeface="David" pitchFamily="34" charset="-79"/>
              </a:rPr>
              <a:t>1. מקלידים בגוגל – </a:t>
            </a:r>
            <a:r>
              <a:rPr lang="en-US" altLang="he-IL" sz="1800" b="1">
                <a:latin typeface="David" pitchFamily="34" charset="-79"/>
                <a:cs typeface="David" pitchFamily="34" charset="-79"/>
              </a:rPr>
              <a:t>PowerLink CRM</a:t>
            </a:r>
            <a:r>
              <a:rPr lang="he-IL" altLang="he-IL" sz="1800" b="1">
                <a:latin typeface="David" pitchFamily="34" charset="-79"/>
                <a:cs typeface="David" pitchFamily="34" charset="-79"/>
              </a:rPr>
              <a:t> </a:t>
            </a:r>
            <a:endParaRPr lang="he-IL" altLang="he-IL" sz="1800" b="1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100" name="TextBox 5"/>
          <p:cNvSpPr/>
          <p:nvPr/>
        </p:nvSpPr>
        <p:spPr>
          <a:xfrm>
            <a:off x="3492500" y="692150"/>
            <a:ext cx="3887788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itchFamily="34" charset="-79"/>
                <a:cs typeface="David" pitchFamily="34" charset="-79"/>
              </a:rPr>
              <a:t>2. נכנסים לתוצאת החיפוש הראשונה</a:t>
            </a:r>
            <a:endParaRPr lang="he-IL" altLang="he-IL" sz="1800" b="1">
              <a:latin typeface="David" pitchFamily="34" charset="-79"/>
              <a:cs typeface="David" pitchFamily="34" charset="-79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6491288" cy="922338"/>
          </a:xfr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+mj-cs"/>
              </a:defRPr>
            </a:lvl1pPr>
          </a:lstStyle>
          <a:p>
            <a:pPr lvl="0" eaLnBrk="1" hangingPunct="1"/>
            <a:r>
              <a:rPr lang="he-IL" altLang="he-IL" sz="2800">
                <a:latin typeface="David" pitchFamily="34" charset="-79"/>
                <a:cs typeface="David" pitchFamily="34" charset="-79"/>
              </a:rPr>
              <a:t>3. נכנסים לקטגוריית </a:t>
            </a:r>
            <a:r>
              <a:rPr lang="he-IL" altLang="he-IL" sz="2800" b="1">
                <a:latin typeface="David" pitchFamily="34" charset="-79"/>
                <a:cs typeface="David" pitchFamily="34" charset="-79"/>
              </a:rPr>
              <a:t>כניסת לקוחות</a:t>
            </a:r>
            <a:endParaRPr lang="he-IL" altLang="he-IL" sz="280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/>
          <a:srcRect l="3751" t="2667" r="6239" b="3989"/>
          <a:stretch>
            <a:fillRect/>
          </a:stretch>
        </p:blipFill>
        <p:spPr>
          <a:xfrm>
            <a:off x="179388" y="1268413"/>
            <a:ext cx="8640762" cy="5040312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5124" name="מחבר חץ ישר 6"/>
          <p:cNvCxnSpPr/>
          <p:nvPr/>
        </p:nvCxnSpPr>
        <p:spPr>
          <a:xfrm flipH="1">
            <a:off x="2051050" y="981075"/>
            <a:ext cx="217488" cy="93503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tailEnd type="arrow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4787900" y="260350"/>
            <a:ext cx="3960813" cy="1143000"/>
          </a:xfr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+mj-cs"/>
              </a:defRPr>
            </a:lvl1pPr>
          </a:lstStyle>
          <a:p>
            <a:pPr lvl="0" eaLnBrk="1" hangingPunct="1"/>
            <a:r>
              <a:rPr lang="he-IL" altLang="he-IL" sz="2000">
                <a:latin typeface="David" pitchFamily="34" charset="-79"/>
                <a:cs typeface="David" pitchFamily="34" charset="-79"/>
              </a:rPr>
              <a:t>4. מתחברים באמצעות כתובת הדוא"ל: </a:t>
            </a:r>
            <a:br>
              <a:rPr lang="he-IL" altLang="he-IL" sz="2000">
                <a:latin typeface="David" pitchFamily="34" charset="-79"/>
                <a:cs typeface="David" pitchFamily="34" charset="-79"/>
              </a:rPr>
            </a:br>
            <a:r>
              <a:rPr lang="he-IL" altLang="he-IL" sz="2000">
                <a:latin typeface="David" pitchFamily="34" charset="-79"/>
                <a:cs typeface="David" pitchFamily="34" charset="-79"/>
              </a:rPr>
              <a:t>לדוגמה: </a:t>
            </a:r>
            <a:r>
              <a:rPr lang="en-US" altLang="he-IL" sz="2000">
                <a:latin typeface="David" pitchFamily="34" charset="-79"/>
                <a:cs typeface="David" pitchFamily="34" charset="-79"/>
                <a:hlinkClick r:id="rId2"/>
              </a:rPr>
              <a:t>s.k.hebron@mnz.gov.il</a:t>
            </a:r>
            <a:r>
              <a:rPr lang="he-IL" altLang="he-IL" sz="2000">
                <a:latin typeface="David" pitchFamily="34" charset="-79"/>
                <a:cs typeface="David" pitchFamily="34" charset="-79"/>
              </a:rPr>
              <a:t> </a:t>
            </a:r>
            <a:br>
              <a:rPr lang="he-IL" altLang="he-IL" sz="2000">
                <a:latin typeface="David" pitchFamily="34" charset="-79"/>
                <a:cs typeface="David" pitchFamily="34" charset="-79"/>
              </a:rPr>
            </a:br>
            <a:r>
              <a:rPr lang="he-IL" altLang="he-IL" sz="2000">
                <a:latin typeface="David" pitchFamily="34" charset="-79"/>
                <a:cs typeface="David" pitchFamily="34" charset="-79"/>
              </a:rPr>
              <a:t>ובאמצעות הסיסמה שקיבלתם: </a:t>
            </a:r>
            <a:r>
              <a:rPr lang="en-US" altLang="he-IL" sz="2000">
                <a:latin typeface="David" pitchFamily="34" charset="-79"/>
                <a:cs typeface="David" pitchFamily="34" charset="-79"/>
              </a:rPr>
              <a:t>XXXX</a:t>
            </a:r>
            <a:endParaRPr lang="he-IL" altLang="he-IL" sz="200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3"/>
          <a:srcRect b="3693"/>
          <a:stretch>
            <a:fillRect/>
          </a:stretch>
        </p:blipFill>
        <p:spPr>
          <a:xfrm>
            <a:off x="323850" y="1455738"/>
            <a:ext cx="8639175" cy="4679950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6148" name="מחבר חץ ישר 5"/>
          <p:cNvCxnSpPr/>
          <p:nvPr/>
        </p:nvCxnSpPr>
        <p:spPr>
          <a:xfrm>
            <a:off x="5940425" y="1412875"/>
            <a:ext cx="503238" cy="2160588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tailEnd type="arrow"/>
          </a:ln>
        </p:spPr>
      </p:cxnSp>
      <p:sp>
        <p:nvSpPr>
          <p:cNvPr id="6149" name="TextBox 15"/>
          <p:cNvSpPr/>
          <p:nvPr/>
        </p:nvSpPr>
        <p:spPr>
          <a:xfrm>
            <a:off x="1403350" y="620713"/>
            <a:ext cx="2881313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David" pitchFamily="34" charset="-79"/>
                <a:cs typeface="David" pitchFamily="34" charset="-79"/>
              </a:rPr>
              <a:t>5. לוחצים על הכפתור </a:t>
            </a:r>
            <a:r>
              <a:rPr lang="he-IL" altLang="he-IL" sz="1800" b="1">
                <a:latin typeface="David" pitchFamily="34" charset="-79"/>
                <a:cs typeface="David" pitchFamily="34" charset="-79"/>
              </a:rPr>
              <a:t>כניסה.</a:t>
            </a:r>
            <a:endParaRPr lang="he-IL" altLang="he-IL" sz="180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6150" name="מחבר חץ ישר 18"/>
          <p:cNvCxnSpPr/>
          <p:nvPr/>
        </p:nvCxnSpPr>
        <p:spPr>
          <a:xfrm>
            <a:off x="3851275" y="1052513"/>
            <a:ext cx="2449513" cy="3313112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tailEnd type="arrow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3419475" y="260350"/>
            <a:ext cx="5329238" cy="1143000"/>
          </a:xfr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+mj-cs"/>
              </a:defRPr>
            </a:lvl1pPr>
          </a:lstStyle>
          <a:p>
            <a:pPr lvl="0" eaLnBrk="1" hangingPunct="1"/>
            <a:r>
              <a:rPr lang="he-IL" altLang="he-IL" sz="1800">
                <a:latin typeface="David" pitchFamily="34" charset="-79"/>
                <a:cs typeface="David" pitchFamily="34" charset="-79"/>
              </a:rPr>
              <a:t>6. לאחר שהתחברנו יש לוודא כי אנו נמצאים על קטגוריית ה'יחידה'/הגורם שלנו: לדוגמה: '</a:t>
            </a:r>
            <a:r>
              <a:rPr lang="he-IL" altLang="he-IL" sz="1800" b="1">
                <a:latin typeface="David" pitchFamily="34" charset="-79"/>
                <a:cs typeface="David" pitchFamily="34" charset="-79"/>
              </a:rPr>
              <a:t>מת"ק חברון'- פניות לטיפול </a:t>
            </a:r>
            <a:endParaRPr lang="he-IL" altLang="he-IL" sz="1800" b="1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/>
          <a:srcRect b="3587"/>
          <a:stretch>
            <a:fillRect/>
          </a:stretch>
        </p:blipFill>
        <p:spPr>
          <a:xfrm>
            <a:off x="250825" y="1557338"/>
            <a:ext cx="8640763" cy="4824412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7172" name="מחבר חץ ישר 5"/>
          <p:cNvCxnSpPr/>
          <p:nvPr/>
        </p:nvCxnSpPr>
        <p:spPr>
          <a:xfrm>
            <a:off x="7380288" y="1125538"/>
            <a:ext cx="720725" cy="20161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arrow"/>
          </a:ln>
        </p:spPr>
      </p:cxnSp>
      <p:cxnSp>
        <p:nvCxnSpPr>
          <p:cNvPr id="7173" name="מחבר חץ ישר 7"/>
          <p:cNvCxnSpPr/>
          <p:nvPr/>
        </p:nvCxnSpPr>
        <p:spPr>
          <a:xfrm>
            <a:off x="3635375" y="1466850"/>
            <a:ext cx="1439863" cy="11509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arrow"/>
          </a:ln>
        </p:spPr>
      </p:cxnSp>
      <p:sp>
        <p:nvSpPr>
          <p:cNvPr id="7174" name="TextBox 8"/>
          <p:cNvSpPr/>
          <p:nvPr/>
        </p:nvSpPr>
        <p:spPr>
          <a:xfrm>
            <a:off x="1692275" y="1125538"/>
            <a:ext cx="2016125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David" pitchFamily="34" charset="-79"/>
                <a:cs typeface="David" pitchFamily="34" charset="-79"/>
              </a:rPr>
              <a:t>להלן רשימת הפניות</a:t>
            </a:r>
            <a:endParaRPr lang="he-IL" altLang="he-IL" sz="18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175" name="TextBox 9"/>
          <p:cNvSpPr/>
          <p:nvPr/>
        </p:nvSpPr>
        <p:spPr>
          <a:xfrm>
            <a:off x="971550" y="3284538"/>
            <a:ext cx="2232025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David" pitchFamily="34" charset="-79"/>
                <a:cs typeface="David" pitchFamily="34" charset="-79"/>
              </a:rPr>
              <a:t>7. נכנסים לאחת הפניות באמצעות העכבר.</a:t>
            </a:r>
            <a:endParaRPr lang="he-IL" altLang="he-IL" sz="180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8194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+mj-cs"/>
              </a:defRPr>
            </a:lvl1pPr>
          </a:lstStyle>
          <a:p>
            <a:pPr lvl="0" eaLnBrk="1" hangingPunct="1"/>
            <a:endParaRPr lang="he-IL" altLang="he-IL"/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3"/>
          <a:srcRect b="8112"/>
          <a:stretch>
            <a:fillRect/>
          </a:stretch>
        </p:blipFill>
        <p:spPr>
          <a:xfrm>
            <a:off x="0" y="0"/>
            <a:ext cx="9144000" cy="6524625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8196" name="מחבר חץ ישר 5"/>
          <p:cNvCxnSpPr/>
          <p:nvPr/>
        </p:nvCxnSpPr>
        <p:spPr>
          <a:xfrm>
            <a:off x="4356100" y="692150"/>
            <a:ext cx="863600" cy="5762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arrow"/>
          </a:ln>
        </p:spPr>
      </p:cxnSp>
      <p:sp>
        <p:nvSpPr>
          <p:cNvPr id="8197" name="TextBox 6"/>
          <p:cNvSpPr/>
          <p:nvPr/>
        </p:nvSpPr>
        <p:spPr>
          <a:xfrm>
            <a:off x="2051050" y="333375"/>
            <a:ext cx="2305050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David" pitchFamily="34" charset="-79"/>
                <a:cs typeface="David" pitchFamily="34" charset="-79"/>
              </a:rPr>
              <a:t>8. בוחנים את כלל פרטי הבקשה של התושב </a:t>
            </a:r>
            <a:endParaRPr lang="he-IL" altLang="he-IL" sz="180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8198" name="מחבר חץ ישר 8"/>
          <p:cNvCxnSpPr/>
          <p:nvPr/>
        </p:nvCxnSpPr>
        <p:spPr>
          <a:xfrm>
            <a:off x="5219700" y="551656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arrow"/>
          </a:ln>
        </p:spPr>
      </p:cxnSp>
      <p:sp>
        <p:nvSpPr>
          <p:cNvPr id="8199" name="TextBox 10"/>
          <p:cNvSpPr/>
          <p:nvPr/>
        </p:nvSpPr>
        <p:spPr>
          <a:xfrm>
            <a:off x="827088" y="5300663"/>
            <a:ext cx="4249737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David" pitchFamily="34" charset="-79"/>
                <a:cs typeface="David" pitchFamily="34" charset="-79"/>
              </a:rPr>
              <a:t>9. מסתכלים מהי השאלה/הבקשה של התושב</a:t>
            </a:r>
            <a:endParaRPr lang="he-IL" altLang="he-IL" sz="180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8200" name="מחבר חץ ישר 7"/>
          <p:cNvCxnSpPr/>
          <p:nvPr/>
        </p:nvCxnSpPr>
        <p:spPr>
          <a:xfrm>
            <a:off x="3708400" y="198913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arrow"/>
          </a:ln>
        </p:spPr>
      </p:cxnSp>
      <p:sp>
        <p:nvSpPr>
          <p:cNvPr id="8201" name="TextBox 9"/>
          <p:cNvSpPr/>
          <p:nvPr/>
        </p:nvSpPr>
        <p:spPr>
          <a:xfrm>
            <a:off x="1390650" y="1670050"/>
            <a:ext cx="2305050" cy="922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David" pitchFamily="34" charset="-79"/>
                <a:cs typeface="David" pitchFamily="34" charset="-79"/>
              </a:rPr>
              <a:t>8. שמים לב על תאריך היעד לטיפול – על מנת להגיב בזמן ולא לחרוג</a:t>
            </a:r>
            <a:endParaRPr lang="he-IL" altLang="he-IL" sz="180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rcRect t="8461" b="7868"/>
          <a:stretch>
            <a:fillRect/>
          </a:stretch>
        </p:blipFill>
        <p:spPr>
          <a:xfrm>
            <a:off x="0" y="668338"/>
            <a:ext cx="9144000" cy="5591175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0243" name="מחבר חץ ישר 4"/>
          <p:cNvCxnSpPr/>
          <p:nvPr/>
        </p:nvCxnSpPr>
        <p:spPr>
          <a:xfrm flipH="1">
            <a:off x="1476375" y="90805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arrow"/>
          </a:ln>
        </p:spPr>
      </p:cxnSp>
      <p:sp>
        <p:nvSpPr>
          <p:cNvPr id="10244" name="מלבן 5"/>
          <p:cNvSpPr/>
          <p:nvPr/>
        </p:nvSpPr>
        <p:spPr>
          <a:xfrm>
            <a:off x="107950" y="104775"/>
            <a:ext cx="3363913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David" pitchFamily="34" charset="-79"/>
                <a:cs typeface="David" pitchFamily="34" charset="-79"/>
              </a:rPr>
              <a:t>11. מקלידים את תגובתנו בנושא</a:t>
            </a:r>
            <a:endParaRPr lang="he-IL" altLang="he-IL" sz="1800">
              <a:latin typeface="David" pitchFamily="34" charset="-79"/>
              <a:cs typeface="David" pitchFamily="34" charset="-79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David" pitchFamily="34" charset="-79"/>
                <a:cs typeface="David" pitchFamily="34" charset="-79"/>
              </a:rPr>
              <a:t>ואחר מכן לוחצים על הכפתור </a:t>
            </a:r>
            <a:r>
              <a:rPr lang="he-IL" altLang="he-IL" sz="1800" b="1">
                <a:latin typeface="David" pitchFamily="34" charset="-79"/>
                <a:cs typeface="David" pitchFamily="34" charset="-79"/>
              </a:rPr>
              <a:t>עדכן</a:t>
            </a:r>
            <a:r>
              <a:rPr lang="en-US" altLang="he-IL" sz="1800" b="1">
                <a:latin typeface="David" pitchFamily="34" charset="-79"/>
                <a:cs typeface="David" pitchFamily="34" charset="-79"/>
              </a:rPr>
              <a:t>    </a:t>
            </a:r>
            <a:endParaRPr lang="he-IL" altLang="he-IL" sz="1800" b="1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245" name="TextBox 24"/>
          <p:cNvSpPr/>
          <p:nvPr/>
        </p:nvSpPr>
        <p:spPr>
          <a:xfrm>
            <a:off x="6011863" y="2181225"/>
            <a:ext cx="2303462" cy="1200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David" pitchFamily="34" charset="-79"/>
                <a:cs typeface="David" pitchFamily="34" charset="-79"/>
              </a:rPr>
              <a:t>10. לוחצים על קטגוריית </a:t>
            </a:r>
            <a:r>
              <a:rPr lang="he-IL" altLang="he-IL" sz="1800" b="1">
                <a:latin typeface="David" pitchFamily="34" charset="-79"/>
                <a:cs typeface="David" pitchFamily="34" charset="-79"/>
              </a:rPr>
              <a:t>סטאטוס</a:t>
            </a:r>
            <a:r>
              <a:rPr lang="he-IL" altLang="he-IL" sz="1800">
                <a:latin typeface="David" pitchFamily="34" charset="-79"/>
                <a:cs typeface="David" pitchFamily="34" charset="-79"/>
              </a:rPr>
              <a:t> ומסמנים את האפשרות</a:t>
            </a:r>
            <a:r>
              <a:rPr lang="he-IL" altLang="he-IL" sz="1800" b="1">
                <a:latin typeface="David" pitchFamily="34" charset="-79"/>
                <a:cs typeface="David" pitchFamily="34" charset="-79"/>
              </a:rPr>
              <a:t>: מוחזר לטיפול מוקד  </a:t>
            </a:r>
            <a:endParaRPr lang="he-IL" altLang="he-IL" sz="1800" b="1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10246" name="מחבר חץ ישר 27"/>
          <p:cNvCxnSpPr/>
          <p:nvPr/>
        </p:nvCxnSpPr>
        <p:spPr>
          <a:xfrm flipH="1">
            <a:off x="5724525" y="25654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arrow"/>
          </a:ln>
        </p:spPr>
      </p:cxnSp>
      <p:sp>
        <p:nvSpPr>
          <p:cNvPr id="10247" name="TextBox 34"/>
          <p:cNvSpPr/>
          <p:nvPr/>
        </p:nvSpPr>
        <p:spPr>
          <a:xfrm>
            <a:off x="107950" y="5445125"/>
            <a:ext cx="3671888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/>
              <a:t>12. תגובתנו תתווסף להיסטוריית השיחות.</a:t>
            </a:r>
            <a:endParaRPr lang="he-IL" altLang="he-IL" sz="1800"/>
          </a:p>
        </p:txBody>
      </p:sp>
      <p:cxnSp>
        <p:nvCxnSpPr>
          <p:cNvPr id="10248" name="מחבר חץ ישר 36"/>
          <p:cNvCxnSpPr/>
          <p:nvPr/>
        </p:nvCxnSpPr>
        <p:spPr>
          <a:xfrm flipH="1" flipV="1">
            <a:off x="2124075" y="4221163"/>
            <a:ext cx="215900" cy="12239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arrow"/>
          </a:ln>
        </p:spPr>
      </p:cxnSp>
      <p:sp>
        <p:nvSpPr>
          <p:cNvPr id="10249" name="TextBox 39"/>
          <p:cNvSpPr/>
          <p:nvPr/>
        </p:nvSpPr>
        <p:spPr>
          <a:xfrm>
            <a:off x="0" y="6172200"/>
            <a:ext cx="3779838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he-IL" altLang="he-IL" sz="1800"/>
              <a:t>13. כעת תגובתנו הועברה בהצלחה למוקד ומשם תגיע אל התושב.</a:t>
            </a:r>
            <a:endParaRPr lang="he-IL" altLang="he-IL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7" grpId="0"/>
      <p:bldP spid="10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1266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+mj-ea" pitchFamily="18" charset="0"/>
                <a:cs typeface="Segoe UI" panose="020b0502040204020203" pitchFamily="34" charset="0"/>
              </a:rPr>
              <a:t>דרכי התקשרות אל מול המוקד</a:t>
            </a:r>
            <a:endParaRPr kumimoji="0" lang="he-IL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/>
            <a:r>
              <a:rPr sz="2400" b="1">
                <a:latin typeface="Segoe UI" pitchFamily="34" charset="0"/>
                <a:cs typeface="Segoe UI" panose="020b0502040204020203" pitchFamily="34" charset="0"/>
              </a:rPr>
              <a:t>טלפון מוקד שירות – 4943*</a:t>
            </a:r>
            <a:endParaRPr sz="2400" b="1">
              <a:latin typeface="Segoe UI" pitchFamily="34" charset="0"/>
              <a:cs typeface="Segoe UI" panose="020b0502040204020203" pitchFamily="34" charset="0"/>
            </a:endParaRPr>
          </a:p>
          <a:p>
            <a:pPr marL="0" marR="0" lvl="0" indent="0">
              <a:buNone/>
            </a:pPr>
            <a:endParaRPr sz="2400" b="1">
              <a:latin typeface="Segoe UI" pitchFamily="34" charset="0"/>
              <a:cs typeface="Segoe UI" panose="020b0502040204020203" pitchFamily="34" charset="0"/>
            </a:endParaRPr>
          </a:p>
          <a:p>
            <a:pPr marL="342900" marR="0" lvl="0" indent="-342900"/>
            <a:r>
              <a:rPr sz="2400" b="1">
                <a:latin typeface="Segoe UI" pitchFamily="34" charset="0"/>
                <a:cs typeface="Segoe UI" panose="020b0502040204020203" pitchFamily="34" charset="0"/>
              </a:rPr>
              <a:t>כתובת מייל – </a:t>
            </a:r>
            <a:r>
              <a:rPr lang="en-US" altLang="en-US" sz="2400" b="1">
                <a:latin typeface="Segoe UI" pitchFamily="34" charset="0"/>
                <a:cs typeface="Segoe UI" panose="020b0502040204020203" pitchFamily="34" charset="0"/>
              </a:rPr>
              <a:t>mnz@mgar.co.il</a:t>
            </a:r>
            <a:endParaRPr lang="en-US" altLang="en-US" sz="2400" b="1">
              <a:latin typeface="Segoe UI" pitchFamily="34" charset="0"/>
              <a:cs typeface="Segoe UI" panose="020b0502040204020203" pitchFamily="34" charset="0"/>
            </a:endParaRPr>
          </a:p>
          <a:p>
            <a:pPr marL="0" marR="0" lvl="0" indent="0">
              <a:buNone/>
            </a:pPr>
            <a:endParaRPr lang="en-US" altLang="en-US" sz="2400" b="1">
              <a:latin typeface="Segoe UI" pitchFamily="34" charset="0"/>
              <a:cs typeface="Segoe UI" panose="020b0502040204020203" pitchFamily="34" charset="0"/>
            </a:endParaRPr>
          </a:p>
          <a:p>
            <a:pPr marL="342900" marR="0" lvl="0" indent="-342900"/>
            <a:r>
              <a:rPr sz="2400" b="1">
                <a:latin typeface="Segoe UI" pitchFamily="34" charset="0"/>
                <a:cs typeface="Segoe UI" panose="020b0502040204020203" pitchFamily="34" charset="0"/>
              </a:rPr>
              <a:t>פקס – 02-6599133</a:t>
            </a:r>
            <a:endParaRPr sz="2400" b="1">
              <a:latin typeface="Segoe UI" pitchFamily="34" charset="0"/>
              <a:cs typeface="Segoe UI" panose="020b0502040204020203" pitchFamily="34" charset="0"/>
            </a:endParaRPr>
          </a:p>
          <a:p>
            <a:pPr marL="0" marR="0" lvl="0" indent="0">
              <a:buNone/>
            </a:pPr>
            <a:endParaRPr sz="2400" b="1">
              <a:latin typeface="Segoe UI" pitchFamily="34" charset="0"/>
              <a:cs typeface="Segoe UI" panose="020b0502040204020203" pitchFamily="34" charset="0"/>
            </a:endParaRPr>
          </a:p>
          <a:p>
            <a:pPr marL="342900" marR="0" lvl="0" indent="-342900"/>
            <a:r>
              <a:rPr sz="2400" b="1">
                <a:latin typeface="Segoe UI" pitchFamily="34" charset="0"/>
                <a:cs typeface="Segoe UI" panose="020b0502040204020203" pitchFamily="34" charset="0"/>
              </a:rPr>
              <a:t>מוקד תמיכה אבן מתגלגלת/ מתן – 03-6575008</a:t>
            </a:r>
            <a:endParaRPr sz="2400" b="1">
              <a:latin typeface="Segoe UI" pitchFamily="34" charset="0"/>
              <a:cs typeface="Segoe UI" panose="020b0502040204020203" pitchFamily="34" charset="0"/>
            </a:endParaRPr>
          </a:p>
          <a:p>
            <a:pPr marL="0" marR="0" lvl="0" indent="0">
              <a:buNone/>
            </a:pPr>
            <a:endParaRPr sz="2400" b="1">
              <a:latin typeface="Segoe UI" pitchFamily="34" charset="0"/>
              <a:cs typeface="Segoe UI" panose="020b0502040204020203" pitchFamily="34" charset="0"/>
            </a:endParaRPr>
          </a:p>
          <a:p>
            <a:pPr marL="342900" marR="0" lvl="0" indent="-342900"/>
            <a:r>
              <a:rPr sz="2400" b="1">
                <a:latin typeface="Segoe UI" pitchFamily="34" charset="0"/>
                <a:cs typeface="Segoe UI" panose="020b0502040204020203" pitchFamily="34" charset="0"/>
              </a:rPr>
              <a:t>עליזה (אחמ"שית במוקד) – 054-321-1249 /  </a:t>
            </a:r>
            <a:r>
              <a:rPr lang="en-US" altLang="en-US" sz="2400" b="1">
                <a:latin typeface="Segoe UI" pitchFamily="34" charset="0"/>
                <a:cs typeface="Segoe UI" panose="020b0502040204020203" pitchFamily="34" charset="0"/>
              </a:rPr>
              <a:t>Aliza_T@mgar.co.il</a:t>
            </a:r>
            <a:endParaRPr sz="2400" b="1">
              <a:latin typeface="Segoe UI" pitchFamily="34" charset="0"/>
              <a:cs typeface="Segoe UI" panose="020b0502040204020203" pitchFamily="34" charset="0"/>
            </a:endParaRPr>
          </a:p>
          <a:p>
            <a:pPr marL="0" marR="0" lvl="0" indent="0">
              <a:buNone/>
            </a:p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34209"/>
  <p:tag name="AS_OS" val="Microsoft Windows NT 6.2.9200.0"/>
  <p:tag name="AS_RELEASE_DATE" val="2020.02.14"/>
  <p:tag name="AS_TITLE" val="Aspose.Slides for .NET 2.0"/>
  <p:tag name="AS_VERSION" val="20.2"/>
</p:tagLst>
</file>

<file path=ppt/theme/theme1.xml><?xml version="1.0" encoding="utf-8"?>
<a:theme xmlns:r="http://schemas.openxmlformats.org/officeDocument/2006/relationships"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20.0200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0</cp:revision>
  <dcterms:created xsi:type="dcterms:W3CDTF">2019-06-02T21:36:54Z</dcterms:created>
  <dcterms:modified xsi:type="dcterms:W3CDTF">2020-11-29T15:05:56Z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