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55"/>
  </p:notesMasterIdLst>
  <p:sldIdLst>
    <p:sldId id="256" r:id="rId2"/>
    <p:sldId id="298" r:id="rId3"/>
    <p:sldId id="299" r:id="rId4"/>
    <p:sldId id="327" r:id="rId5"/>
    <p:sldId id="310" r:id="rId6"/>
    <p:sldId id="257" r:id="rId7"/>
    <p:sldId id="278" r:id="rId8"/>
    <p:sldId id="277" r:id="rId9"/>
    <p:sldId id="265" r:id="rId10"/>
    <p:sldId id="311" r:id="rId11"/>
    <p:sldId id="258" r:id="rId12"/>
    <p:sldId id="266" r:id="rId13"/>
    <p:sldId id="316" r:id="rId14"/>
    <p:sldId id="315" r:id="rId15"/>
    <p:sldId id="269" r:id="rId16"/>
    <p:sldId id="318" r:id="rId17"/>
    <p:sldId id="267" r:id="rId18"/>
    <p:sldId id="320" r:id="rId19"/>
    <p:sldId id="271" r:id="rId20"/>
    <p:sldId id="270" r:id="rId21"/>
    <p:sldId id="319" r:id="rId22"/>
    <p:sldId id="312" r:id="rId23"/>
    <p:sldId id="261" r:id="rId24"/>
    <p:sldId id="300" r:id="rId25"/>
    <p:sldId id="301" r:id="rId26"/>
    <p:sldId id="302" r:id="rId27"/>
    <p:sldId id="317" r:id="rId28"/>
    <p:sldId id="264" r:id="rId29"/>
    <p:sldId id="286" r:id="rId30"/>
    <p:sldId id="262" r:id="rId31"/>
    <p:sldId id="313" r:id="rId32"/>
    <p:sldId id="263" r:id="rId33"/>
    <p:sldId id="281" r:id="rId34"/>
    <p:sldId id="296" r:id="rId35"/>
    <p:sldId id="280" r:id="rId36"/>
    <p:sldId id="294" r:id="rId37"/>
    <p:sldId id="283" r:id="rId38"/>
    <p:sldId id="282" r:id="rId39"/>
    <p:sldId id="284" r:id="rId40"/>
    <p:sldId id="285" r:id="rId41"/>
    <p:sldId id="288" r:id="rId42"/>
    <p:sldId id="289" r:id="rId43"/>
    <p:sldId id="276" r:id="rId44"/>
    <p:sldId id="314" r:id="rId45"/>
    <p:sldId id="290" r:id="rId46"/>
    <p:sldId id="291" r:id="rId47"/>
    <p:sldId id="297" r:id="rId48"/>
    <p:sldId id="292" r:id="rId49"/>
    <p:sldId id="287" r:id="rId50"/>
    <p:sldId id="321" r:id="rId51"/>
    <p:sldId id="295" r:id="rId52"/>
    <p:sldId id="293" r:id="rId53"/>
    <p:sldId id="268" r:id="rId5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7313185-C578-4866-B96E-399D8A99F71C}" type="datetimeFigureOut">
              <a:rPr lang="he-IL" smtClean="0"/>
              <a:t>כ"ד/תשרי/תשפ"ב</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CC6E707-63AA-4972-93F0-66C7C1C8D2C0}" type="slidenum">
              <a:rPr lang="he-IL" smtClean="0"/>
              <a:t>‹#›</a:t>
            </a:fld>
            <a:endParaRPr lang="he-IL"/>
          </a:p>
        </p:txBody>
      </p:sp>
    </p:spTree>
    <p:extLst>
      <p:ext uri="{BB962C8B-B14F-4D97-AF65-F5344CB8AC3E}">
        <p14:creationId xmlns:p14="http://schemas.microsoft.com/office/powerpoint/2010/main" val="18401249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he-IL"/>
              <a:t>לחץ כדי לערוך סגנון כותרת של תבנית בסיס</a:t>
            </a:r>
            <a:endParaRPr kumimoji="0" lang="en-US"/>
          </a:p>
        </p:txBody>
      </p:sp>
      <p:sp>
        <p:nvSpPr>
          <p:cNvPr id="28" name="מציין מיקום של תאריך 27"/>
          <p:cNvSpPr>
            <a:spLocks noGrp="1"/>
          </p:cNvSpPr>
          <p:nvPr>
            <p:ph type="dt" sz="half" idx="10"/>
          </p:nvPr>
        </p:nvSpPr>
        <p:spPr/>
        <p:txBody>
          <a:bodyPr/>
          <a:lstStyle/>
          <a:p>
            <a:fld id="{BA2FFDE0-1C90-4AAB-A940-8EDD342A2CAD}" type="datetime8">
              <a:rPr lang="he-IL" smtClean="0"/>
              <a:t>30 ספטמבר 21</a:t>
            </a:fld>
            <a:endParaRPr lang="he-IL"/>
          </a:p>
        </p:txBody>
      </p:sp>
      <p:sp>
        <p:nvSpPr>
          <p:cNvPr id="17" name="מציין מיקום של כותרת תחתונה 16"/>
          <p:cNvSpPr>
            <a:spLocks noGrp="1"/>
          </p:cNvSpPr>
          <p:nvPr>
            <p:ph type="ftr" sz="quarter" idx="11"/>
          </p:nvPr>
        </p:nvSpPr>
        <p:spPr/>
        <p:txBody>
          <a:bodyPr/>
          <a:lstStyle/>
          <a:p>
            <a:r>
              <a:rPr lang="he-IL"/>
              <a:t>יוסי אמרוסי  - הרצאות ויעוץ בטחוני 0507503881</a:t>
            </a:r>
          </a:p>
        </p:txBody>
      </p:sp>
      <p:sp>
        <p:nvSpPr>
          <p:cNvPr id="29" name="מציין מיקום של מספר שקופית 28"/>
          <p:cNvSpPr>
            <a:spLocks noGrp="1"/>
          </p:cNvSpPr>
          <p:nvPr>
            <p:ph type="sldNum" sz="quarter" idx="12"/>
          </p:nvPr>
        </p:nvSpPr>
        <p:spPr/>
        <p:txBody>
          <a:bodyPr/>
          <a:lstStyle/>
          <a:p>
            <a:fld id="{143345FE-1E50-40DA-80C7-02E0B1DFDFB1}" type="slidenum">
              <a:rPr lang="he-IL" smtClean="0"/>
              <a:pPr/>
              <a:t>‹#›</a:t>
            </a:fld>
            <a:endParaRPr lang="he-IL"/>
          </a:p>
        </p:txBody>
      </p:sp>
      <p:sp>
        <p:nvSpPr>
          <p:cNvPr id="9" name="כותרת משנה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5E13DDA2-857E-45BB-B6D8-773EFC7599CA}" type="datetime8">
              <a:rPr lang="he-IL" smtClean="0"/>
              <a:t>30 ספטמבר 21</a:t>
            </a:fld>
            <a:endParaRPr lang="he-IL"/>
          </a:p>
        </p:txBody>
      </p:sp>
      <p:sp>
        <p:nvSpPr>
          <p:cNvPr id="5" name="מציין מיקום של כותרת תחתונה 4"/>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p:cNvSpPr>
            <a:spLocks noGrp="1"/>
          </p:cNvSpPr>
          <p:nvPr>
            <p:ph type="sldNum" sz="quarter" idx="12"/>
          </p:nvPr>
        </p:nvSpPr>
        <p:spPr/>
        <p:txBody>
          <a:bodyPr/>
          <a:lstStyle/>
          <a:p>
            <a:fld id="{143345FE-1E50-40DA-80C7-02E0B1DFDFB1}"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247E4B37-F96C-4039-A058-8F4BD18B152F}" type="datetime8">
              <a:rPr lang="he-IL" smtClean="0"/>
              <a:t>30 ספטמבר 21</a:t>
            </a:fld>
            <a:endParaRPr lang="he-IL"/>
          </a:p>
        </p:txBody>
      </p:sp>
      <p:sp>
        <p:nvSpPr>
          <p:cNvPr id="5" name="מציין מיקום של כותרת תחתונה 4"/>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p:cNvSpPr>
            <a:spLocks noGrp="1"/>
          </p:cNvSpPr>
          <p:nvPr>
            <p:ph type="sldNum" sz="quarter" idx="12"/>
          </p:nvPr>
        </p:nvSpPr>
        <p:spPr/>
        <p:txBody>
          <a:bodyPr/>
          <a:lstStyle/>
          <a:p>
            <a:fld id="{143345FE-1E50-40DA-80C7-02E0B1DFDFB1}"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p:cNvSpPr>
            <a:spLocks noGrp="1"/>
          </p:cNvSpPr>
          <p:nvPr>
            <p:ph type="sldNum" sz="quarter" idx="12"/>
          </p:nvPr>
        </p:nvSpPr>
        <p:spPr/>
        <p:txBody>
          <a:bodyPr/>
          <a:lstStyle/>
          <a:p>
            <a:fld id="{143345FE-1E50-40DA-80C7-02E0B1DFDFB1}"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A0C8CD8-A1DE-4C43-AD28-E56529F399A0}" type="datetime8">
              <a:rPr lang="he-IL" smtClean="0"/>
              <a:t>30 ספטמבר 21</a:t>
            </a:fld>
            <a:endParaRPr lang="he-IL"/>
          </a:p>
        </p:txBody>
      </p:sp>
      <p:sp>
        <p:nvSpPr>
          <p:cNvPr id="5" name="מציין מיקום של כותרת תחתונה 4"/>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p:cNvSpPr>
            <a:spLocks noGrp="1"/>
          </p:cNvSpPr>
          <p:nvPr>
            <p:ph type="sldNum" sz="quarter" idx="12"/>
          </p:nvPr>
        </p:nvSpPr>
        <p:spPr>
          <a:xfrm>
            <a:off x="7924800" y="6416675"/>
            <a:ext cx="762000" cy="365125"/>
          </a:xfrm>
        </p:spPr>
        <p:txBody>
          <a:bodyPr/>
          <a:lstStyle/>
          <a:p>
            <a:fld id="{143345FE-1E50-40DA-80C7-02E0B1DFDFB1}"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תוכן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43AE406B-41CA-43C2-8F82-7945975BC95E}" type="datetime8">
              <a:rPr lang="he-IL" smtClean="0"/>
              <a:t>30 ספטמבר 21</a:t>
            </a:fld>
            <a:endParaRPr lang="he-IL"/>
          </a:p>
        </p:txBody>
      </p:sp>
      <p:sp>
        <p:nvSpPr>
          <p:cNvPr id="6" name="מציין מיקום של כותרת תחתונה 5"/>
          <p:cNvSpPr>
            <a:spLocks noGrp="1"/>
          </p:cNvSpPr>
          <p:nvPr>
            <p:ph type="ftr" sz="quarter" idx="11"/>
          </p:nvPr>
        </p:nvSpPr>
        <p:spPr/>
        <p:txBody>
          <a:bodyPr/>
          <a:lstStyle/>
          <a:p>
            <a:r>
              <a:rPr lang="he-IL"/>
              <a:t>יוסי אמרוסי  - הרצאות ויעוץ בטחוני 0507503881</a:t>
            </a:r>
          </a:p>
        </p:txBody>
      </p:sp>
      <p:sp>
        <p:nvSpPr>
          <p:cNvPr id="7" name="מציין מיקום של מספר שקופית 6"/>
          <p:cNvSpPr>
            <a:spLocks noGrp="1"/>
          </p:cNvSpPr>
          <p:nvPr>
            <p:ph type="sldNum" sz="quarter" idx="12"/>
          </p:nvPr>
        </p:nvSpPr>
        <p:spPr/>
        <p:txBody>
          <a:bodyPr/>
          <a:lstStyle/>
          <a:p>
            <a:fld id="{143345FE-1E50-40DA-80C7-02E0B1DFDFB1}"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4" name="מציין מיקום טקסט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5" name="מציין מיקום תוכן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6" name="מציין מיקום תוכן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0"/>
          </p:nvPr>
        </p:nvSpPr>
        <p:spPr/>
        <p:txBody>
          <a:bodyPr/>
          <a:lstStyle/>
          <a:p>
            <a:fld id="{9E9BB3B3-52FD-4043-B2F2-F069169D4223}" type="datetime8">
              <a:rPr lang="he-IL" smtClean="0"/>
              <a:t>30 ספטמבר 21</a:t>
            </a:fld>
            <a:endParaRPr lang="he-IL"/>
          </a:p>
        </p:txBody>
      </p:sp>
      <p:sp>
        <p:nvSpPr>
          <p:cNvPr id="8" name="מציין מיקום של כותרת תחתונה 7"/>
          <p:cNvSpPr>
            <a:spLocks noGrp="1"/>
          </p:cNvSpPr>
          <p:nvPr>
            <p:ph type="ftr" sz="quarter" idx="11"/>
          </p:nvPr>
        </p:nvSpPr>
        <p:spPr/>
        <p:txBody>
          <a:bodyPr/>
          <a:lstStyle/>
          <a:p>
            <a:r>
              <a:rPr lang="he-IL"/>
              <a:t>יוסי אמרוסי  - הרצאות ויעוץ בטחוני 0507503881</a:t>
            </a:r>
          </a:p>
        </p:txBody>
      </p:sp>
      <p:sp>
        <p:nvSpPr>
          <p:cNvPr id="9" name="מציין מיקום של מספר שקופית 8"/>
          <p:cNvSpPr>
            <a:spLocks noGrp="1"/>
          </p:cNvSpPr>
          <p:nvPr>
            <p:ph type="sldNum" sz="quarter" idx="12"/>
          </p:nvPr>
        </p:nvSpPr>
        <p:spPr/>
        <p:txBody>
          <a:bodyPr/>
          <a:lstStyle/>
          <a:p>
            <a:fld id="{143345FE-1E50-40DA-80C7-02E0B1DFDFB1}"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753869FE-E252-437E-A844-2227E34AE330}" type="datetime8">
              <a:rPr lang="he-IL" smtClean="0"/>
              <a:t>30 ספטמבר 21</a:t>
            </a:fld>
            <a:endParaRPr lang="he-IL"/>
          </a:p>
        </p:txBody>
      </p:sp>
      <p:sp>
        <p:nvSpPr>
          <p:cNvPr id="4" name="מציין מיקום של כותרת תחתונה 3"/>
          <p:cNvSpPr>
            <a:spLocks noGrp="1"/>
          </p:cNvSpPr>
          <p:nvPr>
            <p:ph type="ftr" sz="quarter" idx="11"/>
          </p:nvPr>
        </p:nvSpPr>
        <p:spPr/>
        <p:txBody>
          <a:bodyPr/>
          <a:lstStyle/>
          <a:p>
            <a:r>
              <a:rPr lang="he-IL"/>
              <a:t>יוסי אמרוסי  - הרצאות ויעוץ בטחוני 0507503881</a:t>
            </a:r>
          </a:p>
        </p:txBody>
      </p:sp>
      <p:sp>
        <p:nvSpPr>
          <p:cNvPr id="5" name="מציין מיקום של מספר שקופית 4"/>
          <p:cNvSpPr>
            <a:spLocks noGrp="1"/>
          </p:cNvSpPr>
          <p:nvPr>
            <p:ph type="sldNum" sz="quarter" idx="12"/>
          </p:nvPr>
        </p:nvSpPr>
        <p:spPr/>
        <p:txBody>
          <a:bodyPr/>
          <a:lstStyle/>
          <a:p>
            <a:fld id="{143345FE-1E50-40DA-80C7-02E0B1DFDFB1}"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7196F93-0087-4BD0-9F4D-C11DD09DE590}" type="datetime8">
              <a:rPr lang="he-IL" smtClean="0"/>
              <a:t>30 ספטמבר 21</a:t>
            </a:fld>
            <a:endParaRPr lang="he-IL"/>
          </a:p>
        </p:txBody>
      </p:sp>
      <p:sp>
        <p:nvSpPr>
          <p:cNvPr id="3" name="מציין מיקום של כותרת תחתונה 2"/>
          <p:cNvSpPr>
            <a:spLocks noGrp="1"/>
          </p:cNvSpPr>
          <p:nvPr>
            <p:ph type="ftr" sz="quarter" idx="11"/>
          </p:nvPr>
        </p:nvSpPr>
        <p:spPr/>
        <p:txBody>
          <a:bodyPr/>
          <a:lstStyle/>
          <a:p>
            <a:r>
              <a:rPr lang="he-IL"/>
              <a:t>יוסי אמרוסי  - הרצאות ויעוץ בטחוני 0507503881</a:t>
            </a:r>
          </a:p>
        </p:txBody>
      </p:sp>
      <p:sp>
        <p:nvSpPr>
          <p:cNvPr id="4" name="מציין מיקום של מספר שקופית 3"/>
          <p:cNvSpPr>
            <a:spLocks noGrp="1"/>
          </p:cNvSpPr>
          <p:nvPr>
            <p:ph type="sldNum" sz="quarter" idx="12"/>
          </p:nvPr>
        </p:nvSpPr>
        <p:spPr/>
        <p:txBody>
          <a:bodyPr/>
          <a:lstStyle/>
          <a:p>
            <a:fld id="{143345FE-1E50-40DA-80C7-02E0B1DFDFB1}"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4" name="מציין מיקום תוכן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3A2B3C66-6921-492E-A585-6B21A27CFDD4}" type="datetime8">
              <a:rPr lang="he-IL" smtClean="0"/>
              <a:t>30 ספטמבר 21</a:t>
            </a:fld>
            <a:endParaRPr lang="he-IL"/>
          </a:p>
        </p:txBody>
      </p:sp>
      <p:sp>
        <p:nvSpPr>
          <p:cNvPr id="6" name="מציין מיקום של כותרת תחתונה 5"/>
          <p:cNvSpPr>
            <a:spLocks noGrp="1"/>
          </p:cNvSpPr>
          <p:nvPr>
            <p:ph type="ftr" sz="quarter" idx="11"/>
          </p:nvPr>
        </p:nvSpPr>
        <p:spPr/>
        <p:txBody>
          <a:bodyPr/>
          <a:lstStyle/>
          <a:p>
            <a:r>
              <a:rPr lang="he-IL"/>
              <a:t>יוסי אמרוסי  - הרצאות ויעוץ בטחוני 0507503881</a:t>
            </a:r>
          </a:p>
        </p:txBody>
      </p:sp>
      <p:sp>
        <p:nvSpPr>
          <p:cNvPr id="7" name="מציין מיקום של מספר שקופית 6"/>
          <p:cNvSpPr>
            <a:spLocks noGrp="1"/>
          </p:cNvSpPr>
          <p:nvPr>
            <p:ph type="sldNum" sz="quarter" idx="12"/>
          </p:nvPr>
        </p:nvSpPr>
        <p:spPr/>
        <p:txBody>
          <a:bodyPr/>
          <a:lstStyle/>
          <a:p>
            <a:fld id="{143345FE-1E50-40DA-80C7-02E0B1DFDFB1}"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he-IL">
                <a:solidFill>
                  <a:schemeClr val="lt1"/>
                </a:solidFill>
                <a:latin typeface="+mn-lt"/>
                <a:ea typeface="+mn-ea"/>
                <a:cs typeface="+mn-cs"/>
              </a:rPr>
              <a:t>לחץ על הסמל כדי להוסיף תמונה</a:t>
            </a:r>
            <a:endParaRPr kumimoji="0" lang="en-US" dirty="0">
              <a:solidFill>
                <a:schemeClr val="lt1"/>
              </a:solidFill>
              <a:latin typeface="+mn-lt"/>
              <a:ea typeface="+mn-ea"/>
              <a:cs typeface="+mn-cs"/>
            </a:endParaRPr>
          </a:p>
        </p:txBody>
      </p:sp>
      <p:sp>
        <p:nvSpPr>
          <p:cNvPr id="4" name="מציין מיקום טקסט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0FC190A-4A1C-411D-9E8D-60BCDB1211EE}" type="datetime8">
              <a:rPr lang="he-IL" smtClean="0"/>
              <a:t>30 ספטמבר 21</a:t>
            </a:fld>
            <a:endParaRPr lang="he-IL"/>
          </a:p>
        </p:txBody>
      </p:sp>
      <p:sp>
        <p:nvSpPr>
          <p:cNvPr id="6" name="מציין מיקום של כותרת תחתונה 5"/>
          <p:cNvSpPr>
            <a:spLocks noGrp="1"/>
          </p:cNvSpPr>
          <p:nvPr>
            <p:ph type="ftr" sz="quarter" idx="11"/>
          </p:nvPr>
        </p:nvSpPr>
        <p:spPr/>
        <p:txBody>
          <a:bodyPr/>
          <a:lstStyle/>
          <a:p>
            <a:r>
              <a:rPr lang="he-IL"/>
              <a:t>יוסי אמרוסי  - הרצאות ויעוץ בטחוני 0507503881</a:t>
            </a:r>
          </a:p>
        </p:txBody>
      </p:sp>
      <p:sp>
        <p:nvSpPr>
          <p:cNvPr id="7" name="מציין מיקום של מספר שקופית 6"/>
          <p:cNvSpPr>
            <a:spLocks noGrp="1"/>
          </p:cNvSpPr>
          <p:nvPr>
            <p:ph type="sldNum" sz="quarter" idx="12"/>
          </p:nvPr>
        </p:nvSpPr>
        <p:spPr/>
        <p:txBody>
          <a:bodyPr/>
          <a:lstStyle/>
          <a:p>
            <a:fld id="{143345FE-1E50-40DA-80C7-02E0B1DFDFB1}"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מציין מיקום של כותרת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81AB256-583F-4360-8D93-AC541FEDB8E2}" type="datetime8">
              <a:rPr lang="he-IL" smtClean="0"/>
              <a:t>30 ספטמבר 21</a:t>
            </a:fld>
            <a:endParaRPr lang="he-IL"/>
          </a:p>
        </p:txBody>
      </p:sp>
      <p:sp>
        <p:nvSpPr>
          <p:cNvPr id="3" name="מציין מיקום של כותרת תחתונה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he-IL"/>
              <a:t>יוסי אמרוסי  - הרצאות ויעוץ בטחוני 0507503881</a:t>
            </a:r>
          </a:p>
        </p:txBody>
      </p:sp>
      <p:sp>
        <p:nvSpPr>
          <p:cNvPr id="23" name="מציין מיקום של מספר שקופית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43345FE-1E50-40DA-80C7-02E0B1DFDFB1}" type="slidenum">
              <a:rPr lang="he-IL" smtClean="0"/>
              <a:pPr/>
              <a:t>‹#›</a:t>
            </a:fld>
            <a:endParaRPr lang="he-IL"/>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609600"/>
            <a:ext cx="7560840" cy="731168"/>
          </a:xfrm>
        </p:spPr>
        <p:txBody>
          <a:bodyPr anchor="b">
            <a:noAutofit/>
          </a:bodyPr>
          <a:lstStyle/>
          <a:p>
            <a:pPr>
              <a:lnSpc>
                <a:spcPct val="90000"/>
              </a:lnSpc>
            </a:pPr>
            <a:r>
              <a:rPr lang="he-IL" sz="4000" dirty="0"/>
              <a:t>עסקים עם העולם הערבי</a:t>
            </a:r>
            <a:br>
              <a:rPr lang="he-IL" sz="4000" dirty="0"/>
            </a:br>
            <a:r>
              <a:rPr lang="he-IL" sz="4000" dirty="0"/>
              <a:t>תרבות מנהגים ומסורת</a:t>
            </a:r>
          </a:p>
        </p:txBody>
      </p:sp>
      <p:sp>
        <p:nvSpPr>
          <p:cNvPr id="3" name="כותרת משנה 2"/>
          <p:cNvSpPr>
            <a:spLocks noGrp="1"/>
          </p:cNvSpPr>
          <p:nvPr>
            <p:ph type="body" sz="half" idx="2"/>
          </p:nvPr>
        </p:nvSpPr>
        <p:spPr>
          <a:xfrm>
            <a:off x="1828800" y="1166787"/>
            <a:ext cx="5486400" cy="530352"/>
          </a:xfrm>
        </p:spPr>
        <p:txBody>
          <a:bodyPr anchor="t">
            <a:normAutofit fontScale="85000" lnSpcReduction="20000"/>
          </a:bodyPr>
          <a:lstStyle/>
          <a:p>
            <a:pPr>
              <a:lnSpc>
                <a:spcPct val="90000"/>
              </a:lnSpc>
            </a:pPr>
            <a:endParaRPr lang="he-IL" dirty="0"/>
          </a:p>
          <a:p>
            <a:pPr>
              <a:lnSpc>
                <a:spcPct val="90000"/>
              </a:lnSpc>
            </a:pPr>
            <a:r>
              <a:rPr lang="he-IL" sz="2400" dirty="0"/>
              <a:t>יוסי </a:t>
            </a:r>
            <a:r>
              <a:rPr lang="he-IL" sz="2400" dirty="0" err="1"/>
              <a:t>אמרוסי</a:t>
            </a:r>
            <a:r>
              <a:rPr lang="he-IL" sz="2400" dirty="0"/>
              <a:t> – הרצאות ויעוץ בטחוני</a:t>
            </a:r>
          </a:p>
        </p:txBody>
      </p:sp>
      <p:sp>
        <p:nvSpPr>
          <p:cNvPr id="4" name="מציין מיקום של תאריך 3">
            <a:extLst>
              <a:ext uri="{FF2B5EF4-FFF2-40B4-BE49-F238E27FC236}">
                <a16:creationId xmlns:a16="http://schemas.microsoft.com/office/drawing/2014/main" id="{91BBE740-8EA6-469D-9DAD-E80D5C55EBEF}"/>
              </a:ext>
            </a:extLst>
          </p:cNvPr>
          <p:cNvSpPr>
            <a:spLocks noGrp="1"/>
          </p:cNvSpPr>
          <p:nvPr>
            <p:ph type="dt" sz="half" idx="10"/>
          </p:nvPr>
        </p:nvSpPr>
        <p:spPr>
          <a:xfrm>
            <a:off x="457200" y="6416675"/>
            <a:ext cx="2133600" cy="365125"/>
          </a:xfrm>
        </p:spPr>
        <p:txBody>
          <a:bodyPr anchor="b">
            <a:normAutofit/>
          </a:bodyPr>
          <a:lstStyle/>
          <a:p>
            <a:pPr>
              <a:spcAft>
                <a:spcPts val="600"/>
              </a:spcAft>
            </a:pPr>
            <a:fld id="{131CE36E-0D11-41BD-B161-69F38228E764}" type="datetime8">
              <a:rPr lang="he-IL" smtClean="0"/>
              <a:pPr>
                <a:spcAft>
                  <a:spcPts val="600"/>
                </a:spcAft>
              </a:pPr>
              <a:t>30 ספטמבר 21</a:t>
            </a:fld>
            <a:endParaRPr lang="he-IL"/>
          </a:p>
        </p:txBody>
      </p:sp>
      <p:sp>
        <p:nvSpPr>
          <p:cNvPr id="6" name="מציין מיקום של כותרת תחתונה 5">
            <a:extLst>
              <a:ext uri="{FF2B5EF4-FFF2-40B4-BE49-F238E27FC236}">
                <a16:creationId xmlns:a16="http://schemas.microsoft.com/office/drawing/2014/main" id="{E59711EB-F385-4A71-BBAE-0C868F9934CD}"/>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7" name="מציין מיקום של מספר שקופית 6">
            <a:extLst>
              <a:ext uri="{FF2B5EF4-FFF2-40B4-BE49-F238E27FC236}">
                <a16:creationId xmlns:a16="http://schemas.microsoft.com/office/drawing/2014/main" id="{70A80942-42A7-4576-9A54-60E9DD186D7A}"/>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1</a:t>
            </a:fld>
            <a:endParaRPr lang="he-IL"/>
          </a:p>
        </p:txBody>
      </p:sp>
      <p:pic>
        <p:nvPicPr>
          <p:cNvPr id="9" name="תמונה 8" descr="תמונה שמכילה בניין, שמים, חוץ, עיר&#10;&#10;התיאור נוצר באופן אוטומטי">
            <a:extLst>
              <a:ext uri="{FF2B5EF4-FFF2-40B4-BE49-F238E27FC236}">
                <a16:creationId xmlns:a16="http://schemas.microsoft.com/office/drawing/2014/main" id="{7A6C1EC9-FCF0-419F-94BF-FF8FEE443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94" y="1854679"/>
            <a:ext cx="7341214" cy="45266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F8C339-ACD3-4A5D-A02A-85B57565814E}"/>
              </a:ext>
            </a:extLst>
          </p:cNvPr>
          <p:cNvSpPr>
            <a:spLocks noGrp="1"/>
          </p:cNvSpPr>
          <p:nvPr>
            <p:ph type="title"/>
          </p:nvPr>
        </p:nvSpPr>
        <p:spPr>
          <a:xfrm>
            <a:off x="457200" y="2204864"/>
            <a:ext cx="8229600" cy="1132922"/>
          </a:xfrm>
        </p:spPr>
        <p:txBody>
          <a:bodyPr>
            <a:noAutofit/>
          </a:bodyPr>
          <a:lstStyle/>
          <a:p>
            <a:r>
              <a:rPr lang="he-IL" sz="5400" dirty="0"/>
              <a:t>מפגש מס' 2</a:t>
            </a:r>
            <a:br>
              <a:rPr lang="he-IL" sz="5400" dirty="0"/>
            </a:br>
            <a:r>
              <a:rPr lang="he-IL" sz="5400" dirty="0"/>
              <a:t>עקרונות האסלאם</a:t>
            </a:r>
          </a:p>
        </p:txBody>
      </p:sp>
      <p:sp>
        <p:nvSpPr>
          <p:cNvPr id="3" name="מציין מיקום תוכן 2">
            <a:extLst>
              <a:ext uri="{FF2B5EF4-FFF2-40B4-BE49-F238E27FC236}">
                <a16:creationId xmlns:a16="http://schemas.microsoft.com/office/drawing/2014/main" id="{BCE843C9-87A4-4A19-A4CA-117B60260860}"/>
              </a:ext>
            </a:extLst>
          </p:cNvPr>
          <p:cNvSpPr>
            <a:spLocks noGrp="1"/>
          </p:cNvSpPr>
          <p:nvPr>
            <p:ph idx="1"/>
          </p:nvPr>
        </p:nvSpPr>
        <p:spPr>
          <a:xfrm>
            <a:off x="5220072" y="4869160"/>
            <a:ext cx="3466728" cy="1440200"/>
          </a:xfrm>
        </p:spPr>
        <p:txBody>
          <a:bodyPr/>
          <a:lstStyle/>
          <a:p>
            <a:endParaRPr lang="he-IL" dirty="0"/>
          </a:p>
        </p:txBody>
      </p:sp>
      <p:sp>
        <p:nvSpPr>
          <p:cNvPr id="4" name="מציין מיקום של תאריך 3">
            <a:extLst>
              <a:ext uri="{FF2B5EF4-FFF2-40B4-BE49-F238E27FC236}">
                <a16:creationId xmlns:a16="http://schemas.microsoft.com/office/drawing/2014/main" id="{420F1F97-614E-4751-A3C4-3D7694B5656B}"/>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5AC1DF51-1897-4595-9CA4-D1DF3F77C02D}"/>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393D7FD0-880B-4049-9FB6-5B1C9CC4FAFD}"/>
              </a:ext>
            </a:extLst>
          </p:cNvPr>
          <p:cNvSpPr>
            <a:spLocks noGrp="1"/>
          </p:cNvSpPr>
          <p:nvPr>
            <p:ph type="sldNum" sz="quarter" idx="12"/>
          </p:nvPr>
        </p:nvSpPr>
        <p:spPr/>
        <p:txBody>
          <a:bodyPr/>
          <a:lstStyle/>
          <a:p>
            <a:fld id="{143345FE-1E50-40DA-80C7-02E0B1DFDFB1}" type="slidenum">
              <a:rPr lang="he-IL" smtClean="0"/>
              <a:pPr/>
              <a:t>10</a:t>
            </a:fld>
            <a:endParaRPr lang="he-IL"/>
          </a:p>
        </p:txBody>
      </p:sp>
    </p:spTree>
    <p:extLst>
      <p:ext uri="{BB962C8B-B14F-4D97-AF65-F5344CB8AC3E}">
        <p14:creationId xmlns:p14="http://schemas.microsoft.com/office/powerpoint/2010/main" val="112017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nchor="ctr">
            <a:normAutofit/>
          </a:bodyPr>
          <a:lstStyle/>
          <a:p>
            <a:r>
              <a:rPr lang="he-IL" dirty="0" err="1"/>
              <a:t>האיסלאם</a:t>
            </a:r>
            <a:endParaRPr lang="he-IL"/>
          </a:p>
        </p:txBody>
      </p:sp>
      <p:pic>
        <p:nvPicPr>
          <p:cNvPr id="8" name="תמונה 7" descr="Canva - Grayscale Photo of Opened Qur'an.jpg"/>
          <p:cNvPicPr>
            <a:picLocks noChangeAspect="1"/>
          </p:cNvPicPr>
          <p:nvPr/>
        </p:nvPicPr>
        <p:blipFill rotWithShape="1">
          <a:blip r:embed="rId2" cstate="print"/>
          <a:srcRect l="142" r="15531" b="-4"/>
          <a:stretch/>
        </p:blipFill>
        <p:spPr>
          <a:xfrm>
            <a:off x="457200" y="1600200"/>
            <a:ext cx="4038600" cy="4525963"/>
          </a:xfrm>
          <a:prstGeom prst="rect">
            <a:avLst/>
          </a:prstGeom>
          <a:noFill/>
        </p:spPr>
      </p:pic>
      <p:sp>
        <p:nvSpPr>
          <p:cNvPr id="3" name="מציין מיקום תוכן 2"/>
          <p:cNvSpPr>
            <a:spLocks noGrp="1"/>
          </p:cNvSpPr>
          <p:nvPr>
            <p:ph sz="half" idx="2"/>
          </p:nvPr>
        </p:nvSpPr>
        <p:spPr>
          <a:xfrm>
            <a:off x="4648200" y="1600200"/>
            <a:ext cx="4038600" cy="4525963"/>
          </a:xfrm>
        </p:spPr>
        <p:txBody>
          <a:bodyPr>
            <a:normAutofit/>
          </a:bodyPr>
          <a:lstStyle/>
          <a:p>
            <a:r>
              <a:rPr lang="he-IL" dirty="0"/>
              <a:t>מקורות האסלאם</a:t>
            </a:r>
          </a:p>
          <a:p>
            <a:r>
              <a:rPr lang="he-IL" dirty="0"/>
              <a:t>חמשת המצוות:</a:t>
            </a:r>
          </a:p>
          <a:p>
            <a:pPr lvl="1"/>
            <a:r>
              <a:rPr lang="he-IL" sz="2600"/>
              <a:t>צום </a:t>
            </a:r>
            <a:r>
              <a:rPr lang="he-IL" sz="2600" err="1"/>
              <a:t>הרמאדן</a:t>
            </a:r>
            <a:endParaRPr lang="he-IL" sz="2600"/>
          </a:p>
          <a:p>
            <a:pPr lvl="1"/>
            <a:r>
              <a:rPr lang="he-IL" sz="2600"/>
              <a:t>צדקה</a:t>
            </a:r>
          </a:p>
          <a:p>
            <a:pPr lvl="1"/>
            <a:r>
              <a:rPr lang="he-IL" sz="2600"/>
              <a:t>תפילה</a:t>
            </a:r>
          </a:p>
          <a:p>
            <a:pPr lvl="1"/>
            <a:r>
              <a:rPr lang="he-IL" sz="2600"/>
              <a:t>"עדות"</a:t>
            </a:r>
          </a:p>
          <a:p>
            <a:pPr lvl="1"/>
            <a:r>
              <a:rPr lang="he-IL" sz="2600" err="1"/>
              <a:t>חאג</a:t>
            </a:r>
            <a:r>
              <a:rPr lang="he-IL" sz="2600"/>
              <a:t>'</a:t>
            </a:r>
          </a:p>
        </p:txBody>
      </p:sp>
      <p:sp>
        <p:nvSpPr>
          <p:cNvPr id="4" name="מציין מיקום של תאריך 3">
            <a:extLst>
              <a:ext uri="{FF2B5EF4-FFF2-40B4-BE49-F238E27FC236}">
                <a16:creationId xmlns:a16="http://schemas.microsoft.com/office/drawing/2014/main" id="{6BB89323-773C-48AF-AC75-36A1C0097824}"/>
              </a:ext>
            </a:extLst>
          </p:cNvPr>
          <p:cNvSpPr>
            <a:spLocks noGrp="1"/>
          </p:cNvSpPr>
          <p:nvPr>
            <p:ph type="dt" sz="half" idx="10"/>
          </p:nvPr>
        </p:nvSpPr>
        <p:spPr>
          <a:xfrm>
            <a:off x="457200" y="6416675"/>
            <a:ext cx="2133600" cy="365125"/>
          </a:xfrm>
        </p:spPr>
        <p:txBody>
          <a:bodyPr anchor="b">
            <a:normAutofit/>
          </a:bodyPr>
          <a:lstStyle/>
          <a:p>
            <a:pPr>
              <a:spcAft>
                <a:spcPts val="600"/>
              </a:spcAft>
            </a:pPr>
            <a:fld id="{59E7A719-C765-4600-AE8A-9FEF754D221F}"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A1603C04-3AFC-475A-B1BF-3055C5DFB277}"/>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9E6C3DB4-02A4-4882-B0A8-0A574EAB30E9}"/>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11</a:t>
            </a:fld>
            <a:endParaRPr lang="he-I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nchor="ctr">
            <a:normAutofit/>
          </a:bodyPr>
          <a:lstStyle/>
          <a:p>
            <a:r>
              <a:rPr lang="he-IL" dirty="0"/>
              <a:t>צום </a:t>
            </a:r>
            <a:r>
              <a:rPr lang="he-IL" dirty="0" err="1"/>
              <a:t>הרמאדן</a:t>
            </a:r>
            <a:endParaRPr lang="he-IL" dirty="0"/>
          </a:p>
        </p:txBody>
      </p:sp>
      <p:pic>
        <p:nvPicPr>
          <p:cNvPr id="4" name="מציין מיקום תוכן 3" descr="6362307027_075c92514c_w.jpg"/>
          <p:cNvPicPr>
            <a:picLocks noGrp="1" noChangeAspect="1"/>
          </p:cNvPicPr>
          <p:nvPr>
            <p:ph idx="1"/>
          </p:nvPr>
        </p:nvPicPr>
        <p:blipFill rotWithShape="1">
          <a:blip r:embed="rId2" cstate="print"/>
          <a:srcRect t="10949" b="3325"/>
          <a:stretch/>
        </p:blipFill>
        <p:spPr>
          <a:xfrm>
            <a:off x="457200" y="1600200"/>
            <a:ext cx="8229600" cy="4709160"/>
          </a:xfrm>
          <a:noFill/>
        </p:spPr>
      </p:pic>
      <p:sp>
        <p:nvSpPr>
          <p:cNvPr id="3" name="מציין מיקום של תאריך 2">
            <a:extLst>
              <a:ext uri="{FF2B5EF4-FFF2-40B4-BE49-F238E27FC236}">
                <a16:creationId xmlns:a16="http://schemas.microsoft.com/office/drawing/2014/main" id="{0E8AE385-9B7C-4D9F-A9D0-1C0510DDAC1E}"/>
              </a:ext>
            </a:extLst>
          </p:cNvPr>
          <p:cNvSpPr>
            <a:spLocks noGrp="1"/>
          </p:cNvSpPr>
          <p:nvPr>
            <p:ph type="dt" sz="half" idx="10"/>
          </p:nvPr>
        </p:nvSpPr>
        <p:spPr>
          <a:xfrm>
            <a:off x="457200" y="6416675"/>
            <a:ext cx="2133600" cy="365125"/>
          </a:xfrm>
        </p:spPr>
        <p:txBody>
          <a:bodyPr anchor="b">
            <a:normAutofit/>
          </a:bodyPr>
          <a:lstStyle/>
          <a:p>
            <a:pPr>
              <a:spcAft>
                <a:spcPts val="600"/>
              </a:spcAft>
            </a:pPr>
            <a:fld id="{16E22E79-64D1-4393-B57C-21B902A9121C}"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3840F56C-BB00-4A0D-96D2-57CA8FEA63DD}"/>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51C592EE-0F67-40A3-B4AE-F7668DBB91E1}"/>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12</a:t>
            </a:fld>
            <a:endParaRPr lang="he-I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259AAC-53F5-47F4-BC4C-6C661EB5B172}"/>
              </a:ext>
            </a:extLst>
          </p:cNvPr>
          <p:cNvSpPr>
            <a:spLocks noGrp="1"/>
          </p:cNvSpPr>
          <p:nvPr>
            <p:ph type="title"/>
          </p:nvPr>
        </p:nvSpPr>
        <p:spPr/>
        <p:txBody>
          <a:bodyPr/>
          <a:lstStyle/>
          <a:p>
            <a:r>
              <a:rPr lang="he-IL" dirty="0"/>
              <a:t>יום שגרתי בתקופת הרמדאן</a:t>
            </a:r>
          </a:p>
        </p:txBody>
      </p:sp>
      <p:sp>
        <p:nvSpPr>
          <p:cNvPr id="4" name="מציין מיקום של תאריך 3">
            <a:extLst>
              <a:ext uri="{FF2B5EF4-FFF2-40B4-BE49-F238E27FC236}">
                <a16:creationId xmlns:a16="http://schemas.microsoft.com/office/drawing/2014/main" id="{CB7284A1-C598-4EDB-9A21-7AB749D04E7F}"/>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13BFD37B-F15B-497A-8FFB-A32F0DE423E9}"/>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7D9ACF5C-E8C8-438D-8186-F93AFBBCB86E}"/>
              </a:ext>
            </a:extLst>
          </p:cNvPr>
          <p:cNvSpPr>
            <a:spLocks noGrp="1"/>
          </p:cNvSpPr>
          <p:nvPr>
            <p:ph type="sldNum" sz="quarter" idx="12"/>
          </p:nvPr>
        </p:nvSpPr>
        <p:spPr/>
        <p:txBody>
          <a:bodyPr/>
          <a:lstStyle/>
          <a:p>
            <a:fld id="{143345FE-1E50-40DA-80C7-02E0B1DFDFB1}" type="slidenum">
              <a:rPr lang="he-IL" smtClean="0"/>
              <a:pPr/>
              <a:t>13</a:t>
            </a:fld>
            <a:endParaRPr lang="he-IL"/>
          </a:p>
        </p:txBody>
      </p:sp>
      <p:sp>
        <p:nvSpPr>
          <p:cNvPr id="9" name="מציין מיקום תוכן 8">
            <a:extLst>
              <a:ext uri="{FF2B5EF4-FFF2-40B4-BE49-F238E27FC236}">
                <a16:creationId xmlns:a16="http://schemas.microsoft.com/office/drawing/2014/main" id="{E8D197D4-B96C-47E0-B706-CD0E2767D5D8}"/>
              </a:ext>
            </a:extLst>
          </p:cNvPr>
          <p:cNvSpPr>
            <a:spLocks noGrp="1"/>
          </p:cNvSpPr>
          <p:nvPr>
            <p:ph idx="1"/>
          </p:nvPr>
        </p:nvSpPr>
        <p:spPr/>
        <p:txBody>
          <a:bodyPr>
            <a:normAutofit fontScale="92500" lnSpcReduction="10000"/>
          </a:bodyPr>
          <a:lstStyle/>
          <a:p>
            <a:r>
              <a:rPr lang="he-IL" dirty="0"/>
              <a:t>יום הצום מתחיל עם ארוחה מפסקת שנקראת </a:t>
            </a:r>
            <a:r>
              <a:rPr lang="ar-AE" dirty="0"/>
              <a:t>سحور (</a:t>
            </a:r>
            <a:r>
              <a:rPr lang="he-IL" dirty="0" err="1"/>
              <a:t>סוחור</a:t>
            </a:r>
            <a:r>
              <a:rPr lang="he-IL" dirty="0"/>
              <a:t>) ובה נהוג לאכול מאכלים קלילים, ליטול תרופות אם צריך ולשתות מים. </a:t>
            </a:r>
          </a:p>
          <a:p>
            <a:r>
              <a:rPr lang="he-IL" dirty="0"/>
              <a:t>לפי שעון ישראל הארוחה הזו אמורה להסתיים קרוב לשעה 04:50 לפני הזריחה ולאחר מכן אסור לאכול או לשתות עד סוף הצום. </a:t>
            </a:r>
          </a:p>
          <a:p>
            <a:r>
              <a:rPr lang="he-IL" dirty="0"/>
              <a:t>הארוחה הזו אינה חובה ורבים מעדיפים להמשיך בשנתם. </a:t>
            </a:r>
          </a:p>
          <a:p>
            <a:r>
              <a:rPr lang="he-IL" dirty="0"/>
              <a:t>עם עלות השמש עורכים את תפילת השחר, ואז מוסלמים נחלקים לשניים - אלה שחוזרים לישון עד אור הבוקר ואלה שממשיכים להתפלל ולקרוא פסוקים מהקוראן עד שהיום מתחיל.</a:t>
            </a:r>
          </a:p>
          <a:p>
            <a:r>
              <a:rPr lang="he-IL" dirty="0"/>
              <a:t>הצום היומי מסתיים עם החשיכה בארוחת "אל-</a:t>
            </a:r>
            <a:r>
              <a:rPr lang="he-IL" dirty="0" err="1"/>
              <a:t>אפטאר</a:t>
            </a:r>
            <a:r>
              <a:rPr lang="he-IL" dirty="0"/>
              <a:t>"</a:t>
            </a:r>
          </a:p>
          <a:p>
            <a:endParaRPr lang="he-IL" dirty="0"/>
          </a:p>
        </p:txBody>
      </p:sp>
    </p:spTree>
    <p:extLst>
      <p:ext uri="{BB962C8B-B14F-4D97-AF65-F5344CB8AC3E}">
        <p14:creationId xmlns:p14="http://schemas.microsoft.com/office/powerpoint/2010/main" val="117479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BB51F0-37FB-429D-97E9-9855D315EC79}"/>
              </a:ext>
            </a:extLst>
          </p:cNvPr>
          <p:cNvSpPr>
            <a:spLocks noGrp="1"/>
          </p:cNvSpPr>
          <p:nvPr>
            <p:ph type="title"/>
          </p:nvPr>
        </p:nvSpPr>
        <p:spPr/>
        <p:txBody>
          <a:bodyPr/>
          <a:lstStyle/>
          <a:p>
            <a:r>
              <a:rPr lang="he-IL" dirty="0"/>
              <a:t>עסקים בתקופת הרמדאן</a:t>
            </a:r>
          </a:p>
        </p:txBody>
      </p:sp>
      <p:sp>
        <p:nvSpPr>
          <p:cNvPr id="3" name="מציין מיקום תוכן 2">
            <a:extLst>
              <a:ext uri="{FF2B5EF4-FFF2-40B4-BE49-F238E27FC236}">
                <a16:creationId xmlns:a16="http://schemas.microsoft.com/office/drawing/2014/main" id="{1AFB459F-2C1D-41DB-8F81-9AD72AE0FD6A}"/>
              </a:ext>
            </a:extLst>
          </p:cNvPr>
          <p:cNvSpPr>
            <a:spLocks noGrp="1"/>
          </p:cNvSpPr>
          <p:nvPr>
            <p:ph idx="1"/>
          </p:nvPr>
        </p:nvSpPr>
        <p:spPr/>
        <p:txBody>
          <a:bodyPr>
            <a:normAutofit lnSpcReduction="10000"/>
          </a:bodyPr>
          <a:lstStyle/>
          <a:p>
            <a:r>
              <a:rPr lang="he-IL" dirty="0"/>
              <a:t>במהלך חודש הרמדאן לא נעצרת שגרת החיים, והצמים ממשיכים לנהל את </a:t>
            </a:r>
            <a:r>
              <a:rPr lang="he-IL" dirty="0" err="1"/>
              <a:t>עיסקהם</a:t>
            </a:r>
            <a:r>
              <a:rPr lang="he-IL" dirty="0"/>
              <a:t> כרגיל</a:t>
            </a:r>
            <a:br>
              <a:rPr lang="en-US" dirty="0"/>
            </a:br>
            <a:endParaRPr lang="he-IL" dirty="0"/>
          </a:p>
          <a:p>
            <a:r>
              <a:rPr lang="he-IL" dirty="0"/>
              <a:t> בתום היום, מדי ערב, מתקיימת ארוחת שבירת צום שנקראת </a:t>
            </a:r>
            <a:r>
              <a:rPr lang="ar-AE" dirty="0"/>
              <a:t>إفطار (</a:t>
            </a:r>
            <a:r>
              <a:rPr lang="he-IL" dirty="0" err="1"/>
              <a:t>איפטאר</a:t>
            </a:r>
            <a:r>
              <a:rPr lang="he-IL" dirty="0"/>
              <a:t>). היא נערכת בסמוך למועד התפילה הרביעית, בסביבות השעה 19:20. רצוי בשעה הזו לא לצלצל או לקבוע </a:t>
            </a:r>
            <a:r>
              <a:rPr lang="he-IL" dirty="0" err="1"/>
              <a:t>פגישות.רצוי</a:t>
            </a:r>
            <a:r>
              <a:rPr lang="he-IL" dirty="0"/>
              <a:t> </a:t>
            </a:r>
            <a:r>
              <a:rPr lang="he-IL" dirty="0" err="1"/>
              <a:t>להמנע</a:t>
            </a:r>
            <a:r>
              <a:rPr lang="he-IL" dirty="0"/>
              <a:t> מכך על מנת לא לייצר מבוכה.</a:t>
            </a:r>
          </a:p>
          <a:p>
            <a:pPr marL="137160" indent="0">
              <a:buNone/>
            </a:pPr>
            <a:endParaRPr lang="he-IL" dirty="0"/>
          </a:p>
          <a:p>
            <a:r>
              <a:rPr lang="he-IL" dirty="0"/>
              <a:t>במידה והשותף </a:t>
            </a:r>
            <a:r>
              <a:rPr lang="he-IL" dirty="0" err="1"/>
              <a:t>העיסקי</a:t>
            </a:r>
            <a:r>
              <a:rPr lang="he-IL" dirty="0"/>
              <a:t> שלך דתי במיוחד ,סביר שלאחר הארוחה ימשיך בתפילות שימשכו אל תוך הלילה.</a:t>
            </a:r>
          </a:p>
        </p:txBody>
      </p:sp>
      <p:sp>
        <p:nvSpPr>
          <p:cNvPr id="4" name="מציין מיקום של תאריך 3">
            <a:extLst>
              <a:ext uri="{FF2B5EF4-FFF2-40B4-BE49-F238E27FC236}">
                <a16:creationId xmlns:a16="http://schemas.microsoft.com/office/drawing/2014/main" id="{29B44DD1-3791-418F-89EF-4AA27A8DA555}"/>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B0F67E74-1BBC-4D24-A50E-6E5F0E6C9049}"/>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AE539402-05EB-4E7D-BE35-A81CC76C38AB}"/>
              </a:ext>
            </a:extLst>
          </p:cNvPr>
          <p:cNvSpPr>
            <a:spLocks noGrp="1"/>
          </p:cNvSpPr>
          <p:nvPr>
            <p:ph type="sldNum" sz="quarter" idx="12"/>
          </p:nvPr>
        </p:nvSpPr>
        <p:spPr/>
        <p:txBody>
          <a:bodyPr/>
          <a:lstStyle/>
          <a:p>
            <a:fld id="{143345FE-1E50-40DA-80C7-02E0B1DFDFB1}" type="slidenum">
              <a:rPr lang="he-IL" smtClean="0"/>
              <a:pPr/>
              <a:t>14</a:t>
            </a:fld>
            <a:endParaRPr lang="he-IL"/>
          </a:p>
        </p:txBody>
      </p:sp>
    </p:spTree>
    <p:extLst>
      <p:ext uri="{BB962C8B-B14F-4D97-AF65-F5344CB8AC3E}">
        <p14:creationId xmlns:p14="http://schemas.microsoft.com/office/powerpoint/2010/main" val="384248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nchor="ctr">
            <a:normAutofit/>
          </a:bodyPr>
          <a:lstStyle/>
          <a:p>
            <a:r>
              <a:rPr lang="he-IL" dirty="0"/>
              <a:t>צדקה</a:t>
            </a:r>
          </a:p>
        </p:txBody>
      </p:sp>
      <p:pic>
        <p:nvPicPr>
          <p:cNvPr id="6" name="מציין מיקום תוכן 5" descr="16655728968_42db5d4992_c.jpg"/>
          <p:cNvPicPr>
            <a:picLocks noGrp="1" noChangeAspect="1"/>
          </p:cNvPicPr>
          <p:nvPr>
            <p:ph idx="1"/>
          </p:nvPr>
        </p:nvPicPr>
        <p:blipFill rotWithShape="1">
          <a:blip r:embed="rId2" cstate="print"/>
          <a:srcRect t="8236" b="6038"/>
          <a:stretch/>
        </p:blipFill>
        <p:spPr>
          <a:xfrm>
            <a:off x="457200" y="1600200"/>
            <a:ext cx="8229600" cy="4709160"/>
          </a:xfrm>
          <a:noFill/>
        </p:spPr>
      </p:pic>
      <p:sp>
        <p:nvSpPr>
          <p:cNvPr id="3" name="מציין מיקום של תאריך 2">
            <a:extLst>
              <a:ext uri="{FF2B5EF4-FFF2-40B4-BE49-F238E27FC236}">
                <a16:creationId xmlns:a16="http://schemas.microsoft.com/office/drawing/2014/main" id="{6FCBB57E-D6D0-49D7-9ACB-1A022E414387}"/>
              </a:ext>
            </a:extLst>
          </p:cNvPr>
          <p:cNvSpPr>
            <a:spLocks noGrp="1"/>
          </p:cNvSpPr>
          <p:nvPr>
            <p:ph type="dt" sz="half" idx="10"/>
          </p:nvPr>
        </p:nvSpPr>
        <p:spPr>
          <a:xfrm>
            <a:off x="457200" y="6416675"/>
            <a:ext cx="2133600" cy="365125"/>
          </a:xfrm>
        </p:spPr>
        <p:txBody>
          <a:bodyPr anchor="b">
            <a:normAutofit/>
          </a:bodyPr>
          <a:lstStyle/>
          <a:p>
            <a:pPr>
              <a:spcAft>
                <a:spcPts val="600"/>
              </a:spcAft>
            </a:pPr>
            <a:fld id="{14205577-AC91-484D-B6B8-77DFAC8C2A78}" type="datetime8">
              <a:rPr lang="he-IL" smtClean="0"/>
              <a:pPr>
                <a:spcAft>
                  <a:spcPts val="600"/>
                </a:spcAft>
              </a:pPr>
              <a:t>30 ספטמבר 21</a:t>
            </a:fld>
            <a:endParaRPr lang="he-IL"/>
          </a:p>
        </p:txBody>
      </p:sp>
      <p:sp>
        <p:nvSpPr>
          <p:cNvPr id="4" name="מציין מיקום של כותרת תחתונה 3">
            <a:extLst>
              <a:ext uri="{FF2B5EF4-FFF2-40B4-BE49-F238E27FC236}">
                <a16:creationId xmlns:a16="http://schemas.microsoft.com/office/drawing/2014/main" id="{744741E6-F24C-45C8-8CCD-9F64B0E2FC21}"/>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5" name="מציין מיקום של מספר שקופית 4">
            <a:extLst>
              <a:ext uri="{FF2B5EF4-FFF2-40B4-BE49-F238E27FC236}">
                <a16:creationId xmlns:a16="http://schemas.microsoft.com/office/drawing/2014/main" id="{0A2FC67B-D729-4D8D-AB05-8411E254DB66}"/>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15</a:t>
            </a:fld>
            <a:endParaRPr lang="he-I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81CE976-6B88-4076-ABAB-634EBCE77E24}"/>
              </a:ext>
            </a:extLst>
          </p:cNvPr>
          <p:cNvSpPr>
            <a:spLocks noGrp="1"/>
          </p:cNvSpPr>
          <p:nvPr>
            <p:ph type="title"/>
          </p:nvPr>
        </p:nvSpPr>
        <p:spPr/>
        <p:txBody>
          <a:bodyPr/>
          <a:lstStyle/>
          <a:p>
            <a:r>
              <a:rPr lang="he-IL" dirty="0"/>
              <a:t>צדקה</a:t>
            </a:r>
          </a:p>
        </p:txBody>
      </p:sp>
      <p:sp>
        <p:nvSpPr>
          <p:cNvPr id="3" name="מציין מיקום תוכן 2">
            <a:extLst>
              <a:ext uri="{FF2B5EF4-FFF2-40B4-BE49-F238E27FC236}">
                <a16:creationId xmlns:a16="http://schemas.microsoft.com/office/drawing/2014/main" id="{DF2B8A0F-FEBF-455B-BF2A-EF533D7F2DD9}"/>
              </a:ext>
            </a:extLst>
          </p:cNvPr>
          <p:cNvSpPr>
            <a:spLocks noGrp="1"/>
          </p:cNvSpPr>
          <p:nvPr>
            <p:ph idx="1"/>
          </p:nvPr>
        </p:nvSpPr>
        <p:spPr/>
        <p:txBody>
          <a:bodyPr/>
          <a:lstStyle/>
          <a:p>
            <a:r>
              <a:rPr lang="he-IL" dirty="0"/>
              <a:t>זכאה או א-</a:t>
            </a:r>
            <a:r>
              <a:rPr lang="he-IL" dirty="0" err="1"/>
              <a:t>זכאת</a:t>
            </a:r>
            <a:r>
              <a:rPr lang="he-IL" dirty="0"/>
              <a:t> (בתעתיק מדויק: </a:t>
            </a:r>
            <a:r>
              <a:rPr lang="he-IL" dirty="0" err="1"/>
              <a:t>אלזכאה</a:t>
            </a:r>
            <a:r>
              <a:rPr lang="he-IL" dirty="0"/>
              <a:t> בערבית: </a:t>
            </a:r>
            <a:r>
              <a:rPr lang="ar-AE" dirty="0"/>
              <a:t>الزكاة</a:t>
            </a:r>
          </a:p>
          <a:p>
            <a:r>
              <a:rPr lang="he-IL" dirty="0"/>
              <a:t>המצווה מחייבת את המוסלמי לתרום מכספו לצדקה. כספי הצדקה מיועדים לנזקקים, כמו אלמנות ויתומים, לצורכי הקהילה המוסלמית, למשל הקמת מסגדים או מוסדות חינוך דתיים, ובעת מלחמה משתמשים בהם גם לרווחת החיילים ולצורך פדיון שבויים.</a:t>
            </a:r>
          </a:p>
          <a:p>
            <a:r>
              <a:rPr lang="he-IL" dirty="0"/>
              <a:t>עניים יכולים לקיים את המצווה במתן ברכה.</a:t>
            </a:r>
          </a:p>
          <a:p>
            <a:r>
              <a:rPr lang="he-IL" dirty="0"/>
              <a:t>אין סכום חובה (כמו מעשר אצלנו) אבל יש תחשיב </a:t>
            </a:r>
            <a:r>
              <a:rPr lang="he-IL" dirty="0" err="1"/>
              <a:t>מסויים</a:t>
            </a:r>
            <a:r>
              <a:rPr lang="he-IL" dirty="0"/>
              <a:t> על פיו קובעים את הסכומים.</a:t>
            </a:r>
          </a:p>
          <a:p>
            <a:r>
              <a:rPr lang="he-IL" dirty="0"/>
              <a:t>על פי הקוראן זו חובה שחייבת </a:t>
            </a:r>
            <a:r>
              <a:rPr lang="he-IL" dirty="0" err="1"/>
              <a:t>להנתן</a:t>
            </a:r>
            <a:r>
              <a:rPr lang="he-IL" dirty="0"/>
              <a:t> עם כוונה!</a:t>
            </a:r>
          </a:p>
          <a:p>
            <a:endParaRPr lang="he-IL" dirty="0"/>
          </a:p>
        </p:txBody>
      </p:sp>
      <p:sp>
        <p:nvSpPr>
          <p:cNvPr id="4" name="מציין מיקום של תאריך 3">
            <a:extLst>
              <a:ext uri="{FF2B5EF4-FFF2-40B4-BE49-F238E27FC236}">
                <a16:creationId xmlns:a16="http://schemas.microsoft.com/office/drawing/2014/main" id="{0B255355-2925-41E1-9123-DDCB480348D2}"/>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FB8EC59D-EB47-498E-8BC7-68B1013AF684}"/>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11E806FD-CC54-4B96-B1C9-1E1526117B19}"/>
              </a:ext>
            </a:extLst>
          </p:cNvPr>
          <p:cNvSpPr>
            <a:spLocks noGrp="1"/>
          </p:cNvSpPr>
          <p:nvPr>
            <p:ph type="sldNum" sz="quarter" idx="12"/>
          </p:nvPr>
        </p:nvSpPr>
        <p:spPr/>
        <p:txBody>
          <a:bodyPr/>
          <a:lstStyle/>
          <a:p>
            <a:fld id="{143345FE-1E50-40DA-80C7-02E0B1DFDFB1}" type="slidenum">
              <a:rPr lang="he-IL" smtClean="0"/>
              <a:pPr/>
              <a:t>16</a:t>
            </a:fld>
            <a:endParaRPr lang="he-IL"/>
          </a:p>
        </p:txBody>
      </p:sp>
    </p:spTree>
    <p:extLst>
      <p:ext uri="{BB962C8B-B14F-4D97-AF65-F5344CB8AC3E}">
        <p14:creationId xmlns:p14="http://schemas.microsoft.com/office/powerpoint/2010/main" val="1562438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28800" y="609600"/>
            <a:ext cx="5486400" cy="522288"/>
          </a:xfrm>
        </p:spPr>
        <p:txBody>
          <a:bodyPr anchor="b">
            <a:noAutofit/>
          </a:bodyPr>
          <a:lstStyle/>
          <a:p>
            <a:r>
              <a:rPr lang="he-IL" sz="4400" dirty="0" err="1"/>
              <a:t>חאג</a:t>
            </a:r>
            <a:r>
              <a:rPr lang="he-IL" sz="4400" dirty="0"/>
              <a:t>'</a:t>
            </a:r>
          </a:p>
        </p:txBody>
      </p:sp>
      <p:sp>
        <p:nvSpPr>
          <p:cNvPr id="11" name="Text Placeholder 3">
            <a:extLst>
              <a:ext uri="{FF2B5EF4-FFF2-40B4-BE49-F238E27FC236}">
                <a16:creationId xmlns:a16="http://schemas.microsoft.com/office/drawing/2014/main" id="{02783CBD-5322-460C-A59B-6552CFE1393A}"/>
              </a:ext>
            </a:extLst>
          </p:cNvPr>
          <p:cNvSpPr>
            <a:spLocks noGrp="1"/>
          </p:cNvSpPr>
          <p:nvPr>
            <p:ph type="body" sz="half" idx="2"/>
          </p:nvPr>
        </p:nvSpPr>
        <p:spPr>
          <a:xfrm>
            <a:off x="539552" y="1166786"/>
            <a:ext cx="7848872" cy="5081614"/>
          </a:xfrm>
        </p:spPr>
        <p:txBody>
          <a:bodyPr>
            <a:normAutofit/>
          </a:bodyPr>
          <a:lstStyle/>
          <a:p>
            <a:pPr marL="285750" indent="-285750" algn="r">
              <a:buFont typeface="Wingdings" panose="05000000000000000000" pitchFamily="2" charset="2"/>
              <a:buChar char="q"/>
            </a:pPr>
            <a:r>
              <a:rPr lang="he-IL" sz="2400" dirty="0"/>
              <a:t>כל מוסלמי בריא ובעל משאבים כספיים חייב לעלות פעם אחת למכה</a:t>
            </a:r>
          </a:p>
          <a:p>
            <a:pPr marL="285750" indent="-285750" algn="r">
              <a:buFont typeface="Wingdings" panose="05000000000000000000" pitchFamily="2" charset="2"/>
              <a:buChar char="q"/>
            </a:pPr>
            <a:r>
              <a:rPr lang="he-IL" sz="2400" dirty="0"/>
              <a:t>חג' קטן וחג' גדול</a:t>
            </a:r>
          </a:p>
          <a:p>
            <a:pPr marL="285750" indent="-285750" algn="r">
              <a:buFont typeface="Wingdings" panose="05000000000000000000" pitchFamily="2" charset="2"/>
              <a:buChar char="q"/>
            </a:pPr>
            <a:r>
              <a:rPr lang="he-IL" sz="2400" dirty="0"/>
              <a:t>המטרה – לחזק את האחדות המוסלמית</a:t>
            </a:r>
          </a:p>
          <a:p>
            <a:pPr marL="285750" indent="-285750" algn="r">
              <a:buFont typeface="Wingdings" panose="05000000000000000000" pitchFamily="2" charset="2"/>
              <a:buChar char="q"/>
            </a:pPr>
            <a:r>
              <a:rPr lang="he-IL" sz="2400" dirty="0"/>
              <a:t>מתבצעת בחודש ה-12 לשנה המוסלמית</a:t>
            </a:r>
          </a:p>
          <a:p>
            <a:pPr marL="285750" indent="-285750" algn="r">
              <a:buFont typeface="Wingdings" panose="05000000000000000000" pitchFamily="2" charset="2"/>
              <a:buChar char="q"/>
            </a:pPr>
            <a:r>
              <a:rPr lang="he-IL" sz="2400" dirty="0" err="1"/>
              <a:t>מליונים</a:t>
            </a:r>
            <a:r>
              <a:rPr lang="he-IL" sz="2400" dirty="0"/>
              <a:t> מגיעים מידי </a:t>
            </a:r>
            <a:r>
              <a:rPr lang="he-IL" sz="2400" dirty="0" err="1"/>
              <a:t>שנה,צפיפות</a:t>
            </a:r>
            <a:r>
              <a:rPr lang="he-IL" sz="2400" dirty="0"/>
              <a:t> ומקרה מוות</a:t>
            </a:r>
          </a:p>
          <a:p>
            <a:pPr marL="285750" indent="-285750" algn="r">
              <a:buFont typeface="Wingdings" panose="05000000000000000000" pitchFamily="2" charset="2"/>
              <a:buChar char="q"/>
            </a:pPr>
            <a:r>
              <a:rPr lang="he-IL" sz="2400" dirty="0"/>
              <a:t>שבע הקפות של </a:t>
            </a:r>
            <a:r>
              <a:rPr lang="he-IL" sz="2400" dirty="0" err="1"/>
              <a:t>הכעבה</a:t>
            </a:r>
            <a:endParaRPr lang="he-IL" sz="2400" dirty="0"/>
          </a:p>
          <a:p>
            <a:pPr marL="285750" indent="-285750" algn="r">
              <a:buFont typeface="Wingdings" panose="05000000000000000000" pitchFamily="2" charset="2"/>
              <a:buChar char="q"/>
            </a:pPr>
            <a:r>
              <a:rPr lang="he-IL" sz="2400" dirty="0"/>
              <a:t>שותים מבאר זמזם ועולים להר </a:t>
            </a:r>
            <a:r>
              <a:rPr lang="he-IL" sz="2400" dirty="0" err="1"/>
              <a:t>עראפת</a:t>
            </a:r>
            <a:endParaRPr lang="he-IL" sz="2400" dirty="0"/>
          </a:p>
          <a:p>
            <a:pPr marL="285750" indent="-285750" algn="r">
              <a:buFont typeface="Wingdings" panose="05000000000000000000" pitchFamily="2" charset="2"/>
              <a:buChar char="q"/>
            </a:pPr>
            <a:r>
              <a:rPr lang="he-IL" sz="2400" dirty="0"/>
              <a:t>מקריבים קורבנות ומיידים אבנים סמל לסקילת השטן</a:t>
            </a:r>
          </a:p>
          <a:p>
            <a:pPr marL="285750" indent="-285750" algn="r">
              <a:buFont typeface="Wingdings" panose="05000000000000000000" pitchFamily="2" charset="2"/>
              <a:buChar char="q"/>
            </a:pPr>
            <a:r>
              <a:rPr lang="he-IL" sz="2400" dirty="0"/>
              <a:t>אין כניסה ללא מוסלמים</a:t>
            </a:r>
          </a:p>
          <a:p>
            <a:pPr marL="285750" indent="-285750" algn="r">
              <a:buFont typeface="Wingdings" panose="05000000000000000000" pitchFamily="2" charset="2"/>
              <a:buChar char="q"/>
            </a:pPr>
            <a:r>
              <a:rPr lang="he-IL" sz="2400" dirty="0"/>
              <a:t>ביגוד לבן , איסור לקיים יחסי מין, מאכלים ופולחן</a:t>
            </a:r>
          </a:p>
          <a:p>
            <a:pPr marL="285750" indent="-285750" algn="r">
              <a:buFont typeface="Wingdings" panose="05000000000000000000" pitchFamily="2" charset="2"/>
              <a:buChar char="q"/>
            </a:pPr>
            <a:endParaRPr lang="he-IL" dirty="0"/>
          </a:p>
          <a:p>
            <a:pPr marL="285750" indent="-285750">
              <a:buFont typeface="Wingdings" panose="05000000000000000000" pitchFamily="2" charset="2"/>
              <a:buChar char="q"/>
            </a:pPr>
            <a:endParaRPr lang="en-US" dirty="0"/>
          </a:p>
        </p:txBody>
      </p:sp>
      <p:sp>
        <p:nvSpPr>
          <p:cNvPr id="3" name="מציין מיקום של תאריך 2">
            <a:extLst>
              <a:ext uri="{FF2B5EF4-FFF2-40B4-BE49-F238E27FC236}">
                <a16:creationId xmlns:a16="http://schemas.microsoft.com/office/drawing/2014/main" id="{31FD21B6-88B3-438E-9F8C-81D2FB8B42A6}"/>
              </a:ext>
            </a:extLst>
          </p:cNvPr>
          <p:cNvSpPr>
            <a:spLocks noGrp="1"/>
          </p:cNvSpPr>
          <p:nvPr>
            <p:ph type="dt" sz="half" idx="10"/>
          </p:nvPr>
        </p:nvSpPr>
        <p:spPr>
          <a:xfrm>
            <a:off x="457200" y="6416675"/>
            <a:ext cx="2133600" cy="365125"/>
          </a:xfrm>
        </p:spPr>
        <p:txBody>
          <a:bodyPr anchor="b">
            <a:normAutofit/>
          </a:bodyPr>
          <a:lstStyle/>
          <a:p>
            <a:pPr>
              <a:spcAft>
                <a:spcPts val="600"/>
              </a:spcAft>
            </a:pPr>
            <a:fld id="{05D56A32-F142-44D0-8A88-0CAEA2EBC2C6}"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78695758-D777-4406-AA0F-25EEC2B5DB85}"/>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BF1B3410-B44C-4A49-AB89-6C2FFD419FAB}"/>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17</a:t>
            </a:fld>
            <a:endParaRPr lang="he-I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4C6906-0EFD-4595-9D78-366E8F5C765E}"/>
              </a:ext>
            </a:extLst>
          </p:cNvPr>
          <p:cNvSpPr>
            <a:spLocks noGrp="1"/>
          </p:cNvSpPr>
          <p:nvPr>
            <p:ph type="title"/>
          </p:nvPr>
        </p:nvSpPr>
        <p:spPr/>
        <p:txBody>
          <a:bodyPr/>
          <a:lstStyle/>
          <a:p>
            <a:r>
              <a:rPr lang="he-IL" dirty="0"/>
              <a:t>חאג' בתקופת הקורונה</a:t>
            </a:r>
          </a:p>
        </p:txBody>
      </p:sp>
      <p:pic>
        <p:nvPicPr>
          <p:cNvPr id="8" name="מציין מיקום תוכן 7">
            <a:extLst>
              <a:ext uri="{FF2B5EF4-FFF2-40B4-BE49-F238E27FC236}">
                <a16:creationId xmlns:a16="http://schemas.microsoft.com/office/drawing/2014/main" id="{9D5A2A7F-D8C8-4623-9E9B-9D974B5EA2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4355975" cy="5282588"/>
          </a:xfrm>
        </p:spPr>
      </p:pic>
      <p:sp>
        <p:nvSpPr>
          <p:cNvPr id="4" name="מציין מיקום של תאריך 3">
            <a:extLst>
              <a:ext uri="{FF2B5EF4-FFF2-40B4-BE49-F238E27FC236}">
                <a16:creationId xmlns:a16="http://schemas.microsoft.com/office/drawing/2014/main" id="{B3C3C34F-E3AF-495F-B1B0-C4CA32F21FAF}"/>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CE4F2F17-9A7B-4A84-ADF8-305845AC57FC}"/>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DA652C00-8C8B-41CC-AB6D-4A3A32055296}"/>
              </a:ext>
            </a:extLst>
          </p:cNvPr>
          <p:cNvSpPr>
            <a:spLocks noGrp="1"/>
          </p:cNvSpPr>
          <p:nvPr>
            <p:ph type="sldNum" sz="quarter" idx="12"/>
          </p:nvPr>
        </p:nvSpPr>
        <p:spPr/>
        <p:txBody>
          <a:bodyPr/>
          <a:lstStyle/>
          <a:p>
            <a:fld id="{143345FE-1E50-40DA-80C7-02E0B1DFDFB1}" type="slidenum">
              <a:rPr lang="he-IL" smtClean="0"/>
              <a:pPr/>
              <a:t>18</a:t>
            </a:fld>
            <a:endParaRPr lang="he-IL"/>
          </a:p>
        </p:txBody>
      </p:sp>
      <p:pic>
        <p:nvPicPr>
          <p:cNvPr id="10" name="תמונה 9">
            <a:extLst>
              <a:ext uri="{FF2B5EF4-FFF2-40B4-BE49-F238E27FC236}">
                <a16:creationId xmlns:a16="http://schemas.microsoft.com/office/drawing/2014/main" id="{CCB582A5-52CC-47AE-B7B9-F266931CF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600200"/>
            <a:ext cx="4788023" cy="5257800"/>
          </a:xfrm>
          <a:prstGeom prst="rect">
            <a:avLst/>
          </a:prstGeom>
        </p:spPr>
      </p:pic>
    </p:spTree>
    <p:extLst>
      <p:ext uri="{BB962C8B-B14F-4D97-AF65-F5344CB8AC3E}">
        <p14:creationId xmlns:p14="http://schemas.microsoft.com/office/powerpoint/2010/main" val="265280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תפילה</a:t>
            </a:r>
          </a:p>
        </p:txBody>
      </p:sp>
      <p:pic>
        <p:nvPicPr>
          <p:cNvPr id="4" name="מציין מיקום תוכן 3" descr="14630696788_88a660160b_o.jpg"/>
          <p:cNvPicPr>
            <a:picLocks noGrp="1" noChangeAspect="1"/>
          </p:cNvPicPr>
          <p:nvPr>
            <p:ph idx="1"/>
          </p:nvPr>
        </p:nvPicPr>
        <p:blipFill>
          <a:blip r:embed="rId2" cstate="print"/>
          <a:stretch>
            <a:fillRect/>
          </a:stretch>
        </p:blipFill>
        <p:spPr>
          <a:xfrm>
            <a:off x="288" y="1417638"/>
            <a:ext cx="9108216" cy="5539754"/>
          </a:xfrm>
          <a:prstGeom prst="rect">
            <a:avLst/>
          </a:prstGeom>
        </p:spPr>
      </p:pic>
      <p:sp>
        <p:nvSpPr>
          <p:cNvPr id="3" name="מציין מיקום של תאריך 2">
            <a:extLst>
              <a:ext uri="{FF2B5EF4-FFF2-40B4-BE49-F238E27FC236}">
                <a16:creationId xmlns:a16="http://schemas.microsoft.com/office/drawing/2014/main" id="{87F84DA0-3272-4330-82CB-C154F5105C23}"/>
              </a:ext>
            </a:extLst>
          </p:cNvPr>
          <p:cNvSpPr>
            <a:spLocks noGrp="1"/>
          </p:cNvSpPr>
          <p:nvPr>
            <p:ph type="dt" sz="half" idx="10"/>
          </p:nvPr>
        </p:nvSpPr>
        <p:spPr/>
        <p:txBody>
          <a:bodyPr/>
          <a:lstStyle/>
          <a:p>
            <a:fld id="{95D6AD97-C657-4434-9952-B59E3668BFC8}"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D4D6E59C-FBC3-4BCA-A7BC-C0F24EAC98AC}"/>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1781CB27-9B7B-42A0-92D3-DED9D796B237}"/>
              </a:ext>
            </a:extLst>
          </p:cNvPr>
          <p:cNvSpPr>
            <a:spLocks noGrp="1"/>
          </p:cNvSpPr>
          <p:nvPr>
            <p:ph type="sldNum" sz="quarter" idx="12"/>
          </p:nvPr>
        </p:nvSpPr>
        <p:spPr/>
        <p:txBody>
          <a:bodyPr/>
          <a:lstStyle/>
          <a:p>
            <a:fld id="{143345FE-1E50-40DA-80C7-02E0B1DFDFB1}" type="slidenum">
              <a:rPr lang="he-IL" smtClean="0"/>
              <a:pPr/>
              <a:t>19</a:t>
            </a:fld>
            <a:endParaRPr lang="he-I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F671B0-72F4-4D88-A309-E3AC3F630273}"/>
              </a:ext>
            </a:extLst>
          </p:cNvPr>
          <p:cNvSpPr>
            <a:spLocks noGrp="1"/>
          </p:cNvSpPr>
          <p:nvPr>
            <p:ph type="ctrTitle"/>
          </p:nvPr>
        </p:nvSpPr>
        <p:spPr>
          <a:xfrm>
            <a:off x="422030" y="1371600"/>
            <a:ext cx="8229600" cy="1828800"/>
          </a:xfrm>
        </p:spPr>
        <p:txBody>
          <a:bodyPr anchor="b">
            <a:normAutofit/>
          </a:bodyPr>
          <a:lstStyle/>
          <a:p>
            <a:r>
              <a:rPr lang="he-IL" dirty="0"/>
              <a:t>מטרת הקורס</a:t>
            </a:r>
          </a:p>
        </p:txBody>
      </p:sp>
      <p:sp>
        <p:nvSpPr>
          <p:cNvPr id="4" name="מציין מיקום של תאריך 3">
            <a:extLst>
              <a:ext uri="{FF2B5EF4-FFF2-40B4-BE49-F238E27FC236}">
                <a16:creationId xmlns:a16="http://schemas.microsoft.com/office/drawing/2014/main" id="{2DC7EABC-653E-442E-B72A-45F331690354}"/>
              </a:ext>
            </a:extLst>
          </p:cNvPr>
          <p:cNvSpPr>
            <a:spLocks noGrp="1"/>
          </p:cNvSpPr>
          <p:nvPr>
            <p:ph type="dt" sz="half" idx="10"/>
          </p:nvPr>
        </p:nvSpPr>
        <p:spPr>
          <a:xfrm>
            <a:off x="457200" y="6416675"/>
            <a:ext cx="2133600" cy="365125"/>
          </a:xfrm>
        </p:spPr>
        <p:txBody>
          <a:bodyPr anchor="b">
            <a:normAutofit/>
          </a:bodyPr>
          <a:lstStyle/>
          <a:p>
            <a:pPr>
              <a:spcAft>
                <a:spcPts val="600"/>
              </a:spcAft>
            </a:pPr>
            <a:fld id="{D9BDD381-009E-4C59-B2DA-DE31EA970E85}"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5E77E89D-1195-448A-9A1F-A84019516CD5}"/>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B0EA939F-AE1A-494E-B981-EF8D4A8C0425}"/>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2</a:t>
            </a:fld>
            <a:endParaRPr lang="he-IL"/>
          </a:p>
        </p:txBody>
      </p:sp>
      <p:sp>
        <p:nvSpPr>
          <p:cNvPr id="3" name="מציין מיקום תוכן 2">
            <a:extLst>
              <a:ext uri="{FF2B5EF4-FFF2-40B4-BE49-F238E27FC236}">
                <a16:creationId xmlns:a16="http://schemas.microsoft.com/office/drawing/2014/main" id="{F3E7CAC7-7A9F-44F8-B58B-57B197E7A19C}"/>
              </a:ext>
            </a:extLst>
          </p:cNvPr>
          <p:cNvSpPr>
            <a:spLocks noGrp="1"/>
          </p:cNvSpPr>
          <p:nvPr>
            <p:ph type="subTitle" idx="1"/>
          </p:nvPr>
        </p:nvSpPr>
        <p:spPr>
          <a:xfrm>
            <a:off x="1371600" y="3331698"/>
            <a:ext cx="6400800" cy="1752600"/>
          </a:xfrm>
        </p:spPr>
        <p:txBody>
          <a:bodyPr>
            <a:normAutofit/>
          </a:bodyPr>
          <a:lstStyle/>
          <a:p>
            <a:pPr>
              <a:lnSpc>
                <a:spcPct val="90000"/>
              </a:lnSpc>
            </a:pPr>
            <a:r>
              <a:rPr lang="he-IL" sz="2400"/>
              <a:t>מתן כלים לאיש העסקים הישראלי בנושאי התרבות המנהגים והמסורת של העולם הערבי (בדגש על </a:t>
            </a:r>
            <a:r>
              <a:rPr lang="he-IL" sz="2400" err="1"/>
              <a:t>האימרויות</a:t>
            </a:r>
            <a:r>
              <a:rPr lang="he-IL" sz="2400"/>
              <a:t>) על מנת לסייע לו להגדיל את סיכויי ההצלחה במימוש עסקאות מול אנשי עסקים בארצות ערב.</a:t>
            </a:r>
          </a:p>
          <a:p>
            <a:pPr>
              <a:lnSpc>
                <a:spcPct val="90000"/>
              </a:lnSpc>
            </a:pPr>
            <a:endParaRPr lang="he-IL" sz="2400"/>
          </a:p>
        </p:txBody>
      </p:sp>
    </p:spTree>
    <p:extLst>
      <p:ext uri="{BB962C8B-B14F-4D97-AF65-F5344CB8AC3E}">
        <p14:creationId xmlns:p14="http://schemas.microsoft.com/office/powerpoint/2010/main" val="1403535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nchor="ctr">
            <a:normAutofit/>
          </a:bodyPr>
          <a:lstStyle/>
          <a:p>
            <a:r>
              <a:rPr lang="he-IL" dirty="0"/>
              <a:t>"עדות"</a:t>
            </a:r>
          </a:p>
        </p:txBody>
      </p:sp>
      <p:pic>
        <p:nvPicPr>
          <p:cNvPr id="4" name="מציין מיקום תוכן 3" descr="26295813719_75c51cfabb_c.jpg"/>
          <p:cNvPicPr>
            <a:picLocks noGrp="1" noChangeAspect="1"/>
          </p:cNvPicPr>
          <p:nvPr>
            <p:ph idx="1"/>
          </p:nvPr>
        </p:nvPicPr>
        <p:blipFill rotWithShape="1">
          <a:blip r:embed="rId2" cstate="print"/>
          <a:srcRect b="14274"/>
          <a:stretch/>
        </p:blipFill>
        <p:spPr>
          <a:xfrm>
            <a:off x="457200" y="1600200"/>
            <a:ext cx="8229600" cy="4709160"/>
          </a:xfrm>
          <a:noFill/>
        </p:spPr>
      </p:pic>
      <p:sp>
        <p:nvSpPr>
          <p:cNvPr id="3" name="מציין מיקום של תאריך 2">
            <a:extLst>
              <a:ext uri="{FF2B5EF4-FFF2-40B4-BE49-F238E27FC236}">
                <a16:creationId xmlns:a16="http://schemas.microsoft.com/office/drawing/2014/main" id="{7D652A17-0844-4D50-9968-4F0F2A33C64D}"/>
              </a:ext>
            </a:extLst>
          </p:cNvPr>
          <p:cNvSpPr>
            <a:spLocks noGrp="1"/>
          </p:cNvSpPr>
          <p:nvPr>
            <p:ph type="dt" sz="half" idx="10"/>
          </p:nvPr>
        </p:nvSpPr>
        <p:spPr>
          <a:xfrm>
            <a:off x="457200" y="6416675"/>
            <a:ext cx="2133600" cy="365125"/>
          </a:xfrm>
        </p:spPr>
        <p:txBody>
          <a:bodyPr anchor="b">
            <a:normAutofit/>
          </a:bodyPr>
          <a:lstStyle/>
          <a:p>
            <a:pPr>
              <a:spcAft>
                <a:spcPts val="600"/>
              </a:spcAft>
            </a:pPr>
            <a:fld id="{50A5B2E5-223D-4FC5-90E9-B012F8A63FA6}"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796A9565-0938-4644-BFF4-7204148847CD}"/>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2D942AF4-2D99-49FA-AD5D-25D2CFCD3BAF}"/>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20</a:t>
            </a:fld>
            <a:endParaRPr lang="he-I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74DF0F-7955-4271-84F6-57492B7FCF7D}"/>
              </a:ext>
            </a:extLst>
          </p:cNvPr>
          <p:cNvSpPr>
            <a:spLocks noGrp="1"/>
          </p:cNvSpPr>
          <p:nvPr>
            <p:ph type="title"/>
          </p:nvPr>
        </p:nvSpPr>
        <p:spPr/>
        <p:txBody>
          <a:bodyPr>
            <a:normAutofit fontScale="90000"/>
          </a:bodyPr>
          <a:lstStyle/>
          <a:p>
            <a:r>
              <a:rPr lang="he-IL" dirty="0"/>
              <a:t>השַׁהַאדָה (בערבית: </a:t>
            </a:r>
            <a:r>
              <a:rPr lang="ar-AE" dirty="0"/>
              <a:t>الشهادة, </a:t>
            </a:r>
            <a:r>
              <a:rPr lang="he-IL" dirty="0"/>
              <a:t>תרגום מילולי: עדות) </a:t>
            </a:r>
          </a:p>
        </p:txBody>
      </p:sp>
      <p:sp>
        <p:nvSpPr>
          <p:cNvPr id="3" name="מציין מיקום תוכן 2">
            <a:extLst>
              <a:ext uri="{FF2B5EF4-FFF2-40B4-BE49-F238E27FC236}">
                <a16:creationId xmlns:a16="http://schemas.microsoft.com/office/drawing/2014/main" id="{5BCCE6F7-7748-463C-8B3F-6250F7D2444C}"/>
              </a:ext>
            </a:extLst>
          </p:cNvPr>
          <p:cNvSpPr>
            <a:spLocks noGrp="1"/>
          </p:cNvSpPr>
          <p:nvPr>
            <p:ph idx="1"/>
          </p:nvPr>
        </p:nvSpPr>
        <p:spPr/>
        <p:txBody>
          <a:bodyPr>
            <a:normAutofit/>
          </a:bodyPr>
          <a:lstStyle/>
          <a:p>
            <a:r>
              <a:rPr lang="he-IL" dirty="0"/>
              <a:t>הכרזת האמונה האסלאמית. </a:t>
            </a:r>
          </a:p>
          <a:p>
            <a:r>
              <a:rPr lang="he-IL" dirty="0"/>
              <a:t>היא כוללת הצהרה בדבר בלעדיות (</a:t>
            </a:r>
            <a:r>
              <a:rPr lang="he-IL" dirty="0" err="1"/>
              <a:t>תַוְחִיד</a:t>
            </a:r>
            <a:r>
              <a:rPr lang="he-IL" dirty="0"/>
              <a:t> בערבית) האל (אללה בערבית) ושליחותו האלוהית של מוחמד. </a:t>
            </a:r>
          </a:p>
          <a:p>
            <a:r>
              <a:rPr lang="he-IL" dirty="0"/>
              <a:t>המוסלמי שומע את השהאדה מדי יום, בזמן הקריאה לתפילה ובזמן התפילה עצמה. השהאדה נהגית גם במעמדים מיוחדים בחיי המאמין: הגעתו לבגרות, התאסלמותו, ונפילתו למשכב. </a:t>
            </a:r>
          </a:p>
          <a:p>
            <a:r>
              <a:rPr lang="he-IL" dirty="0"/>
              <a:t>אדם ההוגה את השהאדה בקולו שלוש פעמים, מתוך כוונה כנה ובנוכחותם של שני עדים מוסלמים, נחשב כמי שהצטרף רשמית לקהילת המאמינים בדת האסלאם.</a:t>
            </a:r>
          </a:p>
        </p:txBody>
      </p:sp>
      <p:sp>
        <p:nvSpPr>
          <p:cNvPr id="4" name="מציין מיקום של תאריך 3">
            <a:extLst>
              <a:ext uri="{FF2B5EF4-FFF2-40B4-BE49-F238E27FC236}">
                <a16:creationId xmlns:a16="http://schemas.microsoft.com/office/drawing/2014/main" id="{B46BB613-28D2-4A07-8742-67A83F9BC78E}"/>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2A4D68B0-D35E-47F2-99D5-3B72AD0D04E5}"/>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B9C274DA-BEA4-463B-87A5-2A176CD0F3A4}"/>
              </a:ext>
            </a:extLst>
          </p:cNvPr>
          <p:cNvSpPr>
            <a:spLocks noGrp="1"/>
          </p:cNvSpPr>
          <p:nvPr>
            <p:ph type="sldNum" sz="quarter" idx="12"/>
          </p:nvPr>
        </p:nvSpPr>
        <p:spPr/>
        <p:txBody>
          <a:bodyPr/>
          <a:lstStyle/>
          <a:p>
            <a:fld id="{143345FE-1E50-40DA-80C7-02E0B1DFDFB1}" type="slidenum">
              <a:rPr lang="he-IL" smtClean="0"/>
              <a:pPr/>
              <a:t>21</a:t>
            </a:fld>
            <a:endParaRPr lang="he-IL"/>
          </a:p>
        </p:txBody>
      </p:sp>
    </p:spTree>
    <p:extLst>
      <p:ext uri="{BB962C8B-B14F-4D97-AF65-F5344CB8AC3E}">
        <p14:creationId xmlns:p14="http://schemas.microsoft.com/office/powerpoint/2010/main" val="4106650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11710E-8A8D-442B-8EA3-8480BDD0158E}"/>
              </a:ext>
            </a:extLst>
          </p:cNvPr>
          <p:cNvSpPr>
            <a:spLocks noGrp="1"/>
          </p:cNvSpPr>
          <p:nvPr>
            <p:ph type="title"/>
          </p:nvPr>
        </p:nvSpPr>
        <p:spPr>
          <a:xfrm>
            <a:off x="457200" y="274638"/>
            <a:ext cx="8229600" cy="4450506"/>
          </a:xfrm>
        </p:spPr>
        <p:txBody>
          <a:bodyPr>
            <a:normAutofit/>
          </a:bodyPr>
          <a:lstStyle/>
          <a:p>
            <a:r>
              <a:rPr lang="he-IL" sz="5400" dirty="0"/>
              <a:t>מפגש מס' 3</a:t>
            </a:r>
            <a:br>
              <a:rPr lang="he-IL" sz="5400" dirty="0"/>
            </a:br>
            <a:r>
              <a:rPr lang="he-IL" sz="5400" dirty="0"/>
              <a:t>שפה וברכות</a:t>
            </a:r>
          </a:p>
        </p:txBody>
      </p:sp>
      <p:sp>
        <p:nvSpPr>
          <p:cNvPr id="3" name="מציין מיקום תוכן 2">
            <a:extLst>
              <a:ext uri="{FF2B5EF4-FFF2-40B4-BE49-F238E27FC236}">
                <a16:creationId xmlns:a16="http://schemas.microsoft.com/office/drawing/2014/main" id="{D16532AD-282F-4A53-AE83-267FD5B247BB}"/>
              </a:ext>
            </a:extLst>
          </p:cNvPr>
          <p:cNvSpPr>
            <a:spLocks noGrp="1"/>
          </p:cNvSpPr>
          <p:nvPr>
            <p:ph idx="1"/>
          </p:nvPr>
        </p:nvSpPr>
        <p:spPr>
          <a:xfrm>
            <a:off x="4716016" y="5733256"/>
            <a:ext cx="3970784" cy="576104"/>
          </a:xfrm>
        </p:spPr>
        <p:txBody>
          <a:bodyPr/>
          <a:lstStyle/>
          <a:p>
            <a:endParaRPr lang="he-IL" dirty="0"/>
          </a:p>
        </p:txBody>
      </p:sp>
      <p:sp>
        <p:nvSpPr>
          <p:cNvPr id="4" name="מציין מיקום של תאריך 3">
            <a:extLst>
              <a:ext uri="{FF2B5EF4-FFF2-40B4-BE49-F238E27FC236}">
                <a16:creationId xmlns:a16="http://schemas.microsoft.com/office/drawing/2014/main" id="{4D4A5541-8D96-47FB-A9CD-4488EE06D54C}"/>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FD502E07-25FC-45CF-B133-13088BF659B9}"/>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4CC340E4-B56B-43D3-9E3B-E0377FC8F27D}"/>
              </a:ext>
            </a:extLst>
          </p:cNvPr>
          <p:cNvSpPr>
            <a:spLocks noGrp="1"/>
          </p:cNvSpPr>
          <p:nvPr>
            <p:ph type="sldNum" sz="quarter" idx="12"/>
          </p:nvPr>
        </p:nvSpPr>
        <p:spPr/>
        <p:txBody>
          <a:bodyPr/>
          <a:lstStyle/>
          <a:p>
            <a:fld id="{143345FE-1E50-40DA-80C7-02E0B1DFDFB1}" type="slidenum">
              <a:rPr lang="he-IL" smtClean="0"/>
              <a:pPr/>
              <a:t>22</a:t>
            </a:fld>
            <a:endParaRPr lang="he-IL"/>
          </a:p>
        </p:txBody>
      </p:sp>
    </p:spTree>
    <p:extLst>
      <p:ext uri="{BB962C8B-B14F-4D97-AF65-F5344CB8AC3E}">
        <p14:creationId xmlns:p14="http://schemas.microsoft.com/office/powerpoint/2010/main" val="2304739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nchor="ctr">
            <a:normAutofit/>
          </a:bodyPr>
          <a:lstStyle/>
          <a:p>
            <a:r>
              <a:rPr lang="he-IL" dirty="0"/>
              <a:t>שפה</a:t>
            </a:r>
            <a:endParaRPr lang="he-IL"/>
          </a:p>
        </p:txBody>
      </p:sp>
      <p:pic>
        <p:nvPicPr>
          <p:cNvPr id="5" name="תמונה 4" descr="419030471_77cdb6e601_w.jpg"/>
          <p:cNvPicPr>
            <a:picLocks noChangeAspect="1"/>
          </p:cNvPicPr>
          <p:nvPr/>
        </p:nvPicPr>
        <p:blipFill rotWithShape="1">
          <a:blip r:embed="rId2" cstate="print"/>
          <a:srcRect l="7642" r="32127" b="1"/>
          <a:stretch/>
        </p:blipFill>
        <p:spPr>
          <a:xfrm>
            <a:off x="457200" y="1600200"/>
            <a:ext cx="4038600" cy="4633913"/>
          </a:xfrm>
          <a:prstGeom prst="rect">
            <a:avLst/>
          </a:prstGeom>
          <a:noFill/>
        </p:spPr>
      </p:pic>
      <p:sp>
        <p:nvSpPr>
          <p:cNvPr id="3" name="מציין מיקום תוכן 2"/>
          <p:cNvSpPr>
            <a:spLocks noGrp="1"/>
          </p:cNvSpPr>
          <p:nvPr>
            <p:ph sz="half" idx="2"/>
          </p:nvPr>
        </p:nvSpPr>
        <p:spPr>
          <a:xfrm>
            <a:off x="4648200" y="1600200"/>
            <a:ext cx="4038600" cy="4816475"/>
          </a:xfrm>
        </p:spPr>
        <p:txBody>
          <a:bodyPr>
            <a:normAutofit fontScale="92500" lnSpcReduction="10000"/>
          </a:bodyPr>
          <a:lstStyle/>
          <a:p>
            <a:pPr>
              <a:lnSpc>
                <a:spcPct val="90000"/>
              </a:lnSpc>
            </a:pPr>
            <a:r>
              <a:rPr lang="he-IL" sz="2400" dirty="0"/>
              <a:t>השפה הערבית היא שפה שמית כמו העברית</a:t>
            </a:r>
          </a:p>
          <a:p>
            <a:pPr>
              <a:lnSpc>
                <a:spcPct val="90000"/>
              </a:lnSpc>
            </a:pPr>
            <a:r>
              <a:rPr lang="he-IL" sz="2400" dirty="0"/>
              <a:t>יש דמיון רב בין השפות ויש השפעה של שפה אחת על </a:t>
            </a:r>
            <a:r>
              <a:rPr lang="he-IL" sz="2400" dirty="0" err="1"/>
              <a:t>השניה</a:t>
            </a:r>
            <a:endParaRPr lang="he-IL" sz="2400" dirty="0"/>
          </a:p>
          <a:p>
            <a:pPr>
              <a:lnSpc>
                <a:spcPct val="90000"/>
              </a:lnSpc>
            </a:pPr>
            <a:r>
              <a:rPr lang="he-IL" sz="2400" dirty="0"/>
              <a:t>ערבי ישראל משלבים לא מעט מילים עבריות בשיח היומי</a:t>
            </a:r>
          </a:p>
          <a:p>
            <a:pPr>
              <a:lnSpc>
                <a:spcPct val="90000"/>
              </a:lnSpc>
            </a:pPr>
            <a:r>
              <a:rPr lang="he-IL" sz="2400" dirty="0"/>
              <a:t>לצד זאת השפעה רבה של הערבית על הסלנג הישראלי</a:t>
            </a:r>
          </a:p>
          <a:p>
            <a:pPr lvl="1">
              <a:lnSpc>
                <a:spcPct val="90000"/>
              </a:lnSpc>
            </a:pPr>
            <a:r>
              <a:rPr lang="he-IL" dirty="0"/>
              <a:t>באסה </a:t>
            </a:r>
          </a:p>
          <a:p>
            <a:pPr lvl="1">
              <a:lnSpc>
                <a:spcPct val="90000"/>
              </a:lnSpc>
            </a:pPr>
            <a:r>
              <a:rPr lang="he-IL" dirty="0" err="1"/>
              <a:t>דאואווין</a:t>
            </a:r>
            <a:r>
              <a:rPr lang="he-IL" dirty="0"/>
              <a:t> </a:t>
            </a:r>
          </a:p>
          <a:p>
            <a:pPr lvl="1">
              <a:lnSpc>
                <a:spcPct val="90000"/>
              </a:lnSpc>
            </a:pPr>
            <a:r>
              <a:rPr lang="he-IL" dirty="0" err="1"/>
              <a:t>קראחנה</a:t>
            </a:r>
            <a:endParaRPr lang="he-IL" dirty="0"/>
          </a:p>
          <a:p>
            <a:pPr lvl="1">
              <a:lnSpc>
                <a:spcPct val="90000"/>
              </a:lnSpc>
            </a:pPr>
            <a:r>
              <a:rPr lang="he-IL" dirty="0"/>
              <a:t>חנטריש </a:t>
            </a:r>
          </a:p>
          <a:p>
            <a:pPr lvl="1">
              <a:lnSpc>
                <a:spcPct val="90000"/>
              </a:lnSpc>
            </a:pPr>
            <a:r>
              <a:rPr lang="he-IL" dirty="0"/>
              <a:t>חרמן</a:t>
            </a:r>
          </a:p>
          <a:p>
            <a:pPr lvl="1">
              <a:lnSpc>
                <a:spcPct val="90000"/>
              </a:lnSpc>
            </a:pPr>
            <a:r>
              <a:rPr lang="he-IL" dirty="0"/>
              <a:t> דודה</a:t>
            </a:r>
            <a:br>
              <a:rPr lang="en-US" dirty="0"/>
            </a:br>
            <a:endParaRPr lang="he-IL" dirty="0"/>
          </a:p>
          <a:p>
            <a:pPr marL="585216" lvl="1" indent="0">
              <a:lnSpc>
                <a:spcPct val="90000"/>
              </a:lnSpc>
              <a:buNone/>
            </a:pPr>
            <a:endParaRPr lang="he-IL" dirty="0"/>
          </a:p>
          <a:p>
            <a:pPr lvl="1">
              <a:lnSpc>
                <a:spcPct val="90000"/>
              </a:lnSpc>
            </a:pPr>
            <a:endParaRPr lang="he-IL" sz="2000" dirty="0"/>
          </a:p>
          <a:p>
            <a:pPr lvl="1">
              <a:lnSpc>
                <a:spcPct val="90000"/>
              </a:lnSpc>
            </a:pPr>
            <a:endParaRPr lang="he-IL" sz="2000" dirty="0"/>
          </a:p>
        </p:txBody>
      </p:sp>
      <p:sp>
        <p:nvSpPr>
          <p:cNvPr id="6" name="מציין מיקום של תאריך 5">
            <a:extLst>
              <a:ext uri="{FF2B5EF4-FFF2-40B4-BE49-F238E27FC236}">
                <a16:creationId xmlns:a16="http://schemas.microsoft.com/office/drawing/2014/main" id="{02304473-C719-4A16-A6BC-7C5003C73993}"/>
              </a:ext>
            </a:extLst>
          </p:cNvPr>
          <p:cNvSpPr>
            <a:spLocks noGrp="1"/>
          </p:cNvSpPr>
          <p:nvPr>
            <p:ph type="dt" sz="half" idx="10"/>
          </p:nvPr>
        </p:nvSpPr>
        <p:spPr>
          <a:xfrm>
            <a:off x="457200" y="6416675"/>
            <a:ext cx="2133600" cy="365125"/>
          </a:xfrm>
        </p:spPr>
        <p:txBody>
          <a:bodyPr anchor="b">
            <a:normAutofit/>
          </a:bodyPr>
          <a:lstStyle/>
          <a:p>
            <a:pPr>
              <a:spcAft>
                <a:spcPts val="600"/>
              </a:spcAft>
            </a:pPr>
            <a:fld id="{5DC18AAF-B89D-40B3-95DE-337FFEA3E1BF}" type="datetime8">
              <a:rPr lang="he-IL" smtClean="0"/>
              <a:pPr>
                <a:spcAft>
                  <a:spcPts val="600"/>
                </a:spcAft>
              </a:pPr>
              <a:t>30 ספטמבר 21</a:t>
            </a:fld>
            <a:endParaRPr lang="he-IL"/>
          </a:p>
        </p:txBody>
      </p:sp>
      <p:sp>
        <p:nvSpPr>
          <p:cNvPr id="7" name="מציין מיקום של כותרת תחתונה 6">
            <a:extLst>
              <a:ext uri="{FF2B5EF4-FFF2-40B4-BE49-F238E27FC236}">
                <a16:creationId xmlns:a16="http://schemas.microsoft.com/office/drawing/2014/main" id="{427CCF75-D862-4F98-B86D-B14230F4941B}"/>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8" name="מציין מיקום של מספר שקופית 7">
            <a:extLst>
              <a:ext uri="{FF2B5EF4-FFF2-40B4-BE49-F238E27FC236}">
                <a16:creationId xmlns:a16="http://schemas.microsoft.com/office/drawing/2014/main" id="{0232E7DE-E948-473C-80AC-50620993AD7A}"/>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23</a:t>
            </a:fld>
            <a:endParaRPr lang="he-IL"/>
          </a:p>
        </p:txBody>
      </p:sp>
      <p:sp>
        <p:nvSpPr>
          <p:cNvPr id="4" name="TextBox 3"/>
          <p:cNvSpPr txBox="1"/>
          <p:nvPr/>
        </p:nvSpPr>
        <p:spPr>
          <a:xfrm>
            <a:off x="632698" y="4365104"/>
            <a:ext cx="2520280" cy="584775"/>
          </a:xfrm>
          <a:prstGeom prst="rect">
            <a:avLst/>
          </a:prstGeom>
          <a:noFill/>
        </p:spPr>
        <p:txBody>
          <a:bodyPr wrap="square" rtlCol="1">
            <a:spAutoFit/>
          </a:bodyPr>
          <a:lstStyle/>
          <a:p>
            <a:endParaRPr lang="he-IL" sz="3200" dirty="0">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6836827-C03F-4D0C-A8B9-A866BA7B9A3C}"/>
              </a:ext>
            </a:extLst>
          </p:cNvPr>
          <p:cNvSpPr>
            <a:spLocks noGrp="1"/>
          </p:cNvSpPr>
          <p:nvPr>
            <p:ph type="title"/>
          </p:nvPr>
        </p:nvSpPr>
        <p:spPr/>
        <p:txBody>
          <a:bodyPr/>
          <a:lstStyle/>
          <a:p>
            <a:r>
              <a:rPr lang="he-IL" dirty="0"/>
              <a:t>ברכות</a:t>
            </a:r>
          </a:p>
        </p:txBody>
      </p:sp>
      <p:sp>
        <p:nvSpPr>
          <p:cNvPr id="3" name="מציין מיקום תוכן 2">
            <a:extLst>
              <a:ext uri="{FF2B5EF4-FFF2-40B4-BE49-F238E27FC236}">
                <a16:creationId xmlns:a16="http://schemas.microsoft.com/office/drawing/2014/main" id="{BE9D9615-1075-4D46-B746-44635F6C39C7}"/>
              </a:ext>
            </a:extLst>
          </p:cNvPr>
          <p:cNvSpPr>
            <a:spLocks noGrp="1"/>
          </p:cNvSpPr>
          <p:nvPr>
            <p:ph idx="1"/>
          </p:nvPr>
        </p:nvSpPr>
        <p:spPr/>
        <p:txBody>
          <a:bodyPr>
            <a:normAutofit fontScale="92500" lnSpcReduction="20000"/>
          </a:bodyPr>
          <a:lstStyle/>
          <a:p>
            <a:r>
              <a:rPr lang="he-IL" dirty="0"/>
              <a:t>אִתְשַר֫פְנַא - נעים מאוד </a:t>
            </a:r>
          </a:p>
          <a:p>
            <a:r>
              <a:rPr lang="he-IL" dirty="0" err="1"/>
              <a:t>יַעְטִיכ</a:t>
            </a:r>
            <a:r>
              <a:rPr lang="he-IL" dirty="0"/>
              <a:t>ֶּ </a:t>
            </a:r>
            <a:r>
              <a:rPr lang="he-IL" dirty="0" err="1"/>
              <a:t>ל-עַאפְיֶה</a:t>
            </a:r>
            <a:r>
              <a:rPr lang="he-IL" dirty="0"/>
              <a:t> – אללה ייתן לך בריאות</a:t>
            </a:r>
          </a:p>
          <a:p>
            <a:r>
              <a:rPr lang="he-IL" dirty="0" err="1"/>
              <a:t>סַלַאמְתַכ</a:t>
            </a:r>
            <a:r>
              <a:rPr lang="he-IL" dirty="0"/>
              <a:t>ּ – שתהיה בריא </a:t>
            </a:r>
          </a:p>
          <a:p>
            <a:r>
              <a:rPr lang="he-IL" dirty="0"/>
              <a:t>אללה </a:t>
            </a:r>
            <a:r>
              <a:rPr lang="he-IL" dirty="0" err="1"/>
              <a:t>יח</a:t>
            </a:r>
            <a:r>
              <a:rPr lang="he-IL" dirty="0"/>
              <a:t>ַ'</a:t>
            </a:r>
            <a:r>
              <a:rPr lang="he-IL" dirty="0" err="1"/>
              <a:t>לִ֫יכ</a:t>
            </a:r>
            <a:r>
              <a:rPr lang="he-IL" dirty="0"/>
              <a:t>ּ – אללה ישמור אותך (מילולית, "ישאיר אותך", הכוונה בחיים)</a:t>
            </a:r>
          </a:p>
          <a:p>
            <a:r>
              <a:rPr lang="he-IL" dirty="0" err="1"/>
              <a:t>תפַצ</a:t>
            </a:r>
            <a:r>
              <a:rPr lang="he-IL" dirty="0"/>
              <a:t>ַ֫'ל – בבקשה –</a:t>
            </a:r>
          </a:p>
          <a:p>
            <a:r>
              <a:rPr lang="he-IL" dirty="0" err="1"/>
              <a:t>נַוַארְת</a:t>
            </a:r>
            <a:r>
              <a:rPr lang="he-IL" dirty="0"/>
              <a:t>ֶ ל-מַחַל – המקום הואר בזכותך </a:t>
            </a:r>
          </a:p>
          <a:p>
            <a:r>
              <a:rPr lang="he-IL" dirty="0"/>
              <a:t>אל-בֶּית </a:t>
            </a:r>
            <a:r>
              <a:rPr lang="he-IL" dirty="0" err="1"/>
              <a:t>בֶּיתַכ</a:t>
            </a:r>
            <a:r>
              <a:rPr lang="he-IL" dirty="0"/>
              <a:t>ּ – תרגיש בבית  </a:t>
            </a:r>
          </a:p>
          <a:p>
            <a:r>
              <a:rPr lang="he-IL" dirty="0" err="1"/>
              <a:t>צַחְתֶין</a:t>
            </a:r>
            <a:r>
              <a:rPr lang="he-IL" dirty="0"/>
              <a:t> – לבריאות</a:t>
            </a:r>
          </a:p>
          <a:p>
            <a:r>
              <a:rPr lang="he-IL" dirty="0"/>
              <a:t>ברכות בבית קפה עַמַאר/</a:t>
            </a:r>
            <a:r>
              <a:rPr lang="he-IL" dirty="0" err="1"/>
              <a:t>דאיימה</a:t>
            </a:r>
            <a:endParaRPr lang="he-IL" dirty="0"/>
          </a:p>
          <a:p>
            <a:r>
              <a:rPr lang="he-IL" dirty="0" err="1"/>
              <a:t>שוכראן</a:t>
            </a:r>
            <a:r>
              <a:rPr lang="he-IL" dirty="0"/>
              <a:t> - תודה</a:t>
            </a:r>
          </a:p>
          <a:p>
            <a:endParaRPr lang="he-IL" dirty="0"/>
          </a:p>
        </p:txBody>
      </p:sp>
      <p:sp>
        <p:nvSpPr>
          <p:cNvPr id="4" name="מציין מיקום של תאריך 3">
            <a:extLst>
              <a:ext uri="{FF2B5EF4-FFF2-40B4-BE49-F238E27FC236}">
                <a16:creationId xmlns:a16="http://schemas.microsoft.com/office/drawing/2014/main" id="{C0185AB8-A90D-40A9-80EE-3DC7F0E1BED9}"/>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3D063F0D-4686-4011-BAE8-CC48A6CB0DA1}"/>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A74B8945-BCFF-493E-99F5-85A151560556}"/>
              </a:ext>
            </a:extLst>
          </p:cNvPr>
          <p:cNvSpPr>
            <a:spLocks noGrp="1"/>
          </p:cNvSpPr>
          <p:nvPr>
            <p:ph type="sldNum" sz="quarter" idx="12"/>
          </p:nvPr>
        </p:nvSpPr>
        <p:spPr/>
        <p:txBody>
          <a:bodyPr/>
          <a:lstStyle/>
          <a:p>
            <a:fld id="{143345FE-1E50-40DA-80C7-02E0B1DFDFB1}" type="slidenum">
              <a:rPr lang="he-IL" smtClean="0"/>
              <a:pPr/>
              <a:t>24</a:t>
            </a:fld>
            <a:endParaRPr lang="he-IL"/>
          </a:p>
        </p:txBody>
      </p:sp>
    </p:spTree>
    <p:extLst>
      <p:ext uri="{BB962C8B-B14F-4D97-AF65-F5344CB8AC3E}">
        <p14:creationId xmlns:p14="http://schemas.microsoft.com/office/powerpoint/2010/main" val="2785861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82806D-9B48-444E-BC41-836AD7C5C352}"/>
              </a:ext>
            </a:extLst>
          </p:cNvPr>
          <p:cNvSpPr>
            <a:spLocks noGrp="1"/>
          </p:cNvSpPr>
          <p:nvPr>
            <p:ph type="title"/>
          </p:nvPr>
        </p:nvSpPr>
        <p:spPr/>
        <p:txBody>
          <a:bodyPr/>
          <a:lstStyle/>
          <a:p>
            <a:r>
              <a:rPr lang="he-IL" dirty="0"/>
              <a:t>מילות נימוסין</a:t>
            </a:r>
          </a:p>
        </p:txBody>
      </p:sp>
      <p:sp>
        <p:nvSpPr>
          <p:cNvPr id="3" name="מציין מיקום תוכן 2">
            <a:extLst>
              <a:ext uri="{FF2B5EF4-FFF2-40B4-BE49-F238E27FC236}">
                <a16:creationId xmlns:a16="http://schemas.microsoft.com/office/drawing/2014/main" id="{4EC3C738-F16E-430E-879C-DDD9614F3C74}"/>
              </a:ext>
            </a:extLst>
          </p:cNvPr>
          <p:cNvSpPr>
            <a:spLocks noGrp="1"/>
          </p:cNvSpPr>
          <p:nvPr>
            <p:ph idx="1"/>
          </p:nvPr>
        </p:nvSpPr>
        <p:spPr/>
        <p:txBody>
          <a:bodyPr/>
          <a:lstStyle/>
          <a:p>
            <a:r>
              <a:rPr lang="he-IL" dirty="0"/>
              <a:t>בִּדִ֫י אַרַוו֫ח – אני רוצה ללכת (הביתה)</a:t>
            </a:r>
          </a:p>
          <a:p>
            <a:r>
              <a:rPr lang="he-IL" dirty="0" err="1"/>
              <a:t>בְּח</a:t>
            </a:r>
            <a:r>
              <a:rPr lang="he-IL" dirty="0"/>
              <a:t>ַ'</a:t>
            </a:r>
            <a:r>
              <a:rPr lang="he-IL" dirty="0" err="1"/>
              <a:t>אטְרַכ</a:t>
            </a:r>
            <a:r>
              <a:rPr lang="he-IL" dirty="0"/>
              <a:t>ּ - ברשותך אלך</a:t>
            </a:r>
          </a:p>
          <a:p>
            <a:r>
              <a:rPr lang="he-IL" dirty="0"/>
              <a:t>בַּדְרִי –  עדיין מוקדם (לעיתים נאמר רק לצורך הנימוס)</a:t>
            </a:r>
          </a:p>
          <a:p>
            <a:r>
              <a:rPr lang="he-IL" dirty="0"/>
              <a:t>מַבְּרוּכּ – מזל טוב</a:t>
            </a:r>
          </a:p>
          <a:p>
            <a:r>
              <a:rPr lang="he-IL" dirty="0" err="1"/>
              <a:t>תִסְלַם</a:t>
            </a:r>
            <a:r>
              <a:rPr lang="he-IL" dirty="0"/>
              <a:t> – תבורך</a:t>
            </a:r>
          </a:p>
          <a:p>
            <a:r>
              <a:rPr lang="he-IL" dirty="0"/>
              <a:t>תפדל - בבקשה</a:t>
            </a:r>
          </a:p>
          <a:p>
            <a:r>
              <a:rPr lang="he-IL" dirty="0"/>
              <a:t>אל בית </a:t>
            </a:r>
            <a:r>
              <a:rPr lang="he-IL" dirty="0" err="1"/>
              <a:t>ביתכ</a:t>
            </a:r>
            <a:r>
              <a:rPr lang="he-IL" dirty="0"/>
              <a:t> – הבית הוא ביתך</a:t>
            </a:r>
          </a:p>
          <a:p>
            <a:r>
              <a:rPr lang="he-IL" dirty="0" err="1"/>
              <a:t>אילכ</a:t>
            </a:r>
            <a:r>
              <a:rPr lang="he-IL" dirty="0"/>
              <a:t> – שלך (נאמר כשאתה מתלהב מחפץ של המארח)</a:t>
            </a:r>
          </a:p>
          <a:p>
            <a:endParaRPr lang="he-IL" dirty="0"/>
          </a:p>
        </p:txBody>
      </p:sp>
      <p:sp>
        <p:nvSpPr>
          <p:cNvPr id="4" name="מציין מיקום של תאריך 3">
            <a:extLst>
              <a:ext uri="{FF2B5EF4-FFF2-40B4-BE49-F238E27FC236}">
                <a16:creationId xmlns:a16="http://schemas.microsoft.com/office/drawing/2014/main" id="{9C99F270-496F-4E33-844F-E76FCE3BB529}"/>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BF14A47F-5D7F-4A9E-A35D-ADD0EFC5B793}"/>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019239CB-17F1-4D69-A38D-937FB2D9A654}"/>
              </a:ext>
            </a:extLst>
          </p:cNvPr>
          <p:cNvSpPr>
            <a:spLocks noGrp="1"/>
          </p:cNvSpPr>
          <p:nvPr>
            <p:ph type="sldNum" sz="quarter" idx="12"/>
          </p:nvPr>
        </p:nvSpPr>
        <p:spPr/>
        <p:txBody>
          <a:bodyPr/>
          <a:lstStyle/>
          <a:p>
            <a:fld id="{143345FE-1E50-40DA-80C7-02E0B1DFDFB1}" type="slidenum">
              <a:rPr lang="he-IL" smtClean="0"/>
              <a:pPr/>
              <a:t>25</a:t>
            </a:fld>
            <a:endParaRPr lang="he-IL"/>
          </a:p>
        </p:txBody>
      </p:sp>
    </p:spTree>
    <p:extLst>
      <p:ext uri="{BB962C8B-B14F-4D97-AF65-F5344CB8AC3E}">
        <p14:creationId xmlns:p14="http://schemas.microsoft.com/office/powerpoint/2010/main" val="2546721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7A6673-CE9E-4541-A6B5-2B8EBED465FF}"/>
              </a:ext>
            </a:extLst>
          </p:cNvPr>
          <p:cNvSpPr>
            <a:spLocks noGrp="1"/>
          </p:cNvSpPr>
          <p:nvPr>
            <p:ph type="title"/>
          </p:nvPr>
        </p:nvSpPr>
        <p:spPr/>
        <p:txBody>
          <a:bodyPr/>
          <a:lstStyle/>
          <a:p>
            <a:r>
              <a:rPr lang="he-IL" dirty="0"/>
              <a:t>ברכות לחגים </a:t>
            </a:r>
            <a:r>
              <a:rPr lang="he-IL" dirty="0" err="1"/>
              <a:t>ולרמאדן</a:t>
            </a:r>
            <a:endParaRPr lang="he-IL" dirty="0"/>
          </a:p>
        </p:txBody>
      </p:sp>
      <p:sp>
        <p:nvSpPr>
          <p:cNvPr id="3" name="מציין מיקום תוכן 2">
            <a:extLst>
              <a:ext uri="{FF2B5EF4-FFF2-40B4-BE49-F238E27FC236}">
                <a16:creationId xmlns:a16="http://schemas.microsoft.com/office/drawing/2014/main" id="{67F4F2F9-62D5-4246-B820-686B5762A971}"/>
              </a:ext>
            </a:extLst>
          </p:cNvPr>
          <p:cNvSpPr>
            <a:spLocks noGrp="1"/>
          </p:cNvSpPr>
          <p:nvPr>
            <p:ph idx="1"/>
          </p:nvPr>
        </p:nvSpPr>
        <p:spPr/>
        <p:txBody>
          <a:bodyPr/>
          <a:lstStyle/>
          <a:p>
            <a:r>
              <a:rPr lang="he-IL" dirty="0"/>
              <a:t>רַמַצַ'אן כַּרִים – רמדאן מבורך  </a:t>
            </a:r>
          </a:p>
          <a:p>
            <a:r>
              <a:rPr lang="he-IL" dirty="0"/>
              <a:t>כֻל סַנֵה </a:t>
            </a:r>
            <a:r>
              <a:rPr lang="he-IL" dirty="0" err="1"/>
              <a:t>וּאִנְתו</a:t>
            </a:r>
            <a:r>
              <a:rPr lang="he-IL" dirty="0"/>
              <a:t>ּ </a:t>
            </a:r>
            <a:r>
              <a:rPr lang="he-IL" dirty="0" err="1"/>
              <a:t>סַאלְמִין-חג</a:t>
            </a:r>
            <a:r>
              <a:rPr lang="he-IL" dirty="0"/>
              <a:t> שמח</a:t>
            </a:r>
          </a:p>
          <a:p>
            <a:r>
              <a:rPr lang="he-IL" dirty="0"/>
              <a:t>כֻּלְ </a:t>
            </a:r>
            <a:r>
              <a:rPr lang="he-IL" dirty="0" err="1"/>
              <a:t>עַאם</a:t>
            </a:r>
            <a:r>
              <a:rPr lang="he-IL" dirty="0"/>
              <a:t> </a:t>
            </a:r>
            <a:r>
              <a:rPr lang="he-IL" dirty="0" err="1"/>
              <a:t>וּאִנְתו</a:t>
            </a:r>
            <a:r>
              <a:rPr lang="he-IL" dirty="0"/>
              <a:t>ּ </a:t>
            </a:r>
            <a:r>
              <a:rPr lang="he-IL" dirty="0" err="1"/>
              <a:t>בְּח</a:t>
            </a:r>
            <a:r>
              <a:rPr lang="he-IL" dirty="0"/>
              <a:t>ֶ'</a:t>
            </a:r>
            <a:r>
              <a:rPr lang="he-IL" dirty="0" err="1"/>
              <a:t>יר</a:t>
            </a:r>
            <a:r>
              <a:rPr lang="he-IL" dirty="0"/>
              <a:t> – חג שמח</a:t>
            </a:r>
          </a:p>
          <a:p>
            <a:r>
              <a:rPr lang="he-IL" dirty="0"/>
              <a:t>עיד סעיד – חג שמח</a:t>
            </a:r>
          </a:p>
          <a:p>
            <a:endParaRPr lang="he-IL" dirty="0"/>
          </a:p>
        </p:txBody>
      </p:sp>
      <p:sp>
        <p:nvSpPr>
          <p:cNvPr id="4" name="מציין מיקום של תאריך 3">
            <a:extLst>
              <a:ext uri="{FF2B5EF4-FFF2-40B4-BE49-F238E27FC236}">
                <a16:creationId xmlns:a16="http://schemas.microsoft.com/office/drawing/2014/main" id="{980CE18F-9597-4140-A50E-E22B706AB9A5}"/>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09F31573-9687-42E2-88FA-6AC41109069C}"/>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14A06AF0-B8E9-4527-A8C9-ED9C734B30CB}"/>
              </a:ext>
            </a:extLst>
          </p:cNvPr>
          <p:cNvSpPr>
            <a:spLocks noGrp="1"/>
          </p:cNvSpPr>
          <p:nvPr>
            <p:ph type="sldNum" sz="quarter" idx="12"/>
          </p:nvPr>
        </p:nvSpPr>
        <p:spPr/>
        <p:txBody>
          <a:bodyPr/>
          <a:lstStyle/>
          <a:p>
            <a:fld id="{143345FE-1E50-40DA-80C7-02E0B1DFDFB1}" type="slidenum">
              <a:rPr lang="he-IL" smtClean="0"/>
              <a:pPr/>
              <a:t>26</a:t>
            </a:fld>
            <a:endParaRPr lang="he-IL"/>
          </a:p>
        </p:txBody>
      </p:sp>
    </p:spTree>
    <p:extLst>
      <p:ext uri="{BB962C8B-B14F-4D97-AF65-F5344CB8AC3E}">
        <p14:creationId xmlns:p14="http://schemas.microsoft.com/office/powerpoint/2010/main" val="1628645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E5793B-2C88-4306-900A-66129F5FE45B}"/>
              </a:ext>
            </a:extLst>
          </p:cNvPr>
          <p:cNvSpPr>
            <a:spLocks noGrp="1"/>
          </p:cNvSpPr>
          <p:nvPr>
            <p:ph type="title"/>
          </p:nvPr>
        </p:nvSpPr>
        <p:spPr/>
        <p:txBody>
          <a:bodyPr/>
          <a:lstStyle/>
          <a:p>
            <a:r>
              <a:rPr lang="he-IL" dirty="0"/>
              <a:t>ברכות </a:t>
            </a:r>
            <a:r>
              <a:rPr lang="he-IL" dirty="0" err="1"/>
              <a:t>לרמאדן</a:t>
            </a:r>
            <a:r>
              <a:rPr lang="he-IL" dirty="0"/>
              <a:t> </a:t>
            </a:r>
          </a:p>
        </p:txBody>
      </p:sp>
      <p:sp>
        <p:nvSpPr>
          <p:cNvPr id="3" name="מציין מיקום תוכן 2">
            <a:extLst>
              <a:ext uri="{FF2B5EF4-FFF2-40B4-BE49-F238E27FC236}">
                <a16:creationId xmlns:a16="http://schemas.microsoft.com/office/drawing/2014/main" id="{F9C5139E-BB3D-4399-B42A-2773A20FFA6D}"/>
              </a:ext>
            </a:extLst>
          </p:cNvPr>
          <p:cNvSpPr>
            <a:spLocks noGrp="1"/>
          </p:cNvSpPr>
          <p:nvPr>
            <p:ph idx="1"/>
          </p:nvPr>
        </p:nvSpPr>
        <p:spPr/>
        <p:txBody>
          <a:bodyPr>
            <a:normAutofit lnSpcReduction="10000"/>
          </a:bodyPr>
          <a:lstStyle/>
          <a:p>
            <a:r>
              <a:rPr lang="he-IL" dirty="0"/>
              <a:t>הרמדאן לא חג!</a:t>
            </a:r>
          </a:p>
          <a:p>
            <a:endParaRPr lang="he-IL" dirty="0"/>
          </a:p>
          <a:p>
            <a:r>
              <a:rPr lang="he-IL" dirty="0"/>
              <a:t>בגלל האווירה החגיגית ברמדאן יש הסבורים שמדובר בחג, ולכן נוטים בטעות לברך את הציבור המוסלמי בברכת ״חג שמח״. זו טעות נפוצה שכדאי לתקן.</a:t>
            </a:r>
          </a:p>
          <a:p>
            <a:r>
              <a:rPr lang="he-IL" dirty="0"/>
              <a:t>חודש רמדאן הוא חודש צום, לא חג, ולכן נהוג לברך בברכת </a:t>
            </a:r>
            <a:r>
              <a:rPr lang="ar-AE" dirty="0"/>
              <a:t>رَمَضان كَريم (</a:t>
            </a:r>
            <a:r>
              <a:rPr lang="he-IL" dirty="0"/>
              <a:t>רמדאן כרים) או בברכת </a:t>
            </a:r>
            <a:r>
              <a:rPr lang="ar-AE" dirty="0"/>
              <a:t>رَمَضان مُبارَك (</a:t>
            </a:r>
            <a:r>
              <a:rPr lang="he-IL" dirty="0"/>
              <a:t>רמדאן מובארכ). </a:t>
            </a:r>
          </a:p>
          <a:p>
            <a:r>
              <a:rPr lang="he-IL" dirty="0"/>
              <a:t>לאחר תום הרמדאן חל </a:t>
            </a:r>
            <a:r>
              <a:rPr lang="ar-AE" dirty="0"/>
              <a:t>عيد الفِطر (</a:t>
            </a:r>
            <a:r>
              <a:rPr lang="he-IL" dirty="0"/>
              <a:t>עיד אל-פיטר), חג שנמשך שלושה ימים ובו בהחלט אפשר לברך </a:t>
            </a:r>
            <a:r>
              <a:rPr lang="ar-AE" dirty="0"/>
              <a:t>عيد سعيد (</a:t>
            </a:r>
            <a:r>
              <a:rPr lang="he-IL" dirty="0"/>
              <a:t>עיד סעיד) את החוגגים.</a:t>
            </a:r>
          </a:p>
        </p:txBody>
      </p:sp>
      <p:sp>
        <p:nvSpPr>
          <p:cNvPr id="4" name="מציין מיקום של תאריך 3">
            <a:extLst>
              <a:ext uri="{FF2B5EF4-FFF2-40B4-BE49-F238E27FC236}">
                <a16:creationId xmlns:a16="http://schemas.microsoft.com/office/drawing/2014/main" id="{FE9D0B83-8B6A-4D91-B978-A8949F52ADD3}"/>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F4BC4B71-D593-428B-9CE5-C2766EDFAFDC}"/>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03F95C6B-140F-4EDF-A446-1F27B3382D22}"/>
              </a:ext>
            </a:extLst>
          </p:cNvPr>
          <p:cNvSpPr>
            <a:spLocks noGrp="1"/>
          </p:cNvSpPr>
          <p:nvPr>
            <p:ph type="sldNum" sz="quarter" idx="12"/>
          </p:nvPr>
        </p:nvSpPr>
        <p:spPr/>
        <p:txBody>
          <a:bodyPr/>
          <a:lstStyle/>
          <a:p>
            <a:fld id="{143345FE-1E50-40DA-80C7-02E0B1DFDFB1}" type="slidenum">
              <a:rPr lang="he-IL" smtClean="0"/>
              <a:pPr/>
              <a:t>27</a:t>
            </a:fld>
            <a:endParaRPr lang="he-IL"/>
          </a:p>
        </p:txBody>
      </p:sp>
    </p:spTree>
    <p:extLst>
      <p:ext uri="{BB962C8B-B14F-4D97-AF65-F5344CB8AC3E}">
        <p14:creationId xmlns:p14="http://schemas.microsoft.com/office/powerpoint/2010/main" val="200442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פתגמים מעולם העסקים</a:t>
            </a:r>
          </a:p>
        </p:txBody>
      </p:sp>
      <p:sp>
        <p:nvSpPr>
          <p:cNvPr id="3" name="מציין מיקום תוכן 2"/>
          <p:cNvSpPr>
            <a:spLocks noGrp="1"/>
          </p:cNvSpPr>
          <p:nvPr>
            <p:ph idx="1"/>
          </p:nvPr>
        </p:nvSpPr>
        <p:spPr>
          <a:xfrm>
            <a:off x="251520" y="1196752"/>
            <a:ext cx="8435280" cy="5386610"/>
          </a:xfrm>
        </p:spPr>
        <p:txBody>
          <a:bodyPr>
            <a:normAutofit/>
          </a:bodyPr>
          <a:lstStyle/>
          <a:p>
            <a:pPr lvl="1"/>
            <a:r>
              <a:rPr lang="he-IL" dirty="0"/>
              <a:t>אני </a:t>
            </a:r>
            <a:r>
              <a:rPr lang="he-IL" dirty="0" err="1"/>
              <a:t>בואדי</a:t>
            </a:r>
            <a:r>
              <a:rPr lang="he-IL" dirty="0"/>
              <a:t> ואתה </a:t>
            </a:r>
            <a:r>
              <a:rPr lang="he-IL" dirty="0" err="1"/>
              <a:t>בואדי</a:t>
            </a:r>
            <a:endParaRPr lang="he-IL" dirty="0"/>
          </a:p>
          <a:p>
            <a:pPr lvl="1"/>
            <a:r>
              <a:rPr lang="he-IL" dirty="0"/>
              <a:t>החיים הם תן וקח</a:t>
            </a:r>
          </a:p>
          <a:p>
            <a:pPr lvl="1"/>
            <a:r>
              <a:rPr lang="he-IL" dirty="0"/>
              <a:t>החיים הם קניה ומכירה</a:t>
            </a:r>
          </a:p>
          <a:p>
            <a:pPr lvl="1"/>
            <a:r>
              <a:rPr lang="he-IL" dirty="0"/>
              <a:t>מילה של בן חורין היא חוב</a:t>
            </a:r>
          </a:p>
          <a:p>
            <a:pPr lvl="1"/>
            <a:r>
              <a:rPr lang="he-IL" dirty="0"/>
              <a:t>תראה אותי בעין אחת אראה אותך בשתיים</a:t>
            </a:r>
          </a:p>
          <a:p>
            <a:pPr lvl="1"/>
            <a:r>
              <a:rPr lang="he-IL" dirty="0"/>
              <a:t>הקיפוח – אסור</a:t>
            </a:r>
          </a:p>
          <a:p>
            <a:pPr lvl="1"/>
            <a:r>
              <a:rPr lang="he-IL" dirty="0"/>
              <a:t>אין כלום בחינם – רק העיוורון והחרשות</a:t>
            </a:r>
          </a:p>
          <a:p>
            <a:pPr lvl="1"/>
            <a:r>
              <a:rPr lang="he-IL" dirty="0"/>
              <a:t>אם חברך דבש – אל תלקק את כולו</a:t>
            </a:r>
          </a:p>
          <a:p>
            <a:pPr lvl="1"/>
            <a:r>
              <a:rPr lang="he-IL" dirty="0"/>
              <a:t>המהירות מהשטן והסבלנות מהרחמן</a:t>
            </a:r>
          </a:p>
          <a:p>
            <a:pPr lvl="1"/>
            <a:r>
              <a:rPr lang="he-IL" dirty="0"/>
              <a:t>המילה הלוואי מעולם לא בנתה בית</a:t>
            </a:r>
          </a:p>
          <a:p>
            <a:pPr lvl="1"/>
            <a:r>
              <a:rPr lang="he-IL" dirty="0"/>
              <a:t>אלוהים ברא את העולם בשבעה ימים</a:t>
            </a:r>
          </a:p>
          <a:p>
            <a:pPr lvl="1"/>
            <a:r>
              <a:rPr lang="he-IL" dirty="0"/>
              <a:t>פתחנו לו את הדלת – נכנס הוא והחמור שלו</a:t>
            </a:r>
          </a:p>
        </p:txBody>
      </p:sp>
      <p:sp>
        <p:nvSpPr>
          <p:cNvPr id="4" name="TextBox 3"/>
          <p:cNvSpPr txBox="1"/>
          <p:nvPr/>
        </p:nvSpPr>
        <p:spPr>
          <a:xfrm>
            <a:off x="683568" y="4365104"/>
            <a:ext cx="2520280" cy="584775"/>
          </a:xfrm>
          <a:prstGeom prst="rect">
            <a:avLst/>
          </a:prstGeom>
          <a:noFill/>
        </p:spPr>
        <p:txBody>
          <a:bodyPr wrap="square" rtlCol="1">
            <a:spAutoFit/>
          </a:bodyPr>
          <a:lstStyle/>
          <a:p>
            <a:endParaRPr lang="he-IL" sz="3200" dirty="0">
              <a:solidFill>
                <a:schemeClr val="accent2"/>
              </a:solidFill>
            </a:endParaRPr>
          </a:p>
        </p:txBody>
      </p:sp>
      <p:sp>
        <p:nvSpPr>
          <p:cNvPr id="5" name="מציין מיקום של תאריך 4">
            <a:extLst>
              <a:ext uri="{FF2B5EF4-FFF2-40B4-BE49-F238E27FC236}">
                <a16:creationId xmlns:a16="http://schemas.microsoft.com/office/drawing/2014/main" id="{6C5587D2-724C-4061-B5F9-4DBAE2A27678}"/>
              </a:ext>
            </a:extLst>
          </p:cNvPr>
          <p:cNvSpPr>
            <a:spLocks noGrp="1"/>
          </p:cNvSpPr>
          <p:nvPr>
            <p:ph type="dt" sz="half" idx="10"/>
          </p:nvPr>
        </p:nvSpPr>
        <p:spPr/>
        <p:txBody>
          <a:bodyPr/>
          <a:lstStyle/>
          <a:p>
            <a:fld id="{08B246A6-A28D-4EE4-90C7-D2147867B8B1}" type="datetime8">
              <a:rPr lang="he-IL" smtClean="0"/>
              <a:t>30 ספטמבר 21</a:t>
            </a:fld>
            <a:endParaRPr lang="he-IL"/>
          </a:p>
        </p:txBody>
      </p:sp>
      <p:sp>
        <p:nvSpPr>
          <p:cNvPr id="6" name="מציין מיקום של כותרת תחתונה 5">
            <a:extLst>
              <a:ext uri="{FF2B5EF4-FFF2-40B4-BE49-F238E27FC236}">
                <a16:creationId xmlns:a16="http://schemas.microsoft.com/office/drawing/2014/main" id="{DBFD25C2-7E0C-4767-AE1C-AFDB9F287E8D}"/>
              </a:ext>
            </a:extLst>
          </p:cNvPr>
          <p:cNvSpPr>
            <a:spLocks noGrp="1"/>
          </p:cNvSpPr>
          <p:nvPr>
            <p:ph type="ftr" sz="quarter" idx="11"/>
          </p:nvPr>
        </p:nvSpPr>
        <p:spPr/>
        <p:txBody>
          <a:bodyPr/>
          <a:lstStyle/>
          <a:p>
            <a:r>
              <a:rPr lang="he-IL"/>
              <a:t>יוסי אמרוסי  - הרצאות ויעוץ בטחוני 0507503881</a:t>
            </a:r>
          </a:p>
        </p:txBody>
      </p:sp>
      <p:sp>
        <p:nvSpPr>
          <p:cNvPr id="7" name="מציין מיקום של מספר שקופית 6">
            <a:extLst>
              <a:ext uri="{FF2B5EF4-FFF2-40B4-BE49-F238E27FC236}">
                <a16:creationId xmlns:a16="http://schemas.microsoft.com/office/drawing/2014/main" id="{55397E70-04D6-4DBC-859D-56C1D72C7F60}"/>
              </a:ext>
            </a:extLst>
          </p:cNvPr>
          <p:cNvSpPr>
            <a:spLocks noGrp="1"/>
          </p:cNvSpPr>
          <p:nvPr>
            <p:ph type="sldNum" sz="quarter" idx="12"/>
          </p:nvPr>
        </p:nvSpPr>
        <p:spPr/>
        <p:txBody>
          <a:bodyPr/>
          <a:lstStyle/>
          <a:p>
            <a:fld id="{143345FE-1E50-40DA-80C7-02E0B1DFDFB1}" type="slidenum">
              <a:rPr lang="he-IL" smtClean="0"/>
              <a:pPr/>
              <a:t>28</a:t>
            </a:fld>
            <a:endParaRPr lang="he-I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5B9C2A-A71F-4D8B-891A-7DB3B02B3E72}"/>
              </a:ext>
            </a:extLst>
          </p:cNvPr>
          <p:cNvSpPr>
            <a:spLocks noGrp="1"/>
          </p:cNvSpPr>
          <p:nvPr>
            <p:ph type="title"/>
          </p:nvPr>
        </p:nvSpPr>
        <p:spPr/>
        <p:txBody>
          <a:bodyPr/>
          <a:lstStyle/>
          <a:p>
            <a:r>
              <a:rPr lang="he-IL" dirty="0" err="1"/>
              <a:t>אינ</a:t>
            </a:r>
            <a:r>
              <a:rPr lang="he-IL" dirty="0"/>
              <a:t>-שא-אללה</a:t>
            </a:r>
          </a:p>
        </p:txBody>
      </p:sp>
      <p:sp>
        <p:nvSpPr>
          <p:cNvPr id="3" name="מציין מיקום תוכן 2">
            <a:extLst>
              <a:ext uri="{FF2B5EF4-FFF2-40B4-BE49-F238E27FC236}">
                <a16:creationId xmlns:a16="http://schemas.microsoft.com/office/drawing/2014/main" id="{1840403B-F716-42F1-9E15-09807A714597}"/>
              </a:ext>
            </a:extLst>
          </p:cNvPr>
          <p:cNvSpPr>
            <a:spLocks noGrp="1"/>
          </p:cNvSpPr>
          <p:nvPr>
            <p:ph idx="1"/>
          </p:nvPr>
        </p:nvSpPr>
        <p:spPr/>
        <p:txBody>
          <a:bodyPr>
            <a:normAutofit/>
          </a:bodyPr>
          <a:lstStyle/>
          <a:p>
            <a:r>
              <a:rPr lang="he-IL" dirty="0"/>
              <a:t>המילה הכי משמעותית ורבת המשמעות בשפה הערבית. מילה שתשמעו אותה כמעט בכל מקום כל הזמן. מקבילה ל-אם ירצה השם ביהדות.</a:t>
            </a:r>
          </a:p>
          <a:p>
            <a:r>
              <a:rPr lang="he-IL" dirty="0"/>
              <a:t>צריך לזכור. אין מאחוריה כל התחייבות אם למשל תבקש </a:t>
            </a:r>
            <a:r>
              <a:rPr lang="he-IL" dirty="0" err="1"/>
              <a:t>להפגש</a:t>
            </a:r>
            <a:r>
              <a:rPr lang="he-IL" dirty="0"/>
              <a:t> מחר והמקומי יגיד לך אינשאללה זה בכלל לא בטוח </a:t>
            </a:r>
            <a:r>
              <a:rPr lang="he-IL" dirty="0" err="1"/>
              <a:t>שתיהיה</a:t>
            </a:r>
            <a:r>
              <a:rPr lang="he-IL" dirty="0"/>
              <a:t> פגישה.</a:t>
            </a:r>
          </a:p>
          <a:p>
            <a:r>
              <a:rPr lang="he-IL" dirty="0" err="1"/>
              <a:t>אנשאללה</a:t>
            </a:r>
            <a:r>
              <a:rPr lang="he-IL" dirty="0"/>
              <a:t> זו גם תשובה טובה </a:t>
            </a:r>
            <a:r>
              <a:rPr lang="he-IL" dirty="0" err="1"/>
              <a:t>כשלא</a:t>
            </a:r>
            <a:r>
              <a:rPr lang="he-IL" dirty="0"/>
              <a:t> רוצים לתת תשובה. למשל "נוכל מחר לקדם את ההסכם?" הוא יענה אינשאללה ואין לזה שום משמעות</a:t>
            </a:r>
          </a:p>
          <a:p>
            <a:r>
              <a:rPr lang="he-IL" dirty="0"/>
              <a:t>חוסר מחויבות מול אמונה חזקה באל.</a:t>
            </a:r>
          </a:p>
          <a:p>
            <a:endParaRPr lang="he-IL" dirty="0"/>
          </a:p>
        </p:txBody>
      </p:sp>
      <p:sp>
        <p:nvSpPr>
          <p:cNvPr id="4" name="מציין מיקום של תאריך 3">
            <a:extLst>
              <a:ext uri="{FF2B5EF4-FFF2-40B4-BE49-F238E27FC236}">
                <a16:creationId xmlns:a16="http://schemas.microsoft.com/office/drawing/2014/main" id="{DDED4259-050E-48E6-8CB0-4852DC8BA2A5}"/>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1C28D03E-F98A-4BE3-B8E4-1C41EB8D61AB}"/>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A234E6FE-1C45-4841-9693-5D5AE828B3B5}"/>
              </a:ext>
            </a:extLst>
          </p:cNvPr>
          <p:cNvSpPr>
            <a:spLocks noGrp="1"/>
          </p:cNvSpPr>
          <p:nvPr>
            <p:ph type="sldNum" sz="quarter" idx="12"/>
          </p:nvPr>
        </p:nvSpPr>
        <p:spPr/>
        <p:txBody>
          <a:bodyPr/>
          <a:lstStyle/>
          <a:p>
            <a:fld id="{143345FE-1E50-40DA-80C7-02E0B1DFDFB1}" type="slidenum">
              <a:rPr lang="he-IL" smtClean="0"/>
              <a:pPr/>
              <a:t>29</a:t>
            </a:fld>
            <a:endParaRPr lang="he-IL"/>
          </a:p>
        </p:txBody>
      </p:sp>
    </p:spTree>
    <p:extLst>
      <p:ext uri="{BB962C8B-B14F-4D97-AF65-F5344CB8AC3E}">
        <p14:creationId xmlns:p14="http://schemas.microsoft.com/office/powerpoint/2010/main" val="366808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26F1999-9B0E-42EF-AC1D-A3C15333DFBB}"/>
              </a:ext>
            </a:extLst>
          </p:cNvPr>
          <p:cNvSpPr>
            <a:spLocks noGrp="1"/>
          </p:cNvSpPr>
          <p:nvPr>
            <p:ph type="title"/>
          </p:nvPr>
        </p:nvSpPr>
        <p:spPr/>
        <p:txBody>
          <a:bodyPr/>
          <a:lstStyle/>
          <a:p>
            <a:r>
              <a:rPr lang="he-IL" dirty="0" err="1"/>
              <a:t>ההשגים</a:t>
            </a:r>
            <a:r>
              <a:rPr lang="he-IL" dirty="0"/>
              <a:t> הנדרשים</a:t>
            </a:r>
          </a:p>
        </p:txBody>
      </p:sp>
      <p:sp>
        <p:nvSpPr>
          <p:cNvPr id="3" name="מציין מיקום תוכן 2">
            <a:extLst>
              <a:ext uri="{FF2B5EF4-FFF2-40B4-BE49-F238E27FC236}">
                <a16:creationId xmlns:a16="http://schemas.microsoft.com/office/drawing/2014/main" id="{E8D6DB23-665B-4E25-AA13-FBD94AE30A4B}"/>
              </a:ext>
            </a:extLst>
          </p:cNvPr>
          <p:cNvSpPr>
            <a:spLocks noGrp="1"/>
          </p:cNvSpPr>
          <p:nvPr>
            <p:ph idx="1"/>
          </p:nvPr>
        </p:nvSpPr>
        <p:spPr/>
        <p:txBody>
          <a:bodyPr>
            <a:normAutofit fontScale="92500" lnSpcReduction="10000"/>
          </a:bodyPr>
          <a:lstStyle/>
          <a:p>
            <a:r>
              <a:rPr lang="he-IL" dirty="0"/>
              <a:t>הכרה בסיסית של מנהגים ומסורת הערבית בדגש בעולם </a:t>
            </a:r>
            <a:r>
              <a:rPr lang="he-IL" dirty="0" err="1"/>
              <a:t>העיסקי</a:t>
            </a:r>
            <a:endParaRPr lang="he-IL" dirty="0"/>
          </a:p>
          <a:p>
            <a:r>
              <a:rPr lang="he-IL" dirty="0"/>
              <a:t>הכרה בסיסית של דת האסלאם והשפה הערבית </a:t>
            </a:r>
            <a:r>
              <a:rPr lang="he-IL" dirty="0" err="1"/>
              <a:t>והסתיעות</a:t>
            </a:r>
            <a:r>
              <a:rPr lang="he-IL" dirty="0"/>
              <a:t> בידע שנרכש בעולם העסקים</a:t>
            </a:r>
          </a:p>
          <a:p>
            <a:r>
              <a:rPr lang="he-IL" dirty="0"/>
              <a:t>הכרת קודי ההתנהגות והתרבות הערבית</a:t>
            </a:r>
          </a:p>
          <a:p>
            <a:r>
              <a:rPr lang="he-IL" dirty="0"/>
              <a:t>טיפים לבניית אמון והכרת המנטליות</a:t>
            </a:r>
          </a:p>
          <a:p>
            <a:r>
              <a:rPr lang="he-IL" dirty="0"/>
              <a:t>טיפים לבניית קשר אישי ועסקי עם אנשי עסקים ערבים</a:t>
            </a:r>
          </a:p>
          <a:p>
            <a:r>
              <a:rPr lang="he-IL" dirty="0"/>
              <a:t>הכרה של המושג "כבוד" והשפעתו על העסקים</a:t>
            </a:r>
          </a:p>
          <a:p>
            <a:r>
              <a:rPr lang="he-IL" dirty="0"/>
              <a:t>הכרת שפת הגוף בתרבות הערבית והשוני מהתרבות המערבית</a:t>
            </a:r>
          </a:p>
          <a:p>
            <a:r>
              <a:rPr lang="he-IL" dirty="0"/>
              <a:t>משמעות החוזה והמנטליות העסקית בחברה הערבית</a:t>
            </a:r>
          </a:p>
          <a:p>
            <a:r>
              <a:rPr lang="he-IL" dirty="0"/>
              <a:t>כללי עשה ואל תעשה בעסקים עם ערבים/מוסלמים</a:t>
            </a:r>
          </a:p>
          <a:p>
            <a:endParaRPr lang="he-IL" dirty="0"/>
          </a:p>
        </p:txBody>
      </p:sp>
      <p:sp>
        <p:nvSpPr>
          <p:cNvPr id="4" name="מציין מיקום של תאריך 3">
            <a:extLst>
              <a:ext uri="{FF2B5EF4-FFF2-40B4-BE49-F238E27FC236}">
                <a16:creationId xmlns:a16="http://schemas.microsoft.com/office/drawing/2014/main" id="{81C79ACC-E1DD-4B94-930C-C71860B49AF9}"/>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2D367452-F84D-4915-8DAD-36A7CE36BD02}"/>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6417D4A2-1546-40A9-B206-FB5424AEABF2}"/>
              </a:ext>
            </a:extLst>
          </p:cNvPr>
          <p:cNvSpPr>
            <a:spLocks noGrp="1"/>
          </p:cNvSpPr>
          <p:nvPr>
            <p:ph type="sldNum" sz="quarter" idx="12"/>
          </p:nvPr>
        </p:nvSpPr>
        <p:spPr/>
        <p:txBody>
          <a:bodyPr/>
          <a:lstStyle/>
          <a:p>
            <a:fld id="{143345FE-1E50-40DA-80C7-02E0B1DFDFB1}" type="slidenum">
              <a:rPr lang="he-IL" smtClean="0"/>
              <a:pPr/>
              <a:t>3</a:t>
            </a:fld>
            <a:endParaRPr lang="he-IL"/>
          </a:p>
        </p:txBody>
      </p:sp>
    </p:spTree>
    <p:extLst>
      <p:ext uri="{BB962C8B-B14F-4D97-AF65-F5344CB8AC3E}">
        <p14:creationId xmlns:p14="http://schemas.microsoft.com/office/powerpoint/2010/main" val="3313988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nchor="ctr">
            <a:normAutofit/>
          </a:bodyPr>
          <a:lstStyle/>
          <a:p>
            <a:r>
              <a:rPr lang="he-IL" dirty="0"/>
              <a:t>שפת גוף</a:t>
            </a:r>
            <a:endParaRPr lang="he-IL"/>
          </a:p>
        </p:txBody>
      </p:sp>
      <p:pic>
        <p:nvPicPr>
          <p:cNvPr id="10" name="תמונה 9">
            <a:extLst>
              <a:ext uri="{FF2B5EF4-FFF2-40B4-BE49-F238E27FC236}">
                <a16:creationId xmlns:a16="http://schemas.microsoft.com/office/drawing/2014/main" id="{B03D7EFE-0292-481C-B605-ED093238AEFD}"/>
              </a:ext>
            </a:extLst>
          </p:cNvPr>
          <p:cNvPicPr>
            <a:picLocks noChangeAspect="1"/>
          </p:cNvPicPr>
          <p:nvPr/>
        </p:nvPicPr>
        <p:blipFill rotWithShape="1">
          <a:blip r:embed="rId2">
            <a:extLst>
              <a:ext uri="{28A0092B-C50C-407E-A947-70E740481C1C}">
                <a14:useLocalDpi xmlns:a14="http://schemas.microsoft.com/office/drawing/2010/main" val="0"/>
              </a:ext>
            </a:extLst>
          </a:blip>
          <a:srcRect l="13671" r="8920" b="-1"/>
          <a:stretch/>
        </p:blipFill>
        <p:spPr>
          <a:xfrm>
            <a:off x="457200" y="1600200"/>
            <a:ext cx="4038600" cy="4525963"/>
          </a:xfrm>
          <a:prstGeom prst="rect">
            <a:avLst/>
          </a:prstGeom>
          <a:noFill/>
        </p:spPr>
      </p:pic>
      <p:sp>
        <p:nvSpPr>
          <p:cNvPr id="3" name="מציין מיקום תוכן 2"/>
          <p:cNvSpPr>
            <a:spLocks noGrp="1"/>
          </p:cNvSpPr>
          <p:nvPr>
            <p:ph sz="half" idx="2"/>
          </p:nvPr>
        </p:nvSpPr>
        <p:spPr>
          <a:xfrm>
            <a:off x="4648200" y="1600200"/>
            <a:ext cx="4038600" cy="4525963"/>
          </a:xfrm>
        </p:spPr>
        <p:txBody>
          <a:bodyPr>
            <a:normAutofit/>
          </a:bodyPr>
          <a:lstStyle/>
          <a:p>
            <a:r>
              <a:rPr lang="he-IL" dirty="0"/>
              <a:t>צורת ישיבה</a:t>
            </a:r>
          </a:p>
          <a:p>
            <a:r>
              <a:rPr lang="he-IL" dirty="0"/>
              <a:t>שלוש אצבעות</a:t>
            </a:r>
            <a:br>
              <a:rPr lang="en-US" dirty="0"/>
            </a:br>
            <a:r>
              <a:rPr lang="he-IL" dirty="0"/>
              <a:t> (זכיה </a:t>
            </a:r>
            <a:r>
              <a:rPr lang="he-IL" dirty="0" err="1"/>
              <a:t>נצחון</a:t>
            </a:r>
            <a:r>
              <a:rPr lang="he-IL" dirty="0"/>
              <a:t> אהבה)</a:t>
            </a:r>
          </a:p>
          <a:p>
            <a:r>
              <a:rPr lang="he-IL" dirty="0"/>
              <a:t>לחיצת יד ומגע גופני</a:t>
            </a:r>
          </a:p>
          <a:p>
            <a:r>
              <a:rPr lang="he-IL" dirty="0"/>
              <a:t>קשר עין</a:t>
            </a:r>
          </a:p>
          <a:p>
            <a:r>
              <a:rPr lang="he-IL" dirty="0"/>
              <a:t>הליכה בצוותא</a:t>
            </a:r>
          </a:p>
          <a:p>
            <a:r>
              <a:rPr lang="he-IL" dirty="0"/>
              <a:t>יד על החזה</a:t>
            </a:r>
          </a:p>
          <a:p>
            <a:r>
              <a:rPr lang="he-IL" dirty="0"/>
              <a:t>יד שמאל</a:t>
            </a:r>
          </a:p>
          <a:p>
            <a:endParaRPr lang="he-IL" dirty="0"/>
          </a:p>
        </p:txBody>
      </p:sp>
      <p:sp>
        <p:nvSpPr>
          <p:cNvPr id="4" name="מציין מיקום של תאריך 3">
            <a:extLst>
              <a:ext uri="{FF2B5EF4-FFF2-40B4-BE49-F238E27FC236}">
                <a16:creationId xmlns:a16="http://schemas.microsoft.com/office/drawing/2014/main" id="{6BF46D15-C7B8-4342-B8B4-BDFC7D51B9B8}"/>
              </a:ext>
            </a:extLst>
          </p:cNvPr>
          <p:cNvSpPr>
            <a:spLocks noGrp="1"/>
          </p:cNvSpPr>
          <p:nvPr>
            <p:ph type="dt" sz="half" idx="10"/>
          </p:nvPr>
        </p:nvSpPr>
        <p:spPr>
          <a:xfrm>
            <a:off x="457200" y="6416675"/>
            <a:ext cx="2133600" cy="365125"/>
          </a:xfrm>
        </p:spPr>
        <p:txBody>
          <a:bodyPr anchor="b">
            <a:normAutofit/>
          </a:bodyPr>
          <a:lstStyle/>
          <a:p>
            <a:pPr>
              <a:spcAft>
                <a:spcPts val="600"/>
              </a:spcAft>
            </a:pPr>
            <a:fld id="{009C672E-1B33-42EE-9F03-45240A08CE06}"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7E8794EF-B588-41DC-9FFD-346A3D37A812}"/>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a:t>
            </a:r>
            <a:r>
              <a:rPr lang="he-IL" sz="1100" err="1"/>
              <a:t>אמרוסי</a:t>
            </a:r>
            <a:r>
              <a:rPr lang="he-IL" sz="1100"/>
              <a:t>  - הרצאות ויעוץ בטחוני 0507503881</a:t>
            </a:r>
          </a:p>
        </p:txBody>
      </p:sp>
      <p:sp>
        <p:nvSpPr>
          <p:cNvPr id="8" name="מציין מיקום של מספר שקופית 7">
            <a:extLst>
              <a:ext uri="{FF2B5EF4-FFF2-40B4-BE49-F238E27FC236}">
                <a16:creationId xmlns:a16="http://schemas.microsoft.com/office/drawing/2014/main" id="{DFE8E968-28EE-4528-A5B4-E58B0F03DBAE}"/>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30</a:t>
            </a:fld>
            <a:endParaRPr lang="he-I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D65C0A-1663-46C2-9232-B71BEAAC9EB7}"/>
              </a:ext>
            </a:extLst>
          </p:cNvPr>
          <p:cNvSpPr>
            <a:spLocks noGrp="1"/>
          </p:cNvSpPr>
          <p:nvPr>
            <p:ph type="title"/>
          </p:nvPr>
        </p:nvSpPr>
        <p:spPr/>
        <p:txBody>
          <a:bodyPr>
            <a:normAutofit fontScale="90000"/>
          </a:bodyPr>
          <a:lstStyle/>
          <a:p>
            <a:br>
              <a:rPr lang="he-IL" dirty="0"/>
            </a:br>
            <a:br>
              <a:rPr lang="he-IL" dirty="0"/>
            </a:br>
            <a:br>
              <a:rPr lang="he-IL" dirty="0"/>
            </a:br>
            <a:br>
              <a:rPr lang="he-IL" dirty="0"/>
            </a:br>
            <a:br>
              <a:rPr lang="he-IL" dirty="0"/>
            </a:br>
            <a:r>
              <a:rPr lang="he-IL" sz="6000" dirty="0"/>
              <a:t>מפגש מס' 4</a:t>
            </a:r>
            <a:br>
              <a:rPr lang="he-IL" sz="6000" dirty="0"/>
            </a:br>
            <a:r>
              <a:rPr lang="he-IL" sz="6000" dirty="0"/>
              <a:t>מנהגים ומסורת</a:t>
            </a:r>
          </a:p>
        </p:txBody>
      </p:sp>
      <p:sp>
        <p:nvSpPr>
          <p:cNvPr id="3" name="מציין מיקום תוכן 2">
            <a:extLst>
              <a:ext uri="{FF2B5EF4-FFF2-40B4-BE49-F238E27FC236}">
                <a16:creationId xmlns:a16="http://schemas.microsoft.com/office/drawing/2014/main" id="{DD43E80A-A3B3-408F-B00D-F44AFFB2465D}"/>
              </a:ext>
            </a:extLst>
          </p:cNvPr>
          <p:cNvSpPr>
            <a:spLocks noGrp="1"/>
          </p:cNvSpPr>
          <p:nvPr>
            <p:ph sz="half" idx="1"/>
          </p:nvPr>
        </p:nvSpPr>
        <p:spPr>
          <a:xfrm flipH="1">
            <a:off x="4495800" y="5589240"/>
            <a:ext cx="292224" cy="536923"/>
          </a:xfrm>
        </p:spPr>
        <p:txBody>
          <a:bodyPr/>
          <a:lstStyle/>
          <a:p>
            <a:endParaRPr lang="he-IL" dirty="0"/>
          </a:p>
        </p:txBody>
      </p:sp>
      <p:sp>
        <p:nvSpPr>
          <p:cNvPr id="4" name="מציין מיקום תוכן 3">
            <a:extLst>
              <a:ext uri="{FF2B5EF4-FFF2-40B4-BE49-F238E27FC236}">
                <a16:creationId xmlns:a16="http://schemas.microsoft.com/office/drawing/2014/main" id="{96BEFE0B-EBA0-43DD-BB84-154A53E47ABD}"/>
              </a:ext>
            </a:extLst>
          </p:cNvPr>
          <p:cNvSpPr>
            <a:spLocks noGrp="1"/>
          </p:cNvSpPr>
          <p:nvPr>
            <p:ph sz="half" idx="2"/>
          </p:nvPr>
        </p:nvSpPr>
        <p:spPr>
          <a:xfrm>
            <a:off x="6732240" y="5166320"/>
            <a:ext cx="1954560" cy="1143000"/>
          </a:xfrm>
        </p:spPr>
        <p:txBody>
          <a:bodyPr/>
          <a:lstStyle/>
          <a:p>
            <a:endParaRPr lang="he-IL" dirty="0"/>
          </a:p>
        </p:txBody>
      </p:sp>
      <p:sp>
        <p:nvSpPr>
          <p:cNvPr id="5" name="מציין מיקום של תאריך 4">
            <a:extLst>
              <a:ext uri="{FF2B5EF4-FFF2-40B4-BE49-F238E27FC236}">
                <a16:creationId xmlns:a16="http://schemas.microsoft.com/office/drawing/2014/main" id="{01C6886E-42E2-4C3C-AE44-908BA73441B6}"/>
              </a:ext>
            </a:extLst>
          </p:cNvPr>
          <p:cNvSpPr>
            <a:spLocks noGrp="1"/>
          </p:cNvSpPr>
          <p:nvPr>
            <p:ph type="dt" sz="half" idx="10"/>
          </p:nvPr>
        </p:nvSpPr>
        <p:spPr/>
        <p:txBody>
          <a:bodyPr/>
          <a:lstStyle/>
          <a:p>
            <a:fld id="{43AE406B-41CA-43C2-8F82-7945975BC95E}" type="datetime8">
              <a:rPr lang="he-IL" smtClean="0"/>
              <a:t>30 ספטמבר 21</a:t>
            </a:fld>
            <a:endParaRPr lang="he-IL"/>
          </a:p>
        </p:txBody>
      </p:sp>
      <p:sp>
        <p:nvSpPr>
          <p:cNvPr id="6" name="מציין מיקום של כותרת תחתונה 5">
            <a:extLst>
              <a:ext uri="{FF2B5EF4-FFF2-40B4-BE49-F238E27FC236}">
                <a16:creationId xmlns:a16="http://schemas.microsoft.com/office/drawing/2014/main" id="{D4F4B99A-80BE-4816-8993-D25B2596B7D1}"/>
              </a:ext>
            </a:extLst>
          </p:cNvPr>
          <p:cNvSpPr>
            <a:spLocks noGrp="1"/>
          </p:cNvSpPr>
          <p:nvPr>
            <p:ph type="ftr" sz="quarter" idx="11"/>
          </p:nvPr>
        </p:nvSpPr>
        <p:spPr/>
        <p:txBody>
          <a:bodyPr/>
          <a:lstStyle/>
          <a:p>
            <a:r>
              <a:rPr lang="he-IL"/>
              <a:t>יוסי אמרוסי  - הרצאות ויעוץ בטחוני 0507503881</a:t>
            </a:r>
          </a:p>
        </p:txBody>
      </p:sp>
      <p:sp>
        <p:nvSpPr>
          <p:cNvPr id="7" name="מציין מיקום של מספר שקופית 6">
            <a:extLst>
              <a:ext uri="{FF2B5EF4-FFF2-40B4-BE49-F238E27FC236}">
                <a16:creationId xmlns:a16="http://schemas.microsoft.com/office/drawing/2014/main" id="{32D75239-D1E4-432F-9840-472BAFE0B4D9}"/>
              </a:ext>
            </a:extLst>
          </p:cNvPr>
          <p:cNvSpPr>
            <a:spLocks noGrp="1"/>
          </p:cNvSpPr>
          <p:nvPr>
            <p:ph type="sldNum" sz="quarter" idx="12"/>
          </p:nvPr>
        </p:nvSpPr>
        <p:spPr/>
        <p:txBody>
          <a:bodyPr/>
          <a:lstStyle/>
          <a:p>
            <a:fld id="{143345FE-1E50-40DA-80C7-02E0B1DFDFB1}" type="slidenum">
              <a:rPr lang="he-IL" smtClean="0"/>
              <a:pPr/>
              <a:t>31</a:t>
            </a:fld>
            <a:endParaRPr lang="he-IL"/>
          </a:p>
        </p:txBody>
      </p:sp>
    </p:spTree>
    <p:extLst>
      <p:ext uri="{BB962C8B-B14F-4D97-AF65-F5344CB8AC3E}">
        <p14:creationId xmlns:p14="http://schemas.microsoft.com/office/powerpoint/2010/main" val="164753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nchor="ctr">
            <a:normAutofit/>
          </a:bodyPr>
          <a:lstStyle/>
          <a:p>
            <a:r>
              <a:rPr lang="he-IL" dirty="0"/>
              <a:t>מנהגים</a:t>
            </a:r>
            <a:endParaRPr lang="he-IL"/>
          </a:p>
        </p:txBody>
      </p:sp>
      <p:pic>
        <p:nvPicPr>
          <p:cNvPr id="6" name="תמונה 5" descr="4455974822_6dca4ca26d_c.jpg"/>
          <p:cNvPicPr>
            <a:picLocks noChangeAspect="1"/>
          </p:cNvPicPr>
          <p:nvPr/>
        </p:nvPicPr>
        <p:blipFill rotWithShape="1">
          <a:blip r:embed="rId2" cstate="print"/>
          <a:srcRect l="22889" r="10189" b="3"/>
          <a:stretch/>
        </p:blipFill>
        <p:spPr>
          <a:xfrm>
            <a:off x="457200" y="1600200"/>
            <a:ext cx="4038600" cy="4525963"/>
          </a:xfrm>
          <a:prstGeom prst="rect">
            <a:avLst/>
          </a:prstGeom>
          <a:noFill/>
        </p:spPr>
      </p:pic>
      <p:sp>
        <p:nvSpPr>
          <p:cNvPr id="3" name="מציין מיקום תוכן 2"/>
          <p:cNvSpPr>
            <a:spLocks noGrp="1"/>
          </p:cNvSpPr>
          <p:nvPr>
            <p:ph sz="half" idx="2"/>
          </p:nvPr>
        </p:nvSpPr>
        <p:spPr>
          <a:xfrm>
            <a:off x="4648200" y="1600200"/>
            <a:ext cx="4038600" cy="4525963"/>
          </a:xfrm>
        </p:spPr>
        <p:txBody>
          <a:bodyPr>
            <a:normAutofit/>
          </a:bodyPr>
          <a:lstStyle/>
          <a:p>
            <a:r>
              <a:rPr lang="he-IL" dirty="0"/>
              <a:t>מנהגי חתונה</a:t>
            </a:r>
          </a:p>
          <a:p>
            <a:r>
              <a:rPr lang="he-IL" dirty="0"/>
              <a:t>מנהגי אבלות</a:t>
            </a:r>
          </a:p>
          <a:p>
            <a:r>
              <a:rPr lang="he-IL" dirty="0"/>
              <a:t>מנהגי הקפה</a:t>
            </a:r>
            <a:endParaRPr lang="he-IL"/>
          </a:p>
          <a:p>
            <a:r>
              <a:rPr lang="he-IL" dirty="0"/>
              <a:t>היחס </a:t>
            </a:r>
            <a:r>
              <a:rPr lang="he-IL" dirty="0" err="1"/>
              <a:t>ללהט"ב</a:t>
            </a:r>
            <a:endParaRPr lang="he-IL" dirty="0"/>
          </a:p>
          <a:p>
            <a:r>
              <a:rPr lang="he-IL" dirty="0"/>
              <a:t>חגים ומועדים</a:t>
            </a:r>
          </a:p>
          <a:p>
            <a:r>
              <a:rPr lang="he-IL" dirty="0"/>
              <a:t>אמת ושקר</a:t>
            </a:r>
          </a:p>
          <a:p>
            <a:r>
              <a:rPr lang="he-IL" dirty="0"/>
              <a:t>אלכוהול....(</a:t>
            </a:r>
            <a:r>
              <a:rPr lang="en-US" dirty="0"/>
              <a:t>zero</a:t>
            </a:r>
            <a:r>
              <a:rPr lang="he-IL" dirty="0"/>
              <a:t>)</a:t>
            </a:r>
          </a:p>
          <a:p>
            <a:r>
              <a:rPr lang="he-IL" dirty="0"/>
              <a:t>צילום</a:t>
            </a:r>
          </a:p>
        </p:txBody>
      </p:sp>
      <p:sp>
        <p:nvSpPr>
          <p:cNvPr id="4" name="מציין מיקום של תאריך 3">
            <a:extLst>
              <a:ext uri="{FF2B5EF4-FFF2-40B4-BE49-F238E27FC236}">
                <a16:creationId xmlns:a16="http://schemas.microsoft.com/office/drawing/2014/main" id="{4B601631-0F1A-40F0-8909-918A222B3EFD}"/>
              </a:ext>
            </a:extLst>
          </p:cNvPr>
          <p:cNvSpPr>
            <a:spLocks noGrp="1"/>
          </p:cNvSpPr>
          <p:nvPr>
            <p:ph type="dt" sz="half" idx="10"/>
          </p:nvPr>
        </p:nvSpPr>
        <p:spPr>
          <a:xfrm>
            <a:off x="457200" y="6416675"/>
            <a:ext cx="2133600" cy="365125"/>
          </a:xfrm>
        </p:spPr>
        <p:txBody>
          <a:bodyPr anchor="b">
            <a:normAutofit/>
          </a:bodyPr>
          <a:lstStyle/>
          <a:p>
            <a:pPr>
              <a:spcAft>
                <a:spcPts val="600"/>
              </a:spcAft>
            </a:pPr>
            <a:fld id="{25594FB7-803F-4121-9DB8-94685C097E68}"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4A04997C-5BC5-473D-8E4B-754686FFA490}"/>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7" name="מציין מיקום של מספר שקופית 6">
            <a:extLst>
              <a:ext uri="{FF2B5EF4-FFF2-40B4-BE49-F238E27FC236}">
                <a16:creationId xmlns:a16="http://schemas.microsoft.com/office/drawing/2014/main" id="{6A789320-3C1E-4A82-9FDC-7903E963A796}"/>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32</a:t>
            </a:fld>
            <a:endParaRPr lang="he-I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F46114-844C-450C-BD3F-897B78A60D06}"/>
              </a:ext>
            </a:extLst>
          </p:cNvPr>
          <p:cNvSpPr>
            <a:spLocks noGrp="1"/>
          </p:cNvSpPr>
          <p:nvPr>
            <p:ph type="title"/>
          </p:nvPr>
        </p:nvSpPr>
        <p:spPr/>
        <p:txBody>
          <a:bodyPr/>
          <a:lstStyle/>
          <a:p>
            <a:r>
              <a:rPr lang="he-IL" dirty="0"/>
              <a:t>מנהגי נישואין</a:t>
            </a:r>
          </a:p>
        </p:txBody>
      </p:sp>
      <p:sp>
        <p:nvSpPr>
          <p:cNvPr id="3" name="מציין מיקום תוכן 2">
            <a:extLst>
              <a:ext uri="{FF2B5EF4-FFF2-40B4-BE49-F238E27FC236}">
                <a16:creationId xmlns:a16="http://schemas.microsoft.com/office/drawing/2014/main" id="{10C29FCC-4A40-43E3-8D39-9CDF3511BCD7}"/>
              </a:ext>
            </a:extLst>
          </p:cNvPr>
          <p:cNvSpPr>
            <a:spLocks noGrp="1"/>
          </p:cNvSpPr>
          <p:nvPr>
            <p:ph idx="1"/>
          </p:nvPr>
        </p:nvSpPr>
        <p:spPr/>
        <p:txBody>
          <a:bodyPr/>
          <a:lstStyle/>
          <a:p>
            <a:r>
              <a:rPr lang="he-IL" dirty="0"/>
              <a:t>חוזה בין הגבר והאישה. חובה להתחתן "כמל </a:t>
            </a:r>
            <a:r>
              <a:rPr lang="he-IL" dirty="0" err="1"/>
              <a:t>דינכ</a:t>
            </a:r>
            <a:r>
              <a:rPr lang="he-IL" dirty="0"/>
              <a:t>"</a:t>
            </a:r>
          </a:p>
          <a:p>
            <a:r>
              <a:rPr lang="he-IL" dirty="0"/>
              <a:t>עד ארבע נשים ובתנאי שהוא מסוגל לכלכל אותן.</a:t>
            </a:r>
          </a:p>
          <a:p>
            <a:r>
              <a:rPr lang="he-IL" dirty="0"/>
              <a:t>אירוסין נישואין מגיל קבלת מחזור ראשון. חשיבות הבתולין</a:t>
            </a:r>
          </a:p>
          <a:p>
            <a:r>
              <a:rPr lang="he-IL" dirty="0"/>
              <a:t>דומה ליהדות "כתובה" שני עדים וקריאת ברכות, סעודה</a:t>
            </a:r>
          </a:p>
          <a:p>
            <a:r>
              <a:rPr lang="he-IL" dirty="0"/>
              <a:t>המוהר – תנאי הכרחי לקידוש הנישואין (אין סכום מינימום)</a:t>
            </a:r>
          </a:p>
          <a:p>
            <a:r>
              <a:rPr lang="he-IL" dirty="0"/>
              <a:t>אין חובה לאישה להינשא למי שנבחר עבורה אולם במציאות....</a:t>
            </a:r>
          </a:p>
          <a:p>
            <a:endParaRPr lang="he-IL" dirty="0"/>
          </a:p>
          <a:p>
            <a:endParaRPr lang="he-IL" dirty="0"/>
          </a:p>
        </p:txBody>
      </p:sp>
      <p:sp>
        <p:nvSpPr>
          <p:cNvPr id="4" name="מציין מיקום של תאריך 3">
            <a:extLst>
              <a:ext uri="{FF2B5EF4-FFF2-40B4-BE49-F238E27FC236}">
                <a16:creationId xmlns:a16="http://schemas.microsoft.com/office/drawing/2014/main" id="{0F4996D5-8186-41B4-87E7-C22EC9948900}"/>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90BBCD57-B64E-475A-A586-20FE37D1B31D}"/>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9CA2B0CB-7A00-4DE8-B1F4-E1590BE8902A}"/>
              </a:ext>
            </a:extLst>
          </p:cNvPr>
          <p:cNvSpPr>
            <a:spLocks noGrp="1"/>
          </p:cNvSpPr>
          <p:nvPr>
            <p:ph type="sldNum" sz="quarter" idx="12"/>
          </p:nvPr>
        </p:nvSpPr>
        <p:spPr/>
        <p:txBody>
          <a:bodyPr/>
          <a:lstStyle/>
          <a:p>
            <a:fld id="{143345FE-1E50-40DA-80C7-02E0B1DFDFB1}" type="slidenum">
              <a:rPr lang="he-IL" smtClean="0"/>
              <a:pPr/>
              <a:t>33</a:t>
            </a:fld>
            <a:endParaRPr lang="he-IL"/>
          </a:p>
        </p:txBody>
      </p:sp>
    </p:spTree>
    <p:extLst>
      <p:ext uri="{BB962C8B-B14F-4D97-AF65-F5344CB8AC3E}">
        <p14:creationId xmlns:p14="http://schemas.microsoft.com/office/powerpoint/2010/main" val="1403276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5FA27B-D9D6-4F77-9A8E-3014852B9C7D}"/>
              </a:ext>
            </a:extLst>
          </p:cNvPr>
          <p:cNvSpPr>
            <a:spLocks noGrp="1"/>
          </p:cNvSpPr>
          <p:nvPr>
            <p:ph type="title"/>
          </p:nvPr>
        </p:nvSpPr>
        <p:spPr>
          <a:xfrm>
            <a:off x="457200" y="274638"/>
            <a:ext cx="8229600" cy="1143000"/>
          </a:xfrm>
        </p:spPr>
        <p:txBody>
          <a:bodyPr anchor="ctr">
            <a:normAutofit/>
          </a:bodyPr>
          <a:lstStyle/>
          <a:p>
            <a:r>
              <a:rPr lang="he-IL" dirty="0"/>
              <a:t>חתונה</a:t>
            </a:r>
          </a:p>
        </p:txBody>
      </p:sp>
      <p:pic>
        <p:nvPicPr>
          <p:cNvPr id="8" name="תמונה 7" descr="סנדלים לבן בשטיחים">
            <a:extLst>
              <a:ext uri="{FF2B5EF4-FFF2-40B4-BE49-F238E27FC236}">
                <a16:creationId xmlns:a16="http://schemas.microsoft.com/office/drawing/2014/main" id="{0120E79A-EF52-4EE4-80FD-A78ED88870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14" r="20523" b="-1"/>
          <a:stretch/>
        </p:blipFill>
        <p:spPr>
          <a:xfrm>
            <a:off x="457200" y="1600200"/>
            <a:ext cx="4038600" cy="4525963"/>
          </a:xfrm>
          <a:prstGeom prst="rect">
            <a:avLst/>
          </a:prstGeom>
          <a:noFill/>
        </p:spPr>
      </p:pic>
      <p:sp>
        <p:nvSpPr>
          <p:cNvPr id="3" name="מציין מיקום תוכן 2">
            <a:extLst>
              <a:ext uri="{FF2B5EF4-FFF2-40B4-BE49-F238E27FC236}">
                <a16:creationId xmlns:a16="http://schemas.microsoft.com/office/drawing/2014/main" id="{189467D2-3802-47B6-B9B6-148D69E5642E}"/>
              </a:ext>
            </a:extLst>
          </p:cNvPr>
          <p:cNvSpPr>
            <a:spLocks noGrp="1"/>
          </p:cNvSpPr>
          <p:nvPr>
            <p:ph sz="half" idx="2"/>
          </p:nvPr>
        </p:nvSpPr>
        <p:spPr>
          <a:xfrm>
            <a:off x="4648200" y="1600200"/>
            <a:ext cx="4038600" cy="4525963"/>
          </a:xfrm>
        </p:spPr>
        <p:txBody>
          <a:bodyPr>
            <a:normAutofit/>
          </a:bodyPr>
          <a:lstStyle/>
          <a:p>
            <a:r>
              <a:rPr lang="he-IL" dirty="0"/>
              <a:t>איפה הגברים והיכן הנשים? (מזכיר משהו?)</a:t>
            </a:r>
          </a:p>
          <a:p>
            <a:r>
              <a:rPr lang="he-IL" dirty="0"/>
              <a:t>אוכל?</a:t>
            </a:r>
          </a:p>
          <a:p>
            <a:r>
              <a:rPr lang="he-IL" dirty="0"/>
              <a:t>ריקודים?</a:t>
            </a:r>
          </a:p>
          <a:p>
            <a:r>
              <a:rPr lang="he-IL" dirty="0"/>
              <a:t>מוזיקה?</a:t>
            </a:r>
          </a:p>
          <a:p>
            <a:r>
              <a:rPr lang="he-IL" dirty="0"/>
              <a:t>אלכוהול?</a:t>
            </a:r>
          </a:p>
          <a:p>
            <a:r>
              <a:rPr lang="he-IL" dirty="0"/>
              <a:t>ברכות..</a:t>
            </a:r>
          </a:p>
          <a:p>
            <a:pPr lvl="1"/>
            <a:r>
              <a:rPr lang="he-IL" sz="2600"/>
              <a:t>"מברוכ </a:t>
            </a:r>
            <a:r>
              <a:rPr lang="he-IL" sz="2600" err="1"/>
              <a:t>עליכ</a:t>
            </a:r>
            <a:r>
              <a:rPr lang="he-IL" sz="2600"/>
              <a:t> יא עריס"</a:t>
            </a:r>
          </a:p>
          <a:p>
            <a:pPr lvl="1"/>
            <a:r>
              <a:rPr lang="he-IL" sz="2600"/>
              <a:t>"</a:t>
            </a:r>
            <a:r>
              <a:rPr lang="he-IL" sz="2600" err="1"/>
              <a:t>עקבל</a:t>
            </a:r>
            <a:r>
              <a:rPr lang="he-IL" sz="2600"/>
              <a:t> </a:t>
            </a:r>
            <a:r>
              <a:rPr lang="he-IL" sz="2600" err="1"/>
              <a:t>עינדכ</a:t>
            </a:r>
            <a:r>
              <a:rPr lang="he-IL" sz="2600"/>
              <a:t>" לרווקים</a:t>
            </a:r>
          </a:p>
          <a:p>
            <a:endParaRPr lang="he-IL" dirty="0"/>
          </a:p>
        </p:txBody>
      </p:sp>
      <p:sp>
        <p:nvSpPr>
          <p:cNvPr id="4" name="מציין מיקום של תאריך 3">
            <a:extLst>
              <a:ext uri="{FF2B5EF4-FFF2-40B4-BE49-F238E27FC236}">
                <a16:creationId xmlns:a16="http://schemas.microsoft.com/office/drawing/2014/main" id="{5A95A0F9-DF41-40A9-BA39-1CF5B0A96694}"/>
              </a:ext>
            </a:extLst>
          </p:cNvPr>
          <p:cNvSpPr>
            <a:spLocks noGrp="1"/>
          </p:cNvSpPr>
          <p:nvPr>
            <p:ph type="dt" sz="half" idx="10"/>
          </p:nvPr>
        </p:nvSpPr>
        <p:spPr>
          <a:xfrm>
            <a:off x="457200" y="6416675"/>
            <a:ext cx="2133600" cy="365125"/>
          </a:xfrm>
        </p:spPr>
        <p:txBody>
          <a:bodyPr anchor="b">
            <a:normAutofit/>
          </a:bodyPr>
          <a:lstStyle/>
          <a:p>
            <a:pPr>
              <a:spcAft>
                <a:spcPts val="600"/>
              </a:spcAft>
            </a:pPr>
            <a:fld id="{D9BDD381-009E-4C59-B2DA-DE31EA970E85}"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C92FB7C0-EE6F-4890-99ED-8601A9F4A5AE}"/>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2734443B-C330-4251-9EB3-29EF9762C278}"/>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34</a:t>
            </a:fld>
            <a:endParaRPr lang="he-IL"/>
          </a:p>
        </p:txBody>
      </p:sp>
    </p:spTree>
    <p:extLst>
      <p:ext uri="{BB962C8B-B14F-4D97-AF65-F5344CB8AC3E}">
        <p14:creationId xmlns:p14="http://schemas.microsoft.com/office/powerpoint/2010/main" val="2491893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C55A425-BBF1-417E-AE89-3627FC3FCBF4}"/>
              </a:ext>
            </a:extLst>
          </p:cNvPr>
          <p:cNvSpPr>
            <a:spLocks noGrp="1"/>
          </p:cNvSpPr>
          <p:nvPr>
            <p:ph type="title"/>
          </p:nvPr>
        </p:nvSpPr>
        <p:spPr/>
        <p:txBody>
          <a:bodyPr/>
          <a:lstStyle/>
          <a:p>
            <a:r>
              <a:rPr lang="he-IL" dirty="0"/>
              <a:t>מנהגי אבלות</a:t>
            </a:r>
          </a:p>
        </p:txBody>
      </p:sp>
      <p:sp>
        <p:nvSpPr>
          <p:cNvPr id="3" name="מציין מיקום תוכן 2">
            <a:extLst>
              <a:ext uri="{FF2B5EF4-FFF2-40B4-BE49-F238E27FC236}">
                <a16:creationId xmlns:a16="http://schemas.microsoft.com/office/drawing/2014/main" id="{F3A050C0-96AA-4F32-8726-334263E4E1E5}"/>
              </a:ext>
            </a:extLst>
          </p:cNvPr>
          <p:cNvSpPr>
            <a:spLocks noGrp="1"/>
          </p:cNvSpPr>
          <p:nvPr>
            <p:ph idx="1"/>
          </p:nvPr>
        </p:nvSpPr>
        <p:spPr/>
        <p:txBody>
          <a:bodyPr>
            <a:normAutofit lnSpcReduction="10000"/>
          </a:bodyPr>
          <a:lstStyle/>
          <a:p>
            <a:r>
              <a:rPr lang="he-IL" dirty="0"/>
              <a:t>"אנו ביד אלוהים ואליו בסופנו נשוב"</a:t>
            </a:r>
          </a:p>
          <a:p>
            <a:r>
              <a:rPr lang="he-IL" dirty="0"/>
              <a:t>תכריכים אלא אם נהרג כשהיד</a:t>
            </a:r>
          </a:p>
          <a:p>
            <a:r>
              <a:rPr lang="he-IL" dirty="0"/>
              <a:t>קבורה בהקדם האפשרי</a:t>
            </a:r>
          </a:p>
          <a:p>
            <a:r>
              <a:rPr lang="he-IL" dirty="0"/>
              <a:t>בהלוויה – יחוד האל והדרכת המת – "אללה הוא אלוהי, האסלאם היא דתי ומחמד הוא הנביא שלי"</a:t>
            </a:r>
          </a:p>
          <a:p>
            <a:r>
              <a:rPr lang="he-IL" dirty="0"/>
              <a:t>הפרדה מוחלטת בין נשים וגברים</a:t>
            </a:r>
          </a:p>
          <a:p>
            <a:r>
              <a:rPr lang="he-IL" dirty="0"/>
              <a:t>בית אבל, שלושה ימים כל המשפחה "יושבת"</a:t>
            </a:r>
          </a:p>
          <a:p>
            <a:r>
              <a:rPr lang="he-IL" dirty="0"/>
              <a:t>הגשת קפה מר וחזק מאוד להדגשת האבל ותמרים להמשך החיים. קריאת הקוראן כולו</a:t>
            </a:r>
          </a:p>
          <a:p>
            <a:r>
              <a:rPr lang="he-IL" dirty="0"/>
              <a:t>"</a:t>
            </a:r>
            <a:r>
              <a:rPr lang="he-IL" dirty="0" err="1"/>
              <a:t>סלמאת</a:t>
            </a:r>
            <a:r>
              <a:rPr lang="he-IL" dirty="0"/>
              <a:t> </a:t>
            </a:r>
            <a:r>
              <a:rPr lang="he-IL" dirty="0" err="1"/>
              <a:t>ראסכ</a:t>
            </a:r>
            <a:r>
              <a:rPr lang="he-IL" dirty="0"/>
              <a:t> ולאבקי </a:t>
            </a:r>
            <a:r>
              <a:rPr lang="he-IL" dirty="0" err="1"/>
              <a:t>בחייתכ</a:t>
            </a:r>
            <a:r>
              <a:rPr lang="he-IL" dirty="0"/>
              <a:t>"</a:t>
            </a:r>
          </a:p>
        </p:txBody>
      </p:sp>
      <p:sp>
        <p:nvSpPr>
          <p:cNvPr id="4" name="מציין מיקום של תאריך 3">
            <a:extLst>
              <a:ext uri="{FF2B5EF4-FFF2-40B4-BE49-F238E27FC236}">
                <a16:creationId xmlns:a16="http://schemas.microsoft.com/office/drawing/2014/main" id="{465B765F-9594-4342-B2C8-325ABE5FBA03}"/>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C3F2C781-183F-4055-8AD2-792B83F8FA3F}"/>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DC9A0EE4-95E8-47C7-A89C-6373D068E27D}"/>
              </a:ext>
            </a:extLst>
          </p:cNvPr>
          <p:cNvSpPr>
            <a:spLocks noGrp="1"/>
          </p:cNvSpPr>
          <p:nvPr>
            <p:ph type="sldNum" sz="quarter" idx="12"/>
          </p:nvPr>
        </p:nvSpPr>
        <p:spPr/>
        <p:txBody>
          <a:bodyPr/>
          <a:lstStyle/>
          <a:p>
            <a:fld id="{143345FE-1E50-40DA-80C7-02E0B1DFDFB1}" type="slidenum">
              <a:rPr lang="he-IL" smtClean="0"/>
              <a:pPr/>
              <a:t>35</a:t>
            </a:fld>
            <a:endParaRPr lang="he-IL"/>
          </a:p>
        </p:txBody>
      </p:sp>
    </p:spTree>
    <p:extLst>
      <p:ext uri="{BB962C8B-B14F-4D97-AF65-F5344CB8AC3E}">
        <p14:creationId xmlns:p14="http://schemas.microsoft.com/office/powerpoint/2010/main" val="2212869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B0380F-FC35-44AE-9381-C4B21CED3F11}"/>
              </a:ext>
            </a:extLst>
          </p:cNvPr>
          <p:cNvSpPr>
            <a:spLocks noGrp="1"/>
          </p:cNvSpPr>
          <p:nvPr>
            <p:ph type="title"/>
          </p:nvPr>
        </p:nvSpPr>
        <p:spPr>
          <a:xfrm>
            <a:off x="457200" y="274638"/>
            <a:ext cx="8229600" cy="1143000"/>
          </a:xfrm>
        </p:spPr>
        <p:txBody>
          <a:bodyPr anchor="ctr">
            <a:normAutofit/>
          </a:bodyPr>
          <a:lstStyle/>
          <a:p>
            <a:r>
              <a:rPr lang="he-IL" dirty="0"/>
              <a:t>נימוסי שולחן</a:t>
            </a:r>
          </a:p>
        </p:txBody>
      </p:sp>
      <p:pic>
        <p:nvPicPr>
          <p:cNvPr id="8" name="תמונה 7" descr="מזון עם אצבע מsnacks למכירה">
            <a:extLst>
              <a:ext uri="{FF2B5EF4-FFF2-40B4-BE49-F238E27FC236}">
                <a16:creationId xmlns:a16="http://schemas.microsoft.com/office/drawing/2014/main" id="{03E69FED-7849-42D0-BF07-78F0920BF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359" r="18078" b="-1"/>
          <a:stretch/>
        </p:blipFill>
        <p:spPr>
          <a:xfrm>
            <a:off x="457200" y="1600200"/>
            <a:ext cx="4038600" cy="4525963"/>
          </a:xfrm>
          <a:prstGeom prst="rect">
            <a:avLst/>
          </a:prstGeom>
          <a:noFill/>
        </p:spPr>
      </p:pic>
      <p:sp>
        <p:nvSpPr>
          <p:cNvPr id="3" name="מציין מיקום תוכן 2">
            <a:extLst>
              <a:ext uri="{FF2B5EF4-FFF2-40B4-BE49-F238E27FC236}">
                <a16:creationId xmlns:a16="http://schemas.microsoft.com/office/drawing/2014/main" id="{06BB0B33-4B1B-4157-8BC5-E8A1011E5A12}"/>
              </a:ext>
            </a:extLst>
          </p:cNvPr>
          <p:cNvSpPr>
            <a:spLocks noGrp="1"/>
          </p:cNvSpPr>
          <p:nvPr>
            <p:ph sz="half" idx="2"/>
          </p:nvPr>
        </p:nvSpPr>
        <p:spPr>
          <a:xfrm>
            <a:off x="4648200" y="1600200"/>
            <a:ext cx="4038600" cy="4525963"/>
          </a:xfrm>
        </p:spPr>
        <p:txBody>
          <a:bodyPr>
            <a:normAutofit/>
          </a:bodyPr>
          <a:lstStyle/>
          <a:p>
            <a:pPr>
              <a:lnSpc>
                <a:spcPct val="90000"/>
              </a:lnSpc>
            </a:pPr>
            <a:r>
              <a:rPr lang="he-IL" dirty="0"/>
              <a:t>ארוחה באוהל/מסעדה?</a:t>
            </a:r>
            <a:endParaRPr lang="he-IL"/>
          </a:p>
          <a:p>
            <a:pPr>
              <a:lnSpc>
                <a:spcPct val="90000"/>
              </a:lnSpc>
            </a:pPr>
            <a:r>
              <a:rPr lang="he-IL" dirty="0"/>
              <a:t>אכילה עם הידיים או סכו"ם?</a:t>
            </a:r>
            <a:endParaRPr lang="he-IL"/>
          </a:p>
          <a:p>
            <a:pPr>
              <a:lnSpc>
                <a:spcPct val="90000"/>
              </a:lnSpc>
            </a:pPr>
            <a:r>
              <a:rPr lang="he-IL" dirty="0"/>
              <a:t>יד שמאל לשמור בכיס</a:t>
            </a:r>
            <a:endParaRPr lang="he-IL"/>
          </a:p>
          <a:p>
            <a:pPr>
              <a:lnSpc>
                <a:spcPct val="90000"/>
              </a:lnSpc>
            </a:pPr>
            <a:r>
              <a:rPr lang="he-IL"/>
              <a:t>מה מזמינים?</a:t>
            </a:r>
          </a:p>
          <a:p>
            <a:pPr>
              <a:lnSpc>
                <a:spcPct val="90000"/>
              </a:lnSpc>
            </a:pPr>
            <a:r>
              <a:rPr lang="he-IL" dirty="0"/>
              <a:t>ברכות </a:t>
            </a:r>
            <a:r>
              <a:rPr lang="he-IL" dirty="0" err="1"/>
              <a:t>ונימוסין</a:t>
            </a:r>
            <a:endParaRPr lang="he-IL"/>
          </a:p>
          <a:p>
            <a:pPr lvl="1">
              <a:lnSpc>
                <a:spcPct val="90000"/>
              </a:lnSpc>
            </a:pPr>
            <a:r>
              <a:rPr lang="he-IL" sz="2600" err="1"/>
              <a:t>צאחתן</a:t>
            </a:r>
            <a:endParaRPr lang="he-IL" sz="2600"/>
          </a:p>
          <a:p>
            <a:pPr lvl="1">
              <a:lnSpc>
                <a:spcPct val="90000"/>
              </a:lnSpc>
            </a:pPr>
            <a:r>
              <a:rPr lang="he-IL" sz="2600" err="1"/>
              <a:t>בחאתרכ</a:t>
            </a:r>
            <a:endParaRPr lang="he-IL" sz="2600"/>
          </a:p>
          <a:p>
            <a:pPr lvl="1">
              <a:lnSpc>
                <a:spcPct val="90000"/>
              </a:lnSpc>
            </a:pPr>
            <a:r>
              <a:rPr lang="he-IL" sz="2600"/>
              <a:t>ליסה בדרי</a:t>
            </a:r>
          </a:p>
          <a:p>
            <a:pPr lvl="1">
              <a:lnSpc>
                <a:spcPct val="90000"/>
              </a:lnSpc>
            </a:pPr>
            <a:r>
              <a:rPr lang="he-IL" sz="2600" err="1"/>
              <a:t>ען</a:t>
            </a:r>
            <a:r>
              <a:rPr lang="he-IL" sz="2600"/>
              <a:t> </a:t>
            </a:r>
            <a:r>
              <a:rPr lang="he-IL" sz="2600" err="1"/>
              <a:t>איזנכ</a:t>
            </a:r>
            <a:endParaRPr lang="he-IL" sz="2600"/>
          </a:p>
        </p:txBody>
      </p:sp>
      <p:sp>
        <p:nvSpPr>
          <p:cNvPr id="4" name="מציין מיקום של תאריך 3">
            <a:extLst>
              <a:ext uri="{FF2B5EF4-FFF2-40B4-BE49-F238E27FC236}">
                <a16:creationId xmlns:a16="http://schemas.microsoft.com/office/drawing/2014/main" id="{6019ADE6-3848-4DC8-BEAC-F532DC19A886}"/>
              </a:ext>
            </a:extLst>
          </p:cNvPr>
          <p:cNvSpPr>
            <a:spLocks noGrp="1"/>
          </p:cNvSpPr>
          <p:nvPr>
            <p:ph type="dt" sz="half" idx="10"/>
          </p:nvPr>
        </p:nvSpPr>
        <p:spPr>
          <a:xfrm>
            <a:off x="457200" y="6416675"/>
            <a:ext cx="2133600" cy="365125"/>
          </a:xfrm>
        </p:spPr>
        <p:txBody>
          <a:bodyPr anchor="b">
            <a:normAutofit/>
          </a:bodyPr>
          <a:lstStyle/>
          <a:p>
            <a:pPr>
              <a:spcAft>
                <a:spcPts val="600"/>
              </a:spcAft>
            </a:pPr>
            <a:fld id="{D9BDD381-009E-4C59-B2DA-DE31EA970E85}"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177321FC-F712-43B7-B17C-9A2EB0B5426E}"/>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CE39C63C-B14A-4146-BAAC-4BE688B4A756}"/>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36</a:t>
            </a:fld>
            <a:endParaRPr lang="he-IL"/>
          </a:p>
        </p:txBody>
      </p:sp>
    </p:spTree>
    <p:extLst>
      <p:ext uri="{BB962C8B-B14F-4D97-AF65-F5344CB8AC3E}">
        <p14:creationId xmlns:p14="http://schemas.microsoft.com/office/powerpoint/2010/main" val="4158323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7269F7-D455-436B-9B26-BDF01C6A51D5}"/>
              </a:ext>
            </a:extLst>
          </p:cNvPr>
          <p:cNvSpPr>
            <a:spLocks noGrp="1"/>
          </p:cNvSpPr>
          <p:nvPr>
            <p:ph type="title"/>
          </p:nvPr>
        </p:nvSpPr>
        <p:spPr/>
        <p:txBody>
          <a:bodyPr/>
          <a:lstStyle/>
          <a:p>
            <a:r>
              <a:rPr lang="he-IL" dirty="0"/>
              <a:t>חגים ומועדים באסלאם</a:t>
            </a:r>
          </a:p>
        </p:txBody>
      </p:sp>
      <p:sp>
        <p:nvSpPr>
          <p:cNvPr id="3" name="מציין מיקום תוכן 2">
            <a:extLst>
              <a:ext uri="{FF2B5EF4-FFF2-40B4-BE49-F238E27FC236}">
                <a16:creationId xmlns:a16="http://schemas.microsoft.com/office/drawing/2014/main" id="{4069A061-4C4E-4B61-8E2E-283D68D7E10F}"/>
              </a:ext>
            </a:extLst>
          </p:cNvPr>
          <p:cNvSpPr>
            <a:spLocks noGrp="1"/>
          </p:cNvSpPr>
          <p:nvPr>
            <p:ph idx="1"/>
          </p:nvPr>
        </p:nvSpPr>
        <p:spPr/>
        <p:txBody>
          <a:bodyPr>
            <a:normAutofit fontScale="92500" lnSpcReduction="20000"/>
          </a:bodyPr>
          <a:lstStyle/>
          <a:p>
            <a:r>
              <a:rPr lang="he-IL" dirty="0"/>
              <a:t>יום שישי הוא היום המקודש למוסלמים (תפילות המוניות, התכנסות, דרשה אולם אין שבתון</a:t>
            </a:r>
          </a:p>
          <a:p>
            <a:r>
              <a:rPr lang="he-IL" dirty="0"/>
              <a:t>הרמדאן (מועד לא חג) אסור לאכול לקיים יחסי מין, לרכל, להמר. (אפשר לצפות </a:t>
            </a:r>
            <a:r>
              <a:rPr lang="he-IL" dirty="0" err="1"/>
              <a:t>בטלויזיה</a:t>
            </a:r>
            <a:r>
              <a:rPr lang="he-IL" dirty="0"/>
              <a:t> </a:t>
            </a:r>
            <a:r>
              <a:rPr lang="he-IL" dirty="0" err="1"/>
              <a:t>והרבההההה</a:t>
            </a:r>
            <a:r>
              <a:rPr lang="he-IL" dirty="0"/>
              <a:t>)</a:t>
            </a:r>
          </a:p>
          <a:p>
            <a:r>
              <a:rPr lang="he-IL" dirty="0"/>
              <a:t>"לילית אל קאדר" – בסוף חודש </a:t>
            </a:r>
            <a:r>
              <a:rPr lang="he-IL" dirty="0" err="1"/>
              <a:t>הרמאדן</a:t>
            </a:r>
            <a:r>
              <a:rPr lang="he-IL" dirty="0"/>
              <a:t>. התגלות המלאך גבריאל למחמד, הלילה הזה נחרץ גורל הברואים (מקביל ליום כיפור)</a:t>
            </a:r>
          </a:p>
          <a:p>
            <a:r>
              <a:rPr lang="he-IL" dirty="0"/>
              <a:t>"עיד אל פיטר" –סיום </a:t>
            </a:r>
            <a:r>
              <a:rPr lang="he-IL" dirty="0" err="1"/>
              <a:t>הרמאדן</a:t>
            </a:r>
            <a:r>
              <a:rPr lang="he-IL" dirty="0"/>
              <a:t>, נמשך שלושה ימים, תפילות אוכל חלוקת מתנות</a:t>
            </a:r>
          </a:p>
          <a:p>
            <a:r>
              <a:rPr lang="he-IL" dirty="0"/>
              <a:t>חג בקורבן – החג הגדול בחודש האחרון של השנה, מסמל את עקדת </a:t>
            </a:r>
            <a:r>
              <a:rPr lang="he-IL" dirty="0" err="1"/>
              <a:t>ישמעל</a:t>
            </a:r>
            <a:endParaRPr lang="he-IL" dirty="0"/>
          </a:p>
          <a:p>
            <a:r>
              <a:rPr lang="he-IL" dirty="0"/>
              <a:t>באימירויות "יום </a:t>
            </a:r>
            <a:r>
              <a:rPr lang="he-IL" dirty="0" err="1"/>
              <a:t>הזכרון</a:t>
            </a:r>
            <a:r>
              <a:rPr lang="he-IL" dirty="0"/>
              <a:t> לשאהיד" (שבתון)</a:t>
            </a:r>
          </a:p>
          <a:p>
            <a:r>
              <a:rPr lang="he-IL" dirty="0"/>
              <a:t>2 דצמ' – חג האיחוד (1971)</a:t>
            </a:r>
          </a:p>
        </p:txBody>
      </p:sp>
      <p:sp>
        <p:nvSpPr>
          <p:cNvPr id="4" name="מציין מיקום של תאריך 3">
            <a:extLst>
              <a:ext uri="{FF2B5EF4-FFF2-40B4-BE49-F238E27FC236}">
                <a16:creationId xmlns:a16="http://schemas.microsoft.com/office/drawing/2014/main" id="{5AD583D6-66CC-4FF0-BE74-9E99C6AFA0FB}"/>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ED0F5B5D-4620-46DF-8791-F84ABAC4BBBE}"/>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09E8DD14-E3E6-4847-85B6-288C53ECDC1D}"/>
              </a:ext>
            </a:extLst>
          </p:cNvPr>
          <p:cNvSpPr>
            <a:spLocks noGrp="1"/>
          </p:cNvSpPr>
          <p:nvPr>
            <p:ph type="sldNum" sz="quarter" idx="12"/>
          </p:nvPr>
        </p:nvSpPr>
        <p:spPr/>
        <p:txBody>
          <a:bodyPr/>
          <a:lstStyle/>
          <a:p>
            <a:fld id="{143345FE-1E50-40DA-80C7-02E0B1DFDFB1}" type="slidenum">
              <a:rPr lang="he-IL" smtClean="0"/>
              <a:pPr/>
              <a:t>37</a:t>
            </a:fld>
            <a:endParaRPr lang="he-IL"/>
          </a:p>
        </p:txBody>
      </p:sp>
    </p:spTree>
    <p:extLst>
      <p:ext uri="{BB962C8B-B14F-4D97-AF65-F5344CB8AC3E}">
        <p14:creationId xmlns:p14="http://schemas.microsoft.com/office/powerpoint/2010/main" val="1067602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62C83CC-6016-4FB8-9309-A689A6A79C2A}"/>
              </a:ext>
            </a:extLst>
          </p:cNvPr>
          <p:cNvSpPr>
            <a:spLocks noGrp="1"/>
          </p:cNvSpPr>
          <p:nvPr>
            <p:ph type="title"/>
          </p:nvPr>
        </p:nvSpPr>
        <p:spPr>
          <a:xfrm>
            <a:off x="457200" y="274638"/>
            <a:ext cx="8229600" cy="1143000"/>
          </a:xfrm>
        </p:spPr>
        <p:txBody>
          <a:bodyPr anchor="ctr">
            <a:normAutofit/>
          </a:bodyPr>
          <a:lstStyle/>
          <a:p>
            <a:r>
              <a:rPr lang="he-IL" dirty="0"/>
              <a:t>יחס </a:t>
            </a:r>
            <a:r>
              <a:rPr lang="he-IL" dirty="0" err="1"/>
              <a:t>ללהט"ב</a:t>
            </a:r>
            <a:endParaRPr lang="he-IL" dirty="0"/>
          </a:p>
        </p:txBody>
      </p:sp>
      <p:pic>
        <p:nvPicPr>
          <p:cNvPr id="8" name="תמונה 7" descr="גברים בחליפות מחזיקים ידיים">
            <a:extLst>
              <a:ext uri="{FF2B5EF4-FFF2-40B4-BE49-F238E27FC236}">
                <a16:creationId xmlns:a16="http://schemas.microsoft.com/office/drawing/2014/main" id="{E6BA4F70-563C-4E16-ABAF-A6683F97DE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45" r="20692" b="-1"/>
          <a:stretch/>
        </p:blipFill>
        <p:spPr>
          <a:xfrm>
            <a:off x="457200" y="1600200"/>
            <a:ext cx="4038600" cy="4525963"/>
          </a:xfrm>
          <a:prstGeom prst="rect">
            <a:avLst/>
          </a:prstGeom>
          <a:noFill/>
        </p:spPr>
      </p:pic>
      <p:sp>
        <p:nvSpPr>
          <p:cNvPr id="3" name="מציין מיקום תוכן 2">
            <a:extLst>
              <a:ext uri="{FF2B5EF4-FFF2-40B4-BE49-F238E27FC236}">
                <a16:creationId xmlns:a16="http://schemas.microsoft.com/office/drawing/2014/main" id="{CE49DB86-788E-4EDC-8EA8-1164E6AD777D}"/>
              </a:ext>
            </a:extLst>
          </p:cNvPr>
          <p:cNvSpPr>
            <a:spLocks noGrp="1"/>
          </p:cNvSpPr>
          <p:nvPr>
            <p:ph sz="half" idx="2"/>
          </p:nvPr>
        </p:nvSpPr>
        <p:spPr>
          <a:xfrm>
            <a:off x="4648200" y="1600200"/>
            <a:ext cx="4038600" cy="4525963"/>
          </a:xfrm>
        </p:spPr>
        <p:txBody>
          <a:bodyPr>
            <a:normAutofit/>
          </a:bodyPr>
          <a:lstStyle/>
          <a:p>
            <a:pPr>
              <a:lnSpc>
                <a:spcPct val="90000"/>
              </a:lnSpc>
            </a:pPr>
            <a:r>
              <a:rPr lang="he-IL" sz="2400"/>
              <a:t>כל סוגי </a:t>
            </a:r>
            <a:r>
              <a:rPr lang="he-IL" sz="2400" err="1"/>
              <a:t>הלהט"ב</a:t>
            </a:r>
            <a:r>
              <a:rPr lang="he-IL" sz="2400"/>
              <a:t> מגונים ואסורים על פי דין – עונש מוות במדינות כמו </a:t>
            </a:r>
            <a:r>
              <a:rPr lang="he-IL" sz="2400" err="1"/>
              <a:t>אירן,סעודיה,סודאן</a:t>
            </a:r>
            <a:r>
              <a:rPr lang="he-IL" sz="2400"/>
              <a:t> תימן ועוד</a:t>
            </a:r>
          </a:p>
          <a:p>
            <a:pPr>
              <a:lnSpc>
                <a:spcPct val="90000"/>
              </a:lnSpc>
            </a:pPr>
            <a:r>
              <a:rPr lang="he-IL" sz="2400"/>
              <a:t>על פי הקוראן אנשי לוט (סדום)  הושמדו מפני תאוות בשרים בין גברים</a:t>
            </a:r>
          </a:p>
          <a:p>
            <a:pPr>
              <a:lnSpc>
                <a:spcPct val="90000"/>
              </a:lnSpc>
            </a:pPr>
            <a:r>
              <a:rPr lang="he-IL" sz="2400"/>
              <a:t>לאחרונה עמותות התומכות בקהילה אולם רוב חבריה </a:t>
            </a:r>
            <a:r>
              <a:rPr lang="he-IL" sz="2400" err="1"/>
              <a:t>אנונימים</a:t>
            </a:r>
            <a:r>
              <a:rPr lang="he-IL" sz="2400"/>
              <a:t>. בישראל שני עמותות (ירושלים וחיפה)</a:t>
            </a:r>
          </a:p>
          <a:p>
            <a:pPr>
              <a:lnSpc>
                <a:spcPct val="90000"/>
              </a:lnSpc>
            </a:pPr>
            <a:r>
              <a:rPr lang="he-IL" sz="2400"/>
              <a:t>טיפולי המרה</a:t>
            </a:r>
          </a:p>
        </p:txBody>
      </p:sp>
      <p:sp>
        <p:nvSpPr>
          <p:cNvPr id="4" name="מציין מיקום של תאריך 3">
            <a:extLst>
              <a:ext uri="{FF2B5EF4-FFF2-40B4-BE49-F238E27FC236}">
                <a16:creationId xmlns:a16="http://schemas.microsoft.com/office/drawing/2014/main" id="{4F40A9AA-A487-4DD4-92BA-63FA5B3E27D8}"/>
              </a:ext>
            </a:extLst>
          </p:cNvPr>
          <p:cNvSpPr>
            <a:spLocks noGrp="1"/>
          </p:cNvSpPr>
          <p:nvPr>
            <p:ph type="dt" sz="half" idx="10"/>
          </p:nvPr>
        </p:nvSpPr>
        <p:spPr>
          <a:xfrm>
            <a:off x="457200" y="6416675"/>
            <a:ext cx="2133600" cy="365125"/>
          </a:xfrm>
        </p:spPr>
        <p:txBody>
          <a:bodyPr anchor="b">
            <a:normAutofit/>
          </a:bodyPr>
          <a:lstStyle/>
          <a:p>
            <a:pPr>
              <a:spcAft>
                <a:spcPts val="600"/>
              </a:spcAft>
            </a:pPr>
            <a:fld id="{D9BDD381-009E-4C59-B2DA-DE31EA970E85}"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710ABE67-5B2B-4D76-B420-84E94E966568}"/>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95BEEE1D-18DF-4CC1-A328-175A65171657}"/>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38</a:t>
            </a:fld>
            <a:endParaRPr lang="he-IL"/>
          </a:p>
        </p:txBody>
      </p:sp>
    </p:spTree>
    <p:extLst>
      <p:ext uri="{BB962C8B-B14F-4D97-AF65-F5344CB8AC3E}">
        <p14:creationId xmlns:p14="http://schemas.microsoft.com/office/powerpoint/2010/main" val="2538081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83E4DA-F897-4243-B272-FFF286E49D97}"/>
              </a:ext>
            </a:extLst>
          </p:cNvPr>
          <p:cNvSpPr>
            <a:spLocks noGrp="1"/>
          </p:cNvSpPr>
          <p:nvPr>
            <p:ph type="title"/>
          </p:nvPr>
        </p:nvSpPr>
        <p:spPr>
          <a:xfrm>
            <a:off x="457200" y="274638"/>
            <a:ext cx="8229600" cy="1143000"/>
          </a:xfrm>
        </p:spPr>
        <p:txBody>
          <a:bodyPr anchor="ctr">
            <a:normAutofit/>
          </a:bodyPr>
          <a:lstStyle/>
          <a:p>
            <a:r>
              <a:rPr lang="he-IL" dirty="0"/>
              <a:t>הזמן ומשמעותו</a:t>
            </a:r>
          </a:p>
        </p:txBody>
      </p:sp>
      <p:pic>
        <p:nvPicPr>
          <p:cNvPr id="8" name="תמונה 7" descr="שעון חול ב-surface במול">
            <a:extLst>
              <a:ext uri="{FF2B5EF4-FFF2-40B4-BE49-F238E27FC236}">
                <a16:creationId xmlns:a16="http://schemas.microsoft.com/office/drawing/2014/main" id="{67D6871C-54B8-441A-81F3-A07CAD446D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540" r="19898" b="-1"/>
          <a:stretch/>
        </p:blipFill>
        <p:spPr>
          <a:xfrm>
            <a:off x="457200" y="1600200"/>
            <a:ext cx="4038600" cy="4525963"/>
          </a:xfrm>
          <a:prstGeom prst="rect">
            <a:avLst/>
          </a:prstGeom>
          <a:noFill/>
        </p:spPr>
      </p:pic>
      <p:sp>
        <p:nvSpPr>
          <p:cNvPr id="3" name="מציין מיקום תוכן 2">
            <a:extLst>
              <a:ext uri="{FF2B5EF4-FFF2-40B4-BE49-F238E27FC236}">
                <a16:creationId xmlns:a16="http://schemas.microsoft.com/office/drawing/2014/main" id="{016F131E-7C43-4718-84EC-3BC4105445FB}"/>
              </a:ext>
            </a:extLst>
          </p:cNvPr>
          <p:cNvSpPr>
            <a:spLocks noGrp="1"/>
          </p:cNvSpPr>
          <p:nvPr>
            <p:ph sz="half" idx="2"/>
          </p:nvPr>
        </p:nvSpPr>
        <p:spPr>
          <a:xfrm>
            <a:off x="4648200" y="1600200"/>
            <a:ext cx="4038600" cy="4525963"/>
          </a:xfrm>
        </p:spPr>
        <p:txBody>
          <a:bodyPr>
            <a:normAutofit/>
          </a:bodyPr>
          <a:lstStyle/>
          <a:p>
            <a:pPr>
              <a:lnSpc>
                <a:spcPct val="90000"/>
              </a:lnSpc>
            </a:pPr>
            <a:r>
              <a:rPr lang="he-IL" sz="2200"/>
              <a:t>השנה על פי הספירה המוסלמית  על פי הירח (29.53 ימים)מתחילה </a:t>
            </a:r>
            <a:r>
              <a:rPr lang="he-IL" sz="2200" err="1"/>
              <a:t>להספר</a:t>
            </a:r>
            <a:r>
              <a:rPr lang="he-IL" sz="2200"/>
              <a:t> מ622 לספירה המערבית</a:t>
            </a:r>
          </a:p>
          <a:p>
            <a:pPr>
              <a:lnSpc>
                <a:spcPct val="90000"/>
              </a:lnSpc>
            </a:pPr>
            <a:r>
              <a:rPr lang="he-IL" sz="2200"/>
              <a:t>354 ימים בשנה יש שנה מעוברת לסנכרון</a:t>
            </a:r>
          </a:p>
          <a:p>
            <a:pPr>
              <a:lnSpc>
                <a:spcPct val="90000"/>
              </a:lnSpc>
            </a:pPr>
            <a:r>
              <a:rPr lang="he-IL" sz="2200"/>
              <a:t>סוף שבוע  שישי שבת אינו שבתון אולם רבים אינם עובדים</a:t>
            </a:r>
          </a:p>
          <a:p>
            <a:pPr>
              <a:lnSpc>
                <a:spcPct val="90000"/>
              </a:lnSpc>
            </a:pPr>
            <a:r>
              <a:rPr lang="he-IL" sz="2200"/>
              <a:t>שעות תפילה – לא להפריע...</a:t>
            </a:r>
          </a:p>
          <a:p>
            <a:pPr>
              <a:lnSpc>
                <a:spcPct val="90000"/>
              </a:lnSpc>
            </a:pPr>
            <a:r>
              <a:rPr lang="he-IL" sz="2200"/>
              <a:t>"</a:t>
            </a:r>
            <a:r>
              <a:rPr lang="he-IL" sz="2200" err="1"/>
              <a:t>מסאפת</a:t>
            </a:r>
            <a:r>
              <a:rPr lang="he-IL" sz="2200"/>
              <a:t> סיגרה"</a:t>
            </a:r>
          </a:p>
          <a:p>
            <a:pPr>
              <a:lnSpc>
                <a:spcPct val="90000"/>
              </a:lnSpc>
            </a:pPr>
            <a:r>
              <a:rPr lang="he-IL" sz="2200"/>
              <a:t>דיוק בזמן? לא אצלנו</a:t>
            </a:r>
          </a:p>
          <a:p>
            <a:pPr>
              <a:lnSpc>
                <a:spcPct val="90000"/>
              </a:lnSpc>
            </a:pPr>
            <a:r>
              <a:rPr lang="he-IL" sz="2200"/>
              <a:t>"</a:t>
            </a:r>
            <a:r>
              <a:rPr lang="he-IL" sz="2200" err="1"/>
              <a:t>שואי</a:t>
            </a:r>
            <a:r>
              <a:rPr lang="he-IL" sz="2200"/>
              <a:t> א-</a:t>
            </a:r>
            <a:r>
              <a:rPr lang="he-IL" sz="2200" err="1"/>
              <a:t>שואי</a:t>
            </a:r>
            <a:r>
              <a:rPr lang="he-IL" sz="2200"/>
              <a:t>"</a:t>
            </a:r>
          </a:p>
          <a:p>
            <a:pPr>
              <a:lnSpc>
                <a:spcPct val="90000"/>
              </a:lnSpc>
            </a:pPr>
            <a:endParaRPr lang="he-IL" sz="2200"/>
          </a:p>
        </p:txBody>
      </p:sp>
      <p:sp>
        <p:nvSpPr>
          <p:cNvPr id="4" name="מציין מיקום של תאריך 3">
            <a:extLst>
              <a:ext uri="{FF2B5EF4-FFF2-40B4-BE49-F238E27FC236}">
                <a16:creationId xmlns:a16="http://schemas.microsoft.com/office/drawing/2014/main" id="{5E679573-2A43-46CA-9811-A734C73AA631}"/>
              </a:ext>
            </a:extLst>
          </p:cNvPr>
          <p:cNvSpPr>
            <a:spLocks noGrp="1"/>
          </p:cNvSpPr>
          <p:nvPr>
            <p:ph type="dt" sz="half" idx="10"/>
          </p:nvPr>
        </p:nvSpPr>
        <p:spPr>
          <a:xfrm>
            <a:off x="457200" y="6416675"/>
            <a:ext cx="2133600" cy="365125"/>
          </a:xfrm>
        </p:spPr>
        <p:txBody>
          <a:bodyPr anchor="b">
            <a:normAutofit/>
          </a:bodyPr>
          <a:lstStyle/>
          <a:p>
            <a:pPr>
              <a:spcAft>
                <a:spcPts val="600"/>
              </a:spcAft>
            </a:pPr>
            <a:fld id="{D9BDD381-009E-4C59-B2DA-DE31EA970E85}"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2A2106B5-D837-454D-BD53-9D2DBB8D0FD1}"/>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C5115791-1707-47AE-9513-7D86E64510F7}"/>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39</a:t>
            </a:fld>
            <a:endParaRPr lang="he-IL"/>
          </a:p>
        </p:txBody>
      </p:sp>
    </p:spTree>
    <p:extLst>
      <p:ext uri="{BB962C8B-B14F-4D97-AF65-F5344CB8AC3E}">
        <p14:creationId xmlns:p14="http://schemas.microsoft.com/office/powerpoint/2010/main" val="179452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E9A4B8-BFA0-420A-9098-9252F5404DD4}"/>
              </a:ext>
            </a:extLst>
          </p:cNvPr>
          <p:cNvSpPr>
            <a:spLocks noGrp="1"/>
          </p:cNvSpPr>
          <p:nvPr>
            <p:ph type="title"/>
          </p:nvPr>
        </p:nvSpPr>
        <p:spPr/>
        <p:txBody>
          <a:bodyPr>
            <a:normAutofit fontScale="90000"/>
          </a:bodyPr>
          <a:lstStyle/>
          <a:p>
            <a:r>
              <a:rPr lang="he-IL" dirty="0"/>
              <a:t>מה מחכה לכם בשוק הזה?</a:t>
            </a:r>
            <a:br>
              <a:rPr lang="he-IL" dirty="0"/>
            </a:br>
            <a:r>
              <a:rPr lang="he-IL" dirty="0"/>
              <a:t>מספר דוגמאות שפורסמו לאחרונה</a:t>
            </a:r>
          </a:p>
        </p:txBody>
      </p:sp>
      <p:sp>
        <p:nvSpPr>
          <p:cNvPr id="3" name="מציין מיקום תוכן 2">
            <a:extLst>
              <a:ext uri="{FF2B5EF4-FFF2-40B4-BE49-F238E27FC236}">
                <a16:creationId xmlns:a16="http://schemas.microsoft.com/office/drawing/2014/main" id="{74A4E6B1-3C62-49A2-AB51-ED4816D7C022}"/>
              </a:ext>
            </a:extLst>
          </p:cNvPr>
          <p:cNvSpPr>
            <a:spLocks noGrp="1"/>
          </p:cNvSpPr>
          <p:nvPr>
            <p:ph idx="1"/>
          </p:nvPr>
        </p:nvSpPr>
        <p:spPr/>
        <p:txBody>
          <a:bodyPr>
            <a:normAutofit fontScale="92500" lnSpcReduction="20000"/>
          </a:bodyPr>
          <a:lstStyle/>
          <a:p>
            <a:r>
              <a:rPr lang="he-IL" dirty="0"/>
              <a:t>סודן מכריזה שהחרם על ישראל בוטל.</a:t>
            </a:r>
          </a:p>
          <a:p>
            <a:r>
              <a:rPr lang="he-IL" dirty="0"/>
              <a:t>שיווק תרופות טבע במרוקו</a:t>
            </a:r>
          </a:p>
          <a:p>
            <a:r>
              <a:rPr lang="he-IL" dirty="0"/>
              <a:t>קטאר – רווח צפוי של 20 מיליארד דולר ממשחקי המונדיאל</a:t>
            </a:r>
          </a:p>
          <a:p>
            <a:r>
              <a:rPr lang="he-IL" dirty="0" err="1"/>
              <a:t>פרובס</a:t>
            </a:r>
            <a:r>
              <a:rPr lang="he-IL" dirty="0"/>
              <a:t> פרסם (מאי 21) 100 החברות  הערביות החזקות ביותר. מבין 10 הגדולות:</a:t>
            </a:r>
          </a:p>
          <a:p>
            <a:pPr lvl="1"/>
            <a:r>
              <a:rPr lang="he-IL" dirty="0"/>
              <a:t>בנק אבו דאבי</a:t>
            </a:r>
          </a:p>
          <a:p>
            <a:pPr lvl="1"/>
            <a:r>
              <a:rPr lang="he-IL" dirty="0" err="1"/>
              <a:t>איתיסאלת</a:t>
            </a:r>
            <a:r>
              <a:rPr lang="he-IL" dirty="0"/>
              <a:t> – חברת תקשורת דובאי</a:t>
            </a:r>
          </a:p>
          <a:p>
            <a:pPr lvl="1"/>
            <a:r>
              <a:rPr lang="he-IL" dirty="0"/>
              <a:t>טאקה - אמירויות</a:t>
            </a:r>
          </a:p>
          <a:p>
            <a:r>
              <a:rPr lang="he-IL" dirty="0"/>
              <a:t>דרוג 10 חברות התקשורת </a:t>
            </a:r>
            <a:r>
              <a:rPr lang="he-IL" dirty="0" err="1"/>
              <a:t>במפרציות</a:t>
            </a:r>
            <a:r>
              <a:rPr lang="he-IL" dirty="0"/>
              <a:t> לפי שווי שוק</a:t>
            </a:r>
          </a:p>
          <a:p>
            <a:pPr lvl="1"/>
            <a:r>
              <a:rPr lang="he-IL" dirty="0"/>
              <a:t>החברה הסעודית – 47 מיליארד דולר</a:t>
            </a:r>
          </a:p>
          <a:p>
            <a:pPr lvl="1"/>
            <a:r>
              <a:rPr lang="he-IL" dirty="0"/>
              <a:t>דו  </a:t>
            </a:r>
            <a:r>
              <a:rPr lang="he-IL" dirty="0" err="1"/>
              <a:t>אמרויות</a:t>
            </a:r>
            <a:r>
              <a:rPr lang="he-IL" dirty="0"/>
              <a:t> -8.1 מיליארד דולר</a:t>
            </a:r>
          </a:p>
          <a:p>
            <a:pPr lvl="1"/>
            <a:r>
              <a:rPr lang="he-IL" dirty="0" err="1"/>
              <a:t>באטאלקו</a:t>
            </a:r>
            <a:r>
              <a:rPr lang="he-IL" dirty="0"/>
              <a:t> בחריין – 2.6 מיליארד דולר</a:t>
            </a:r>
          </a:p>
          <a:p>
            <a:pPr lvl="1"/>
            <a:r>
              <a:rPr lang="he-IL" dirty="0"/>
              <a:t>סלקום (לשם ההשוואה) 700 </a:t>
            </a:r>
            <a:r>
              <a:rPr lang="he-IL" dirty="0" err="1"/>
              <a:t>מליון</a:t>
            </a:r>
            <a:r>
              <a:rPr lang="he-IL" dirty="0"/>
              <a:t> דולר</a:t>
            </a:r>
          </a:p>
          <a:p>
            <a:pPr lvl="1"/>
            <a:endParaRPr lang="he-IL" dirty="0"/>
          </a:p>
        </p:txBody>
      </p:sp>
      <p:sp>
        <p:nvSpPr>
          <p:cNvPr id="4" name="מציין מיקום של תאריך 3">
            <a:extLst>
              <a:ext uri="{FF2B5EF4-FFF2-40B4-BE49-F238E27FC236}">
                <a16:creationId xmlns:a16="http://schemas.microsoft.com/office/drawing/2014/main" id="{07A4E5E9-888B-4A3A-8FDD-F77DC2D9845C}"/>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170013B7-E094-467F-8AAC-7DF9A41130F2}"/>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DAD67954-DC2F-4ABF-9E78-A0F0C29A77B3}"/>
              </a:ext>
            </a:extLst>
          </p:cNvPr>
          <p:cNvSpPr>
            <a:spLocks noGrp="1"/>
          </p:cNvSpPr>
          <p:nvPr>
            <p:ph type="sldNum" sz="quarter" idx="12"/>
          </p:nvPr>
        </p:nvSpPr>
        <p:spPr/>
        <p:txBody>
          <a:bodyPr/>
          <a:lstStyle/>
          <a:p>
            <a:fld id="{143345FE-1E50-40DA-80C7-02E0B1DFDFB1}" type="slidenum">
              <a:rPr lang="he-IL" smtClean="0"/>
              <a:pPr/>
              <a:t>4</a:t>
            </a:fld>
            <a:endParaRPr lang="he-IL"/>
          </a:p>
        </p:txBody>
      </p:sp>
    </p:spTree>
    <p:extLst>
      <p:ext uri="{BB962C8B-B14F-4D97-AF65-F5344CB8AC3E}">
        <p14:creationId xmlns:p14="http://schemas.microsoft.com/office/powerpoint/2010/main" val="1584987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483622-F311-4335-B16C-496B5D846F4E}"/>
              </a:ext>
            </a:extLst>
          </p:cNvPr>
          <p:cNvSpPr>
            <a:spLocks noGrp="1"/>
          </p:cNvSpPr>
          <p:nvPr>
            <p:ph type="title"/>
          </p:nvPr>
        </p:nvSpPr>
        <p:spPr>
          <a:xfrm>
            <a:off x="457200" y="274638"/>
            <a:ext cx="8229600" cy="1143000"/>
          </a:xfrm>
        </p:spPr>
        <p:txBody>
          <a:bodyPr anchor="ctr">
            <a:normAutofit/>
          </a:bodyPr>
          <a:lstStyle/>
          <a:p>
            <a:r>
              <a:rPr lang="he-IL" dirty="0"/>
              <a:t>צילום</a:t>
            </a:r>
          </a:p>
        </p:txBody>
      </p:sp>
      <p:pic>
        <p:nvPicPr>
          <p:cNvPr id="8" name="תמונה 7" descr="צלם מצלם באמצעות מצלמה">
            <a:extLst>
              <a:ext uri="{FF2B5EF4-FFF2-40B4-BE49-F238E27FC236}">
                <a16:creationId xmlns:a16="http://schemas.microsoft.com/office/drawing/2014/main" id="{E9DC181E-4FBF-4246-918D-3F7830ABF0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6" r="4321" b="-1"/>
          <a:stretch/>
        </p:blipFill>
        <p:spPr>
          <a:xfrm>
            <a:off x="457200" y="1600200"/>
            <a:ext cx="4038600" cy="4525963"/>
          </a:xfrm>
          <a:prstGeom prst="rect">
            <a:avLst/>
          </a:prstGeom>
          <a:noFill/>
        </p:spPr>
      </p:pic>
      <p:sp>
        <p:nvSpPr>
          <p:cNvPr id="3" name="מציין מיקום תוכן 2">
            <a:extLst>
              <a:ext uri="{FF2B5EF4-FFF2-40B4-BE49-F238E27FC236}">
                <a16:creationId xmlns:a16="http://schemas.microsoft.com/office/drawing/2014/main" id="{AD8449CA-E2EC-44AD-A054-2341122AF2C6}"/>
              </a:ext>
            </a:extLst>
          </p:cNvPr>
          <p:cNvSpPr>
            <a:spLocks noGrp="1"/>
          </p:cNvSpPr>
          <p:nvPr>
            <p:ph sz="half" idx="2"/>
          </p:nvPr>
        </p:nvSpPr>
        <p:spPr>
          <a:xfrm>
            <a:off x="4648200" y="1600200"/>
            <a:ext cx="4038600" cy="4525963"/>
          </a:xfrm>
        </p:spPr>
        <p:txBody>
          <a:bodyPr>
            <a:normAutofit/>
          </a:bodyPr>
          <a:lstStyle/>
          <a:p>
            <a:pPr>
              <a:lnSpc>
                <a:spcPct val="90000"/>
              </a:lnSpc>
            </a:pPr>
            <a:r>
              <a:rPr lang="he-IL" sz="2400"/>
              <a:t>במדינות המפרץ רגישים לצילום בציבור. </a:t>
            </a:r>
          </a:p>
          <a:p>
            <a:pPr>
              <a:lnSpc>
                <a:spcPct val="90000"/>
              </a:lnSpc>
            </a:pPr>
            <a:r>
              <a:rPr lang="he-IL" sz="2400"/>
              <a:t>מותר לצלם, במיוחד לתיירים. </a:t>
            </a:r>
          </a:p>
          <a:p>
            <a:pPr>
              <a:lnSpc>
                <a:spcPct val="90000"/>
              </a:lnSpc>
            </a:pPr>
            <a:r>
              <a:rPr lang="he-IL" sz="2400"/>
              <a:t>אין לצלם נשים!</a:t>
            </a:r>
          </a:p>
          <a:p>
            <a:pPr>
              <a:lnSpc>
                <a:spcPct val="90000"/>
              </a:lnSpc>
            </a:pPr>
            <a:r>
              <a:rPr lang="he-IL" sz="2400"/>
              <a:t>אין לצלם גברים ללא רשותם. </a:t>
            </a:r>
          </a:p>
          <a:p>
            <a:pPr>
              <a:lnSpc>
                <a:spcPct val="90000"/>
              </a:lnSpc>
            </a:pPr>
            <a:r>
              <a:rPr lang="he-IL" sz="2400"/>
              <a:t>אין לצלם בסיסים צבאים מתקני זיקוק וכד.</a:t>
            </a:r>
          </a:p>
          <a:p>
            <a:pPr>
              <a:lnSpc>
                <a:spcPct val="90000"/>
              </a:lnSpc>
            </a:pPr>
            <a:r>
              <a:rPr lang="he-IL" sz="2400"/>
              <a:t> הכי טוב לבקש את רשות המקומיים לפני הצילום במידה ואתה מצלם אחרים. </a:t>
            </a:r>
          </a:p>
          <a:p>
            <a:pPr>
              <a:lnSpc>
                <a:spcPct val="90000"/>
              </a:lnSpc>
            </a:pPr>
            <a:r>
              <a:rPr lang="he-IL" sz="2400"/>
              <a:t>צילומי נוף קווי רקיע גמלים וכד אין כל בעיה</a:t>
            </a:r>
          </a:p>
          <a:p>
            <a:pPr>
              <a:lnSpc>
                <a:spcPct val="90000"/>
              </a:lnSpc>
            </a:pPr>
            <a:endParaRPr lang="he-IL" sz="2400"/>
          </a:p>
        </p:txBody>
      </p:sp>
      <p:sp>
        <p:nvSpPr>
          <p:cNvPr id="4" name="מציין מיקום של תאריך 3">
            <a:extLst>
              <a:ext uri="{FF2B5EF4-FFF2-40B4-BE49-F238E27FC236}">
                <a16:creationId xmlns:a16="http://schemas.microsoft.com/office/drawing/2014/main" id="{D60CE953-D407-4689-9884-8EC38AA76375}"/>
              </a:ext>
            </a:extLst>
          </p:cNvPr>
          <p:cNvSpPr>
            <a:spLocks noGrp="1"/>
          </p:cNvSpPr>
          <p:nvPr>
            <p:ph type="dt" sz="half" idx="10"/>
          </p:nvPr>
        </p:nvSpPr>
        <p:spPr>
          <a:xfrm>
            <a:off x="457200" y="6416675"/>
            <a:ext cx="2133600" cy="365125"/>
          </a:xfrm>
        </p:spPr>
        <p:txBody>
          <a:bodyPr anchor="b">
            <a:normAutofit/>
          </a:bodyPr>
          <a:lstStyle/>
          <a:p>
            <a:pPr>
              <a:spcAft>
                <a:spcPts val="600"/>
              </a:spcAft>
            </a:pPr>
            <a:fld id="{D9BDD381-009E-4C59-B2DA-DE31EA970E85}"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2961ED59-5CA2-4EDE-8982-86B489C59BA6}"/>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0D0FF4E6-91AD-4187-9545-E4F418181B11}"/>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40</a:t>
            </a:fld>
            <a:endParaRPr lang="he-IL"/>
          </a:p>
        </p:txBody>
      </p:sp>
    </p:spTree>
    <p:extLst>
      <p:ext uri="{BB962C8B-B14F-4D97-AF65-F5344CB8AC3E}">
        <p14:creationId xmlns:p14="http://schemas.microsoft.com/office/powerpoint/2010/main" val="4107050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295DCC-CDBF-45F2-9EC8-CCEBF3461B19}"/>
              </a:ext>
            </a:extLst>
          </p:cNvPr>
          <p:cNvSpPr>
            <a:spLocks noGrp="1"/>
          </p:cNvSpPr>
          <p:nvPr>
            <p:ph type="title"/>
          </p:nvPr>
        </p:nvSpPr>
        <p:spPr/>
        <p:txBody>
          <a:bodyPr/>
          <a:lstStyle/>
          <a:p>
            <a:r>
              <a:rPr lang="he-IL" dirty="0"/>
              <a:t>בשבח הסבלנות</a:t>
            </a:r>
          </a:p>
        </p:txBody>
      </p:sp>
      <p:sp>
        <p:nvSpPr>
          <p:cNvPr id="3" name="מציין מיקום תוכן 2">
            <a:extLst>
              <a:ext uri="{FF2B5EF4-FFF2-40B4-BE49-F238E27FC236}">
                <a16:creationId xmlns:a16="http://schemas.microsoft.com/office/drawing/2014/main" id="{C0C5331F-DCA6-4287-B3FF-4EB6BDB81F9A}"/>
              </a:ext>
            </a:extLst>
          </p:cNvPr>
          <p:cNvSpPr>
            <a:spLocks noGrp="1"/>
          </p:cNvSpPr>
          <p:nvPr>
            <p:ph idx="1"/>
          </p:nvPr>
        </p:nvSpPr>
        <p:spPr/>
        <p:txBody>
          <a:bodyPr/>
          <a:lstStyle/>
          <a:p>
            <a:r>
              <a:rPr lang="he-IL" dirty="0"/>
              <a:t>"אל </a:t>
            </a:r>
            <a:r>
              <a:rPr lang="he-IL" dirty="0" err="1"/>
              <a:t>עג'לה</a:t>
            </a:r>
            <a:r>
              <a:rPr lang="he-IL" dirty="0"/>
              <a:t> מין א-שטן ותהני מין אל </a:t>
            </a:r>
            <a:r>
              <a:rPr lang="he-IL" dirty="0" err="1"/>
              <a:t>רחמאן</a:t>
            </a:r>
            <a:r>
              <a:rPr lang="he-IL" dirty="0"/>
              <a:t>"</a:t>
            </a:r>
          </a:p>
          <a:p>
            <a:r>
              <a:rPr lang="he-IL" dirty="0"/>
              <a:t>המקומיים לא אוהבים לחץ ולא אוהבים לעשות את הדברים מהר </a:t>
            </a:r>
            <a:r>
              <a:rPr lang="he-IL" dirty="0" err="1"/>
              <a:t>מהר</a:t>
            </a:r>
            <a:r>
              <a:rPr lang="he-IL" dirty="0"/>
              <a:t>. </a:t>
            </a:r>
          </a:p>
          <a:p>
            <a:r>
              <a:rPr lang="he-IL" dirty="0"/>
              <a:t>הפגנת לחץ או הגזמה בדרישה לדחיפות עלולה לסכן </a:t>
            </a:r>
            <a:r>
              <a:rPr lang="he-IL" dirty="0" err="1"/>
              <a:t>עיסקה</a:t>
            </a:r>
            <a:r>
              <a:rPr lang="he-IL" dirty="0"/>
              <a:t>.</a:t>
            </a:r>
          </a:p>
          <a:p>
            <a:r>
              <a:rPr lang="he-IL" dirty="0"/>
              <a:t>איחור לפגישה? זה רצון האל.</a:t>
            </a:r>
          </a:p>
          <a:p>
            <a:endParaRPr lang="he-IL" dirty="0"/>
          </a:p>
        </p:txBody>
      </p:sp>
      <p:sp>
        <p:nvSpPr>
          <p:cNvPr id="4" name="מציין מיקום של תאריך 3">
            <a:extLst>
              <a:ext uri="{FF2B5EF4-FFF2-40B4-BE49-F238E27FC236}">
                <a16:creationId xmlns:a16="http://schemas.microsoft.com/office/drawing/2014/main" id="{161EE5A8-3949-4339-A987-BB50A3AB8360}"/>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C5AF9A60-02E0-4C58-A2DE-1CECA76AC2C0}"/>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C09F090E-6140-420C-92FA-A534BC3B394A}"/>
              </a:ext>
            </a:extLst>
          </p:cNvPr>
          <p:cNvSpPr>
            <a:spLocks noGrp="1"/>
          </p:cNvSpPr>
          <p:nvPr>
            <p:ph type="sldNum" sz="quarter" idx="12"/>
          </p:nvPr>
        </p:nvSpPr>
        <p:spPr/>
        <p:txBody>
          <a:bodyPr/>
          <a:lstStyle/>
          <a:p>
            <a:fld id="{143345FE-1E50-40DA-80C7-02E0B1DFDFB1}" type="slidenum">
              <a:rPr lang="he-IL" smtClean="0"/>
              <a:pPr/>
              <a:t>41</a:t>
            </a:fld>
            <a:endParaRPr lang="he-IL"/>
          </a:p>
        </p:txBody>
      </p:sp>
    </p:spTree>
    <p:extLst>
      <p:ext uri="{BB962C8B-B14F-4D97-AF65-F5344CB8AC3E}">
        <p14:creationId xmlns:p14="http://schemas.microsoft.com/office/powerpoint/2010/main" val="2254312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622C7A-960A-4FF9-9ADA-8BE139D0BEC7}"/>
              </a:ext>
            </a:extLst>
          </p:cNvPr>
          <p:cNvSpPr>
            <a:spLocks noGrp="1"/>
          </p:cNvSpPr>
          <p:nvPr>
            <p:ph type="title"/>
          </p:nvPr>
        </p:nvSpPr>
        <p:spPr>
          <a:xfrm>
            <a:off x="457200" y="274638"/>
            <a:ext cx="8229600" cy="1143000"/>
          </a:xfrm>
        </p:spPr>
        <p:txBody>
          <a:bodyPr anchor="ctr">
            <a:normAutofit/>
          </a:bodyPr>
          <a:lstStyle/>
          <a:p>
            <a:r>
              <a:rPr lang="he-IL" dirty="0"/>
              <a:t>אלכוהול וסמים</a:t>
            </a:r>
          </a:p>
        </p:txBody>
      </p:sp>
      <p:pic>
        <p:nvPicPr>
          <p:cNvPr id="8" name="תמונה 7" descr="יין ארה&quot;ב)">
            <a:extLst>
              <a:ext uri="{FF2B5EF4-FFF2-40B4-BE49-F238E27FC236}">
                <a16:creationId xmlns:a16="http://schemas.microsoft.com/office/drawing/2014/main" id="{27847E45-1629-4346-AF2E-4CF1877BD2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182" r="24255" b="-1"/>
          <a:stretch/>
        </p:blipFill>
        <p:spPr>
          <a:xfrm>
            <a:off x="457200" y="1600200"/>
            <a:ext cx="2667000" cy="2988843"/>
          </a:xfrm>
          <a:prstGeom prst="rect">
            <a:avLst/>
          </a:prstGeom>
          <a:noFill/>
        </p:spPr>
      </p:pic>
      <p:sp>
        <p:nvSpPr>
          <p:cNvPr id="3" name="מציין מיקום תוכן 2">
            <a:extLst>
              <a:ext uri="{FF2B5EF4-FFF2-40B4-BE49-F238E27FC236}">
                <a16:creationId xmlns:a16="http://schemas.microsoft.com/office/drawing/2014/main" id="{B499C0C7-559D-4674-BAD4-E46371A5A985}"/>
              </a:ext>
            </a:extLst>
          </p:cNvPr>
          <p:cNvSpPr>
            <a:spLocks noGrp="1"/>
          </p:cNvSpPr>
          <p:nvPr>
            <p:ph sz="half" idx="2"/>
          </p:nvPr>
        </p:nvSpPr>
        <p:spPr>
          <a:xfrm>
            <a:off x="3203848" y="1600200"/>
            <a:ext cx="5482952" cy="4525963"/>
          </a:xfrm>
        </p:spPr>
        <p:txBody>
          <a:bodyPr>
            <a:normAutofit lnSpcReduction="10000"/>
          </a:bodyPr>
          <a:lstStyle/>
          <a:p>
            <a:pPr>
              <a:lnSpc>
                <a:spcPct val="90000"/>
              </a:lnSpc>
            </a:pPr>
            <a:r>
              <a:rPr lang="he-IL" sz="2000" dirty="0"/>
              <a:t>על פי האסלאם האלכוהול אסור </a:t>
            </a:r>
            <a:r>
              <a:rPr lang="he-IL" sz="2000" dirty="0" err="1"/>
              <a:t>לשתיה</a:t>
            </a:r>
            <a:r>
              <a:rPr lang="he-IL" sz="2000" dirty="0"/>
              <a:t>. </a:t>
            </a:r>
          </a:p>
          <a:p>
            <a:pPr>
              <a:lnSpc>
                <a:spcPct val="90000"/>
              </a:lnSpc>
            </a:pPr>
            <a:r>
              <a:rPr lang="he-IL" sz="2000" dirty="0"/>
              <a:t>לצד זאת ברוב המדינות יש סלחנות לזרים ששותים אלכוהול</a:t>
            </a:r>
          </a:p>
          <a:p>
            <a:pPr>
              <a:lnSpc>
                <a:spcPct val="90000"/>
              </a:lnSpc>
            </a:pPr>
            <a:r>
              <a:rPr lang="he-IL" sz="2000" dirty="0"/>
              <a:t>ניתן לשתות אלכוהול בבתי מלון ומסעדות שקיבלו על כך אישור מיוחד.</a:t>
            </a:r>
          </a:p>
          <a:p>
            <a:pPr>
              <a:lnSpc>
                <a:spcPct val="90000"/>
              </a:lnSpc>
            </a:pPr>
            <a:r>
              <a:rPr lang="he-IL" sz="2000" dirty="0"/>
              <a:t>למרות האיסור נוהגים לא מעט מוסלמים לצרוך אלכוהול בסתר לעיתים אפילו תוך כדי יצור ביתי או רכישה בשוק שחור. </a:t>
            </a:r>
          </a:p>
          <a:p>
            <a:pPr>
              <a:lnSpc>
                <a:spcPct val="90000"/>
              </a:lnSpc>
            </a:pPr>
            <a:r>
              <a:rPr lang="he-IL" sz="2000" dirty="0"/>
              <a:t>בקבוק ויסקי לפגישה? – לא אצלנו</a:t>
            </a:r>
            <a:br>
              <a:rPr lang="en-US" sz="2000" dirty="0"/>
            </a:br>
            <a:endParaRPr lang="he-IL" sz="2000" dirty="0"/>
          </a:p>
          <a:p>
            <a:pPr>
              <a:lnSpc>
                <a:spcPct val="90000"/>
              </a:lnSpc>
            </a:pPr>
            <a:r>
              <a:rPr lang="he-IL" sz="2000" dirty="0"/>
              <a:t>סמים</a:t>
            </a:r>
          </a:p>
          <a:p>
            <a:pPr lvl="1">
              <a:lnSpc>
                <a:spcPct val="90000"/>
              </a:lnSpc>
            </a:pPr>
            <a:r>
              <a:rPr lang="he-IL" sz="2000" dirty="0"/>
              <a:t>תתרחקו ומהר – יש איסור חמור על כל שימוש בסמים במדינות המפרץ. אחזקת סם עלולה לגרור עונשים כבדים . סחר בסמים עלול לגרום לעונש מוות.</a:t>
            </a:r>
          </a:p>
          <a:p>
            <a:pPr>
              <a:lnSpc>
                <a:spcPct val="90000"/>
              </a:lnSpc>
            </a:pPr>
            <a:endParaRPr lang="he-IL" sz="2000" dirty="0"/>
          </a:p>
          <a:p>
            <a:pPr>
              <a:lnSpc>
                <a:spcPct val="90000"/>
              </a:lnSpc>
            </a:pPr>
            <a:endParaRPr lang="he-IL" sz="1600" dirty="0"/>
          </a:p>
        </p:txBody>
      </p:sp>
      <p:sp>
        <p:nvSpPr>
          <p:cNvPr id="4" name="מציין מיקום של תאריך 3">
            <a:extLst>
              <a:ext uri="{FF2B5EF4-FFF2-40B4-BE49-F238E27FC236}">
                <a16:creationId xmlns:a16="http://schemas.microsoft.com/office/drawing/2014/main" id="{04C87C8E-ED96-4544-819C-3DE9E46CE0ED}"/>
              </a:ext>
            </a:extLst>
          </p:cNvPr>
          <p:cNvSpPr>
            <a:spLocks noGrp="1"/>
          </p:cNvSpPr>
          <p:nvPr>
            <p:ph type="dt" sz="half" idx="10"/>
          </p:nvPr>
        </p:nvSpPr>
        <p:spPr>
          <a:xfrm>
            <a:off x="457200" y="6416675"/>
            <a:ext cx="2133600" cy="365125"/>
          </a:xfrm>
        </p:spPr>
        <p:txBody>
          <a:bodyPr anchor="b">
            <a:normAutofit/>
          </a:bodyPr>
          <a:lstStyle/>
          <a:p>
            <a:pPr>
              <a:spcAft>
                <a:spcPts val="600"/>
              </a:spcAft>
            </a:pPr>
            <a:fld id="{D9BDD381-009E-4C59-B2DA-DE31EA970E85}"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96F773ED-8E68-42E5-869D-210013C81867}"/>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CCD797A8-8FCB-49FB-85F0-3AE05E5B9A22}"/>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42</a:t>
            </a:fld>
            <a:endParaRPr lang="he-IL"/>
          </a:p>
        </p:txBody>
      </p:sp>
    </p:spTree>
    <p:extLst>
      <p:ext uri="{BB962C8B-B14F-4D97-AF65-F5344CB8AC3E}">
        <p14:creationId xmlns:p14="http://schemas.microsoft.com/office/powerpoint/2010/main" val="150661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מנהגים - לבוש</a:t>
            </a:r>
          </a:p>
        </p:txBody>
      </p:sp>
      <p:sp>
        <p:nvSpPr>
          <p:cNvPr id="3" name="מציין מיקום תוכן 2"/>
          <p:cNvSpPr>
            <a:spLocks noGrp="1"/>
          </p:cNvSpPr>
          <p:nvPr>
            <p:ph idx="1"/>
          </p:nvPr>
        </p:nvSpPr>
        <p:spPr/>
        <p:txBody>
          <a:bodyPr>
            <a:normAutofit/>
          </a:bodyPr>
          <a:lstStyle/>
          <a:p>
            <a:r>
              <a:rPr lang="he-IL" dirty="0"/>
              <a:t>הנשים במדינות המפרץ שומרות על המסורת ונוהגות ללבוש את "</a:t>
            </a:r>
            <a:r>
              <a:rPr lang="he-IL" dirty="0" err="1"/>
              <a:t>העביה</a:t>
            </a:r>
            <a:r>
              <a:rPr lang="he-IL" dirty="0"/>
              <a:t>". </a:t>
            </a:r>
          </a:p>
          <a:p>
            <a:r>
              <a:rPr lang="he-IL" dirty="0"/>
              <a:t>נשים לא נשואות יכולות ללבוש לבוש אחר אבל נשואות בדרך כלל ילבשו את "</a:t>
            </a:r>
            <a:r>
              <a:rPr lang="he-IL" dirty="0" err="1"/>
              <a:t>העביה</a:t>
            </a:r>
            <a:r>
              <a:rPr lang="he-IL" dirty="0"/>
              <a:t>". </a:t>
            </a:r>
          </a:p>
          <a:p>
            <a:r>
              <a:rPr lang="he-IL" dirty="0"/>
              <a:t>"</a:t>
            </a:r>
            <a:r>
              <a:rPr lang="he-IL" dirty="0" err="1"/>
              <a:t>העביה</a:t>
            </a:r>
            <a:r>
              <a:rPr lang="he-IL" dirty="0"/>
              <a:t>" היום היא סמל סטטוס.</a:t>
            </a:r>
          </a:p>
          <a:p>
            <a:r>
              <a:rPr lang="he-IL" dirty="0"/>
              <a:t>הרעלה נקראת "</a:t>
            </a:r>
            <a:r>
              <a:rPr lang="he-IL" dirty="0" err="1"/>
              <a:t>אלשילה</a:t>
            </a:r>
            <a:r>
              <a:rPr lang="he-IL" dirty="0"/>
              <a:t>" בד שחור ארוך העוטף את הראש ומכסה את השיער . </a:t>
            </a:r>
          </a:p>
          <a:p>
            <a:endParaRPr lang="he-IL" dirty="0"/>
          </a:p>
        </p:txBody>
      </p:sp>
      <p:sp>
        <p:nvSpPr>
          <p:cNvPr id="4" name="מציין מיקום של תאריך 3">
            <a:extLst>
              <a:ext uri="{FF2B5EF4-FFF2-40B4-BE49-F238E27FC236}">
                <a16:creationId xmlns:a16="http://schemas.microsoft.com/office/drawing/2014/main" id="{4B601631-0F1A-40F0-8909-918A222B3EFD}"/>
              </a:ext>
            </a:extLst>
          </p:cNvPr>
          <p:cNvSpPr>
            <a:spLocks noGrp="1"/>
          </p:cNvSpPr>
          <p:nvPr>
            <p:ph type="dt" sz="half" idx="10"/>
          </p:nvPr>
        </p:nvSpPr>
        <p:spPr/>
        <p:txBody>
          <a:bodyPr/>
          <a:lstStyle/>
          <a:p>
            <a:fld id="{25594FB7-803F-4121-9DB8-94685C097E68}"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4A04997C-5BC5-473D-8E4B-754686FFA490}"/>
              </a:ext>
            </a:extLst>
          </p:cNvPr>
          <p:cNvSpPr>
            <a:spLocks noGrp="1"/>
          </p:cNvSpPr>
          <p:nvPr>
            <p:ph type="ftr" sz="quarter" idx="11"/>
          </p:nvPr>
        </p:nvSpPr>
        <p:spPr/>
        <p:txBody>
          <a:bodyPr/>
          <a:lstStyle/>
          <a:p>
            <a:r>
              <a:rPr lang="he-IL"/>
              <a:t>יוסי אמרוסי  - הרצאות ויעוץ בטחוני 0507503881</a:t>
            </a:r>
          </a:p>
        </p:txBody>
      </p:sp>
      <p:sp>
        <p:nvSpPr>
          <p:cNvPr id="7" name="מציין מיקום של מספר שקופית 6">
            <a:extLst>
              <a:ext uri="{FF2B5EF4-FFF2-40B4-BE49-F238E27FC236}">
                <a16:creationId xmlns:a16="http://schemas.microsoft.com/office/drawing/2014/main" id="{6A789320-3C1E-4A82-9FDC-7903E963A796}"/>
              </a:ext>
            </a:extLst>
          </p:cNvPr>
          <p:cNvSpPr>
            <a:spLocks noGrp="1"/>
          </p:cNvSpPr>
          <p:nvPr>
            <p:ph type="sldNum" sz="quarter" idx="12"/>
          </p:nvPr>
        </p:nvSpPr>
        <p:spPr/>
        <p:txBody>
          <a:bodyPr/>
          <a:lstStyle/>
          <a:p>
            <a:fld id="{143345FE-1E50-40DA-80C7-02E0B1DFDFB1}" type="slidenum">
              <a:rPr lang="he-IL" smtClean="0"/>
              <a:pPr/>
              <a:t>43</a:t>
            </a:fld>
            <a:endParaRPr lang="he-IL"/>
          </a:p>
        </p:txBody>
      </p:sp>
    </p:spTree>
    <p:extLst>
      <p:ext uri="{BB962C8B-B14F-4D97-AF65-F5344CB8AC3E}">
        <p14:creationId xmlns:p14="http://schemas.microsoft.com/office/powerpoint/2010/main" val="4220863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3C00F2-A36C-4286-A80B-ED0BB0372AE2}"/>
              </a:ext>
            </a:extLst>
          </p:cNvPr>
          <p:cNvSpPr>
            <a:spLocks noGrp="1"/>
          </p:cNvSpPr>
          <p:nvPr>
            <p:ph type="title"/>
          </p:nvPr>
        </p:nvSpPr>
        <p:spPr/>
        <p:txBody>
          <a:bodyPr>
            <a:normAutofit fontScale="90000"/>
          </a:bodyPr>
          <a:lstStyle/>
          <a:p>
            <a:br>
              <a:rPr lang="he-IL" dirty="0"/>
            </a:br>
            <a:br>
              <a:rPr lang="he-IL" dirty="0"/>
            </a:br>
            <a:br>
              <a:rPr lang="he-IL" dirty="0"/>
            </a:br>
            <a:br>
              <a:rPr lang="he-IL" dirty="0"/>
            </a:br>
            <a:br>
              <a:rPr lang="he-IL" dirty="0"/>
            </a:br>
            <a:r>
              <a:rPr lang="he-IL" sz="6000" dirty="0"/>
              <a:t>מפגש מס' 5</a:t>
            </a:r>
            <a:br>
              <a:rPr lang="en-US" sz="6000" dirty="0"/>
            </a:br>
            <a:r>
              <a:rPr lang="he-IL" sz="6000" dirty="0"/>
              <a:t>עסקים בעולם הערבי</a:t>
            </a:r>
          </a:p>
        </p:txBody>
      </p:sp>
      <p:sp>
        <p:nvSpPr>
          <p:cNvPr id="3" name="מציין מיקום תוכן 2">
            <a:extLst>
              <a:ext uri="{FF2B5EF4-FFF2-40B4-BE49-F238E27FC236}">
                <a16:creationId xmlns:a16="http://schemas.microsoft.com/office/drawing/2014/main" id="{74C8773E-8CD0-4CB5-9ABC-B65996E1A325}"/>
              </a:ext>
            </a:extLst>
          </p:cNvPr>
          <p:cNvSpPr>
            <a:spLocks noGrp="1"/>
          </p:cNvSpPr>
          <p:nvPr>
            <p:ph idx="1"/>
          </p:nvPr>
        </p:nvSpPr>
        <p:spPr>
          <a:xfrm>
            <a:off x="6019800" y="5301208"/>
            <a:ext cx="2667000" cy="1008152"/>
          </a:xfrm>
        </p:spPr>
        <p:txBody>
          <a:bodyPr/>
          <a:lstStyle/>
          <a:p>
            <a:endParaRPr lang="he-IL" dirty="0"/>
          </a:p>
        </p:txBody>
      </p:sp>
      <p:sp>
        <p:nvSpPr>
          <p:cNvPr id="4" name="מציין מיקום של תאריך 3">
            <a:extLst>
              <a:ext uri="{FF2B5EF4-FFF2-40B4-BE49-F238E27FC236}">
                <a16:creationId xmlns:a16="http://schemas.microsoft.com/office/drawing/2014/main" id="{D255BAAE-4CDB-4BB4-99BD-ED89B6A5A448}"/>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4000712C-3450-4FCE-88A1-3AA8950054DF}"/>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4CAD812C-AAEB-4E25-90FA-8646434C7FFC}"/>
              </a:ext>
            </a:extLst>
          </p:cNvPr>
          <p:cNvSpPr>
            <a:spLocks noGrp="1"/>
          </p:cNvSpPr>
          <p:nvPr>
            <p:ph type="sldNum" sz="quarter" idx="12"/>
          </p:nvPr>
        </p:nvSpPr>
        <p:spPr/>
        <p:txBody>
          <a:bodyPr/>
          <a:lstStyle/>
          <a:p>
            <a:fld id="{143345FE-1E50-40DA-80C7-02E0B1DFDFB1}" type="slidenum">
              <a:rPr lang="he-IL" smtClean="0"/>
              <a:pPr/>
              <a:t>44</a:t>
            </a:fld>
            <a:endParaRPr lang="he-IL"/>
          </a:p>
        </p:txBody>
      </p:sp>
    </p:spTree>
    <p:extLst>
      <p:ext uri="{BB962C8B-B14F-4D97-AF65-F5344CB8AC3E}">
        <p14:creationId xmlns:p14="http://schemas.microsoft.com/office/powerpoint/2010/main" val="926112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AA661F-2746-454A-9AF0-87AC3F54269B}"/>
              </a:ext>
            </a:extLst>
          </p:cNvPr>
          <p:cNvSpPr>
            <a:spLocks noGrp="1"/>
          </p:cNvSpPr>
          <p:nvPr>
            <p:ph type="title"/>
          </p:nvPr>
        </p:nvSpPr>
        <p:spPr>
          <a:xfrm>
            <a:off x="457200" y="274638"/>
            <a:ext cx="8229600" cy="1143000"/>
          </a:xfrm>
        </p:spPr>
        <p:txBody>
          <a:bodyPr anchor="ctr">
            <a:normAutofit/>
          </a:bodyPr>
          <a:lstStyle/>
          <a:p>
            <a:r>
              <a:rPr lang="he-IL" dirty="0"/>
              <a:t>הכבוד לחוזה</a:t>
            </a:r>
          </a:p>
        </p:txBody>
      </p:sp>
      <p:pic>
        <p:nvPicPr>
          <p:cNvPr id="8" name="תמונה 7" descr="צילום תקריב של שרטוטים">
            <a:extLst>
              <a:ext uri="{FF2B5EF4-FFF2-40B4-BE49-F238E27FC236}">
                <a16:creationId xmlns:a16="http://schemas.microsoft.com/office/drawing/2014/main" id="{68D6A7F0-C31A-4115-8BDB-358D519AAB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720" r="11717" b="-1"/>
          <a:stretch/>
        </p:blipFill>
        <p:spPr>
          <a:xfrm>
            <a:off x="457200" y="1600200"/>
            <a:ext cx="4038600" cy="4525963"/>
          </a:xfrm>
          <a:prstGeom prst="rect">
            <a:avLst/>
          </a:prstGeom>
          <a:noFill/>
        </p:spPr>
      </p:pic>
      <p:sp>
        <p:nvSpPr>
          <p:cNvPr id="3" name="מציין מיקום תוכן 2">
            <a:extLst>
              <a:ext uri="{FF2B5EF4-FFF2-40B4-BE49-F238E27FC236}">
                <a16:creationId xmlns:a16="http://schemas.microsoft.com/office/drawing/2014/main" id="{8F3B15DF-DF09-41CA-8EB5-FC8B4AB2FA92}"/>
              </a:ext>
            </a:extLst>
          </p:cNvPr>
          <p:cNvSpPr>
            <a:spLocks noGrp="1"/>
          </p:cNvSpPr>
          <p:nvPr>
            <p:ph sz="half" idx="2"/>
          </p:nvPr>
        </p:nvSpPr>
        <p:spPr>
          <a:xfrm>
            <a:off x="4648200" y="1600200"/>
            <a:ext cx="4038600" cy="4525963"/>
          </a:xfrm>
        </p:spPr>
        <p:txBody>
          <a:bodyPr>
            <a:normAutofit/>
          </a:bodyPr>
          <a:lstStyle/>
          <a:p>
            <a:r>
              <a:rPr lang="he-IL" sz="2400"/>
              <a:t>ההתיחסות למילה הכתובה</a:t>
            </a:r>
          </a:p>
          <a:p>
            <a:r>
              <a:rPr lang="he-IL" sz="2400"/>
              <a:t>להתמקח?, זו לא בושה, להיפך</a:t>
            </a:r>
          </a:p>
          <a:p>
            <a:r>
              <a:rPr lang="he-IL" sz="2400"/>
              <a:t>שינויים בהסכמים?, ניתן לעשות שינויים אחרי חתימה?</a:t>
            </a:r>
          </a:p>
          <a:p>
            <a:r>
              <a:rPr lang="he-IL" sz="2400"/>
              <a:t>נפש של סוחרים.</a:t>
            </a:r>
          </a:p>
          <a:p>
            <a:r>
              <a:rPr lang="he-IL" sz="2400"/>
              <a:t>שקרים?</a:t>
            </a:r>
          </a:p>
          <a:p>
            <a:r>
              <a:rPr lang="he-IL" sz="2400"/>
              <a:t>בכל מקרה אם יש סכסוך חוזי לעולם אל תקבעו את בית המשפט המקומי לברור המחלוקת</a:t>
            </a:r>
          </a:p>
          <a:p>
            <a:pPr marL="137160" indent="0">
              <a:buNone/>
            </a:pPr>
            <a:endParaRPr lang="he-IL" sz="2400"/>
          </a:p>
        </p:txBody>
      </p:sp>
      <p:sp>
        <p:nvSpPr>
          <p:cNvPr id="4" name="מציין מיקום של תאריך 3">
            <a:extLst>
              <a:ext uri="{FF2B5EF4-FFF2-40B4-BE49-F238E27FC236}">
                <a16:creationId xmlns:a16="http://schemas.microsoft.com/office/drawing/2014/main" id="{6B42EFE4-7A22-44B9-BB96-3F62846F9E9B}"/>
              </a:ext>
            </a:extLst>
          </p:cNvPr>
          <p:cNvSpPr>
            <a:spLocks noGrp="1"/>
          </p:cNvSpPr>
          <p:nvPr>
            <p:ph type="dt" sz="half" idx="10"/>
          </p:nvPr>
        </p:nvSpPr>
        <p:spPr>
          <a:xfrm>
            <a:off x="457200" y="6416675"/>
            <a:ext cx="2133600" cy="365125"/>
          </a:xfrm>
        </p:spPr>
        <p:txBody>
          <a:bodyPr anchor="b">
            <a:normAutofit/>
          </a:bodyPr>
          <a:lstStyle/>
          <a:p>
            <a:pPr>
              <a:spcAft>
                <a:spcPts val="600"/>
              </a:spcAft>
            </a:pPr>
            <a:fld id="{D9BDD381-009E-4C59-B2DA-DE31EA970E85}"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6FD16087-B386-4941-93B5-CF0C6602320D}"/>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ABCA220B-B5E2-4D6B-8553-0E092F81EFD0}"/>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45</a:t>
            </a:fld>
            <a:endParaRPr lang="he-IL"/>
          </a:p>
        </p:txBody>
      </p:sp>
    </p:spTree>
    <p:extLst>
      <p:ext uri="{BB962C8B-B14F-4D97-AF65-F5344CB8AC3E}">
        <p14:creationId xmlns:p14="http://schemas.microsoft.com/office/powerpoint/2010/main" val="2826005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BBC222-6D80-480B-9FDB-0D97718DA6DA}"/>
              </a:ext>
            </a:extLst>
          </p:cNvPr>
          <p:cNvSpPr>
            <a:spLocks noGrp="1"/>
          </p:cNvSpPr>
          <p:nvPr>
            <p:ph type="title"/>
          </p:nvPr>
        </p:nvSpPr>
        <p:spPr>
          <a:xfrm>
            <a:off x="457200" y="274638"/>
            <a:ext cx="8229600" cy="1143000"/>
          </a:xfrm>
        </p:spPr>
        <p:txBody>
          <a:bodyPr anchor="ctr">
            <a:normAutofit/>
          </a:bodyPr>
          <a:lstStyle/>
          <a:p>
            <a:r>
              <a:rPr lang="he-IL" dirty="0" err="1"/>
              <a:t>אינטרקציה</a:t>
            </a:r>
            <a:r>
              <a:rPr lang="he-IL" dirty="0"/>
              <a:t> </a:t>
            </a:r>
            <a:r>
              <a:rPr lang="he-IL" dirty="0" err="1"/>
              <a:t>עיסקית</a:t>
            </a:r>
            <a:endParaRPr lang="he-IL" dirty="0"/>
          </a:p>
        </p:txBody>
      </p:sp>
      <p:pic>
        <p:nvPicPr>
          <p:cNvPr id="10" name="תמונה 9" descr="אדם המחזיק יד">
            <a:extLst>
              <a:ext uri="{FF2B5EF4-FFF2-40B4-BE49-F238E27FC236}">
                <a16:creationId xmlns:a16="http://schemas.microsoft.com/office/drawing/2014/main" id="{FF8FF580-BD52-423B-BB7C-042D6853FC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49" r="13552" b="2"/>
          <a:stretch/>
        </p:blipFill>
        <p:spPr>
          <a:xfrm>
            <a:off x="457200" y="1600200"/>
            <a:ext cx="4038600" cy="4525963"/>
          </a:xfrm>
          <a:prstGeom prst="rect">
            <a:avLst/>
          </a:prstGeom>
          <a:noFill/>
        </p:spPr>
      </p:pic>
      <p:sp>
        <p:nvSpPr>
          <p:cNvPr id="3" name="מציין מיקום תוכן 2">
            <a:extLst>
              <a:ext uri="{FF2B5EF4-FFF2-40B4-BE49-F238E27FC236}">
                <a16:creationId xmlns:a16="http://schemas.microsoft.com/office/drawing/2014/main" id="{20F790D7-79D0-4EA4-9358-B0DCDB399825}"/>
              </a:ext>
            </a:extLst>
          </p:cNvPr>
          <p:cNvSpPr>
            <a:spLocks noGrp="1"/>
          </p:cNvSpPr>
          <p:nvPr>
            <p:ph sz="half" idx="2"/>
          </p:nvPr>
        </p:nvSpPr>
        <p:spPr>
          <a:xfrm>
            <a:off x="4648200" y="1600200"/>
            <a:ext cx="4038600" cy="4525963"/>
          </a:xfrm>
        </p:spPr>
        <p:txBody>
          <a:bodyPr>
            <a:normAutofit/>
          </a:bodyPr>
          <a:lstStyle/>
          <a:p>
            <a:pPr>
              <a:lnSpc>
                <a:spcPct val="90000"/>
              </a:lnSpc>
            </a:pPr>
            <a:r>
              <a:rPr lang="he-IL" sz="2000"/>
              <a:t>פנים אל פנים עדיף באלף מונים על קשר </a:t>
            </a:r>
            <a:r>
              <a:rPr lang="he-IL" sz="2000" err="1"/>
              <a:t>אנטרנטי</a:t>
            </a:r>
            <a:endParaRPr lang="he-IL" sz="2000"/>
          </a:p>
          <a:p>
            <a:pPr>
              <a:lnSpc>
                <a:spcPct val="90000"/>
              </a:lnSpc>
            </a:pPr>
            <a:r>
              <a:rPr lang="he-IL" sz="2000"/>
              <a:t>לדעת את השפה!</a:t>
            </a:r>
          </a:p>
          <a:p>
            <a:pPr>
              <a:lnSpc>
                <a:spcPct val="90000"/>
              </a:lnSpc>
            </a:pPr>
            <a:r>
              <a:rPr lang="he-IL" sz="2000"/>
              <a:t>לבוש מכובד </a:t>
            </a:r>
          </a:p>
          <a:p>
            <a:pPr>
              <a:lnSpc>
                <a:spcPct val="90000"/>
              </a:lnSpc>
            </a:pPr>
            <a:r>
              <a:rPr lang="he-IL" sz="2000"/>
              <a:t>לחיצות ידיים</a:t>
            </a:r>
          </a:p>
          <a:p>
            <a:pPr>
              <a:lnSpc>
                <a:spcPct val="90000"/>
              </a:lnSpc>
            </a:pPr>
            <a:r>
              <a:rPr lang="he-IL" sz="2000"/>
              <a:t>כינויי כבוד</a:t>
            </a:r>
          </a:p>
          <a:p>
            <a:pPr>
              <a:lnSpc>
                <a:spcPct val="90000"/>
              </a:lnSpc>
            </a:pPr>
            <a:r>
              <a:rPr lang="he-IL" sz="2000"/>
              <a:t>אין הרמת קול </a:t>
            </a:r>
          </a:p>
          <a:p>
            <a:pPr>
              <a:lnSpc>
                <a:spcPct val="90000"/>
              </a:lnSpc>
            </a:pPr>
            <a:r>
              <a:rPr lang="he-IL" sz="2000"/>
              <a:t>לשבת יחד לעמוד יחד</a:t>
            </a:r>
          </a:p>
          <a:p>
            <a:pPr>
              <a:lnSpc>
                <a:spcPct val="90000"/>
              </a:lnSpc>
            </a:pPr>
            <a:r>
              <a:rPr lang="he-IL" sz="2000"/>
              <a:t>לא לסרב למשקה או כיבוד (ניתן לסרב מטעמי "כשרות" או צמחוני/טבעוני)</a:t>
            </a:r>
          </a:p>
          <a:p>
            <a:pPr>
              <a:lnSpc>
                <a:spcPct val="90000"/>
              </a:lnSpc>
            </a:pPr>
            <a:r>
              <a:rPr lang="he-IL" sz="2000"/>
              <a:t>ביקורת – לא ישירה, בארבע עיניים </a:t>
            </a:r>
          </a:p>
          <a:p>
            <a:pPr>
              <a:lnSpc>
                <a:spcPct val="90000"/>
              </a:lnSpc>
            </a:pPr>
            <a:r>
              <a:rPr lang="he-IL" sz="2000"/>
              <a:t>אין למתוח ביקורת על השלטון או המדינה</a:t>
            </a:r>
          </a:p>
          <a:p>
            <a:pPr>
              <a:lnSpc>
                <a:spcPct val="90000"/>
              </a:lnSpc>
            </a:pPr>
            <a:endParaRPr lang="he-IL" sz="2000"/>
          </a:p>
        </p:txBody>
      </p:sp>
      <p:sp>
        <p:nvSpPr>
          <p:cNvPr id="4" name="מציין מיקום של תאריך 3">
            <a:extLst>
              <a:ext uri="{FF2B5EF4-FFF2-40B4-BE49-F238E27FC236}">
                <a16:creationId xmlns:a16="http://schemas.microsoft.com/office/drawing/2014/main" id="{22945516-D8FF-4F68-A36E-EABDC6EEE5EA}"/>
              </a:ext>
            </a:extLst>
          </p:cNvPr>
          <p:cNvSpPr>
            <a:spLocks noGrp="1"/>
          </p:cNvSpPr>
          <p:nvPr>
            <p:ph type="dt" sz="half" idx="10"/>
          </p:nvPr>
        </p:nvSpPr>
        <p:spPr>
          <a:xfrm>
            <a:off x="457200" y="6416675"/>
            <a:ext cx="2133600" cy="365125"/>
          </a:xfrm>
        </p:spPr>
        <p:txBody>
          <a:bodyPr anchor="b">
            <a:normAutofit/>
          </a:bodyPr>
          <a:lstStyle/>
          <a:p>
            <a:pPr>
              <a:spcAft>
                <a:spcPts val="600"/>
              </a:spcAft>
            </a:pPr>
            <a:fld id="{D9BDD381-009E-4C59-B2DA-DE31EA970E85}"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D71F5411-C27E-49B8-8DC9-E1EB9EF98408}"/>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83726014-5246-40DE-9FB9-2C54DB191085}"/>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46</a:t>
            </a:fld>
            <a:endParaRPr lang="he-IL"/>
          </a:p>
        </p:txBody>
      </p:sp>
    </p:spTree>
    <p:extLst>
      <p:ext uri="{BB962C8B-B14F-4D97-AF65-F5344CB8AC3E}">
        <p14:creationId xmlns:p14="http://schemas.microsoft.com/office/powerpoint/2010/main" val="93026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07912F-6C30-4B6C-9478-F3A42992811E}"/>
              </a:ext>
            </a:extLst>
          </p:cNvPr>
          <p:cNvSpPr>
            <a:spLocks noGrp="1"/>
          </p:cNvSpPr>
          <p:nvPr>
            <p:ph type="title"/>
          </p:nvPr>
        </p:nvSpPr>
        <p:spPr/>
        <p:txBody>
          <a:bodyPr/>
          <a:lstStyle/>
          <a:p>
            <a:r>
              <a:rPr lang="he-IL" dirty="0"/>
              <a:t>אמת ושקר</a:t>
            </a:r>
          </a:p>
        </p:txBody>
      </p:sp>
      <p:sp>
        <p:nvSpPr>
          <p:cNvPr id="3" name="מציין מיקום תוכן 2">
            <a:extLst>
              <a:ext uri="{FF2B5EF4-FFF2-40B4-BE49-F238E27FC236}">
                <a16:creationId xmlns:a16="http://schemas.microsoft.com/office/drawing/2014/main" id="{B1359752-9EBA-4857-B4F2-36A65FDA48DE}"/>
              </a:ext>
            </a:extLst>
          </p:cNvPr>
          <p:cNvSpPr>
            <a:spLocks noGrp="1"/>
          </p:cNvSpPr>
          <p:nvPr>
            <p:ph idx="1"/>
          </p:nvPr>
        </p:nvSpPr>
        <p:spPr/>
        <p:txBody>
          <a:bodyPr/>
          <a:lstStyle/>
          <a:p>
            <a:r>
              <a:rPr lang="he-IL" dirty="0"/>
              <a:t>מותר לשקר?</a:t>
            </a:r>
          </a:p>
          <a:p>
            <a:r>
              <a:rPr lang="he-IL" dirty="0"/>
              <a:t>אם </a:t>
            </a:r>
            <a:r>
              <a:rPr lang="he-IL" dirty="0" err="1"/>
              <a:t>כן,מתי</a:t>
            </a:r>
            <a:r>
              <a:rPr lang="he-IL" dirty="0"/>
              <a:t>?</a:t>
            </a:r>
          </a:p>
          <a:p>
            <a:r>
              <a:rPr lang="he-IL" dirty="0" err="1"/>
              <a:t>וואלאי</a:t>
            </a:r>
            <a:r>
              <a:rPr lang="he-IL" dirty="0"/>
              <a:t>!</a:t>
            </a:r>
          </a:p>
          <a:p>
            <a:pPr marL="137160" indent="0">
              <a:buNone/>
            </a:pPr>
            <a:endParaRPr lang="he-IL" dirty="0"/>
          </a:p>
        </p:txBody>
      </p:sp>
      <p:sp>
        <p:nvSpPr>
          <p:cNvPr id="4" name="מציין מיקום של תאריך 3">
            <a:extLst>
              <a:ext uri="{FF2B5EF4-FFF2-40B4-BE49-F238E27FC236}">
                <a16:creationId xmlns:a16="http://schemas.microsoft.com/office/drawing/2014/main" id="{DF0E6B3D-6721-44FD-8235-AEACB7825AF1}"/>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63EFAEFB-F7A4-45EB-A1C5-C7B786C41BB0}"/>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01A48AAB-7858-457E-A1B0-CB423CB0BDD5}"/>
              </a:ext>
            </a:extLst>
          </p:cNvPr>
          <p:cNvSpPr>
            <a:spLocks noGrp="1"/>
          </p:cNvSpPr>
          <p:nvPr>
            <p:ph type="sldNum" sz="quarter" idx="12"/>
          </p:nvPr>
        </p:nvSpPr>
        <p:spPr/>
        <p:txBody>
          <a:bodyPr/>
          <a:lstStyle/>
          <a:p>
            <a:fld id="{143345FE-1E50-40DA-80C7-02E0B1DFDFB1}" type="slidenum">
              <a:rPr lang="he-IL" smtClean="0"/>
              <a:pPr/>
              <a:t>47</a:t>
            </a:fld>
            <a:endParaRPr lang="he-IL"/>
          </a:p>
        </p:txBody>
      </p:sp>
    </p:spTree>
    <p:extLst>
      <p:ext uri="{BB962C8B-B14F-4D97-AF65-F5344CB8AC3E}">
        <p14:creationId xmlns:p14="http://schemas.microsoft.com/office/powerpoint/2010/main" val="3874253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F692E1-90CD-44C8-8146-44390808354F}"/>
              </a:ext>
            </a:extLst>
          </p:cNvPr>
          <p:cNvSpPr>
            <a:spLocks noGrp="1"/>
          </p:cNvSpPr>
          <p:nvPr>
            <p:ph type="title"/>
          </p:nvPr>
        </p:nvSpPr>
        <p:spPr>
          <a:xfrm>
            <a:off x="457200" y="274638"/>
            <a:ext cx="8229600" cy="1143000"/>
          </a:xfrm>
        </p:spPr>
        <p:txBody>
          <a:bodyPr anchor="ctr">
            <a:normAutofit/>
          </a:bodyPr>
          <a:lstStyle/>
          <a:p>
            <a:r>
              <a:rPr lang="he-IL" dirty="0"/>
              <a:t>המסחר והחוק</a:t>
            </a:r>
          </a:p>
        </p:txBody>
      </p:sp>
      <p:pic>
        <p:nvPicPr>
          <p:cNvPr id="8" name="תמונה 7" descr="מבט אווירי על אוניית מכולות באוקיינוס">
            <a:extLst>
              <a:ext uri="{FF2B5EF4-FFF2-40B4-BE49-F238E27FC236}">
                <a16:creationId xmlns:a16="http://schemas.microsoft.com/office/drawing/2014/main" id="{193CE3E8-29EA-4DA6-BAA4-C531E72C27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629" r="20594" b="1"/>
          <a:stretch/>
        </p:blipFill>
        <p:spPr>
          <a:xfrm>
            <a:off x="457200" y="1600200"/>
            <a:ext cx="4038600" cy="4525963"/>
          </a:xfrm>
          <a:prstGeom prst="rect">
            <a:avLst/>
          </a:prstGeom>
          <a:noFill/>
        </p:spPr>
      </p:pic>
      <p:sp>
        <p:nvSpPr>
          <p:cNvPr id="3" name="מציין מיקום תוכן 2">
            <a:extLst>
              <a:ext uri="{FF2B5EF4-FFF2-40B4-BE49-F238E27FC236}">
                <a16:creationId xmlns:a16="http://schemas.microsoft.com/office/drawing/2014/main" id="{7CABB20F-952E-4B7F-B65A-E8CC8982BA37}"/>
              </a:ext>
            </a:extLst>
          </p:cNvPr>
          <p:cNvSpPr>
            <a:spLocks noGrp="1"/>
          </p:cNvSpPr>
          <p:nvPr>
            <p:ph sz="half" idx="2"/>
          </p:nvPr>
        </p:nvSpPr>
        <p:spPr>
          <a:xfrm>
            <a:off x="4648200" y="1600200"/>
            <a:ext cx="4038600" cy="4525963"/>
          </a:xfrm>
        </p:spPr>
        <p:txBody>
          <a:bodyPr>
            <a:normAutofit/>
          </a:bodyPr>
          <a:lstStyle/>
          <a:p>
            <a:pPr>
              <a:lnSpc>
                <a:spcPct val="90000"/>
              </a:lnSpc>
            </a:pPr>
            <a:r>
              <a:rPr lang="he-IL" dirty="0"/>
              <a:t>שוני מנטלי ותרבותי</a:t>
            </a:r>
            <a:endParaRPr lang="he-IL"/>
          </a:p>
          <a:p>
            <a:pPr>
              <a:lnSpc>
                <a:spcPct val="90000"/>
              </a:lnSpc>
            </a:pPr>
            <a:r>
              <a:rPr lang="he-IL" dirty="0"/>
              <a:t>חוקי השריעה</a:t>
            </a:r>
            <a:endParaRPr lang="he-IL"/>
          </a:p>
          <a:p>
            <a:pPr>
              <a:lnSpc>
                <a:spcPct val="90000"/>
              </a:lnSpc>
            </a:pPr>
            <a:r>
              <a:rPr lang="he-IL" dirty="0"/>
              <a:t>הריבית והאסלאם</a:t>
            </a:r>
            <a:endParaRPr lang="he-IL"/>
          </a:p>
          <a:p>
            <a:pPr>
              <a:lnSpc>
                <a:spcPct val="90000"/>
              </a:lnSpc>
            </a:pPr>
            <a:r>
              <a:rPr lang="he-IL" dirty="0"/>
              <a:t>הביטוח </a:t>
            </a:r>
            <a:r>
              <a:rPr lang="he-IL" dirty="0" err="1"/>
              <a:t>והאיסלאם</a:t>
            </a:r>
            <a:r>
              <a:rPr lang="he-IL" dirty="0"/>
              <a:t> -  המצב משתפר..</a:t>
            </a:r>
            <a:endParaRPr lang="he-IL"/>
          </a:p>
          <a:p>
            <a:pPr>
              <a:lnSpc>
                <a:spcPct val="90000"/>
              </a:lnSpc>
            </a:pPr>
            <a:r>
              <a:rPr lang="he-IL" dirty="0"/>
              <a:t>פרקטיקה וגישור בין חוקי השריעה לחוקים </a:t>
            </a:r>
            <a:r>
              <a:rPr lang="he-IL" dirty="0" err="1"/>
              <a:t>המודרנים</a:t>
            </a:r>
            <a:endParaRPr lang="he-IL"/>
          </a:p>
          <a:p>
            <a:pPr>
              <a:lnSpc>
                <a:spcPct val="90000"/>
              </a:lnSpc>
            </a:pPr>
            <a:r>
              <a:rPr lang="he-IL" dirty="0"/>
              <a:t>פתרון סכסוכים במהירות</a:t>
            </a:r>
            <a:endParaRPr lang="he-IL"/>
          </a:p>
          <a:p>
            <a:pPr>
              <a:lnSpc>
                <a:spcPct val="90000"/>
              </a:lnSpc>
            </a:pPr>
            <a:r>
              <a:rPr lang="he-IL" dirty="0"/>
              <a:t>קשר הון שלטון </a:t>
            </a:r>
            <a:endParaRPr lang="he-IL"/>
          </a:p>
          <a:p>
            <a:pPr>
              <a:lnSpc>
                <a:spcPct val="90000"/>
              </a:lnSpc>
            </a:pPr>
            <a:r>
              <a:rPr lang="he-IL" dirty="0"/>
              <a:t>בתי משפט? לא </a:t>
            </a:r>
            <a:r>
              <a:rPr lang="he-IL" dirty="0" err="1"/>
              <a:t>באימרויות</a:t>
            </a:r>
            <a:endParaRPr lang="he-IL"/>
          </a:p>
          <a:p>
            <a:pPr>
              <a:lnSpc>
                <a:spcPct val="90000"/>
              </a:lnSpc>
            </a:pPr>
            <a:endParaRPr lang="he-IL"/>
          </a:p>
        </p:txBody>
      </p:sp>
      <p:sp>
        <p:nvSpPr>
          <p:cNvPr id="4" name="מציין מיקום של תאריך 3">
            <a:extLst>
              <a:ext uri="{FF2B5EF4-FFF2-40B4-BE49-F238E27FC236}">
                <a16:creationId xmlns:a16="http://schemas.microsoft.com/office/drawing/2014/main" id="{0DEB5BBB-A160-4FF4-9E2E-A4A76DB396FF}"/>
              </a:ext>
            </a:extLst>
          </p:cNvPr>
          <p:cNvSpPr>
            <a:spLocks noGrp="1"/>
          </p:cNvSpPr>
          <p:nvPr>
            <p:ph type="dt" sz="half" idx="10"/>
          </p:nvPr>
        </p:nvSpPr>
        <p:spPr>
          <a:xfrm>
            <a:off x="457200" y="6416675"/>
            <a:ext cx="2133600" cy="365125"/>
          </a:xfrm>
        </p:spPr>
        <p:txBody>
          <a:bodyPr anchor="b">
            <a:normAutofit/>
          </a:bodyPr>
          <a:lstStyle/>
          <a:p>
            <a:pPr>
              <a:spcAft>
                <a:spcPts val="600"/>
              </a:spcAft>
            </a:pPr>
            <a:fld id="{D9BDD381-009E-4C59-B2DA-DE31EA970E85}" type="datetime8">
              <a:rPr lang="he-IL" smtClean="0"/>
              <a:pPr>
                <a:spcAft>
                  <a:spcPts val="600"/>
                </a:spcAft>
              </a:pPr>
              <a:t>30 ספטמבר 21</a:t>
            </a:fld>
            <a:endParaRPr lang="he-IL"/>
          </a:p>
        </p:txBody>
      </p:sp>
      <p:sp>
        <p:nvSpPr>
          <p:cNvPr id="5" name="מציין מיקום של כותרת תחתונה 4">
            <a:extLst>
              <a:ext uri="{FF2B5EF4-FFF2-40B4-BE49-F238E27FC236}">
                <a16:creationId xmlns:a16="http://schemas.microsoft.com/office/drawing/2014/main" id="{619B9307-7F50-4D37-B6DD-BE5F9F051F65}"/>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E9F7EF44-3734-4FD9-AA3A-2234951C7822}"/>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48</a:t>
            </a:fld>
            <a:endParaRPr lang="he-IL"/>
          </a:p>
        </p:txBody>
      </p:sp>
    </p:spTree>
    <p:extLst>
      <p:ext uri="{BB962C8B-B14F-4D97-AF65-F5344CB8AC3E}">
        <p14:creationId xmlns:p14="http://schemas.microsoft.com/office/powerpoint/2010/main" val="4000260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4D21FE-077F-4ACF-8C85-D1CA55007BDC}"/>
              </a:ext>
            </a:extLst>
          </p:cNvPr>
          <p:cNvSpPr>
            <a:spLocks noGrp="1"/>
          </p:cNvSpPr>
          <p:nvPr>
            <p:ph type="title"/>
          </p:nvPr>
        </p:nvSpPr>
        <p:spPr/>
        <p:txBody>
          <a:bodyPr/>
          <a:lstStyle/>
          <a:p>
            <a:r>
              <a:rPr lang="he-IL" dirty="0"/>
              <a:t>דת ועבודה</a:t>
            </a:r>
          </a:p>
        </p:txBody>
      </p:sp>
      <p:sp>
        <p:nvSpPr>
          <p:cNvPr id="3" name="מציין מיקום תוכן 2">
            <a:extLst>
              <a:ext uri="{FF2B5EF4-FFF2-40B4-BE49-F238E27FC236}">
                <a16:creationId xmlns:a16="http://schemas.microsoft.com/office/drawing/2014/main" id="{B4D90E4B-7C08-4CF6-A056-6F1D88CB0D6E}"/>
              </a:ext>
            </a:extLst>
          </p:cNvPr>
          <p:cNvSpPr>
            <a:spLocks noGrp="1"/>
          </p:cNvSpPr>
          <p:nvPr>
            <p:ph idx="1"/>
          </p:nvPr>
        </p:nvSpPr>
        <p:spPr/>
        <p:txBody>
          <a:bodyPr>
            <a:normAutofit/>
          </a:bodyPr>
          <a:lstStyle/>
          <a:p>
            <a:r>
              <a:rPr lang="he-IL" dirty="0"/>
              <a:t>לדת השפעה משמעותית על מהלך העבודה.</a:t>
            </a:r>
          </a:p>
          <a:p>
            <a:r>
              <a:rPr lang="he-IL" dirty="0"/>
              <a:t>אפשרות לתפילה חמש פעמים ביום ולהעמיד מקום לתפילה. הבנקאי יכול להפסיק את השיחה איתך כנ"ל פועל </a:t>
            </a:r>
            <a:r>
              <a:rPr lang="he-IL" dirty="0" err="1"/>
              <a:t>הבנין</a:t>
            </a:r>
            <a:r>
              <a:rPr lang="he-IL" dirty="0"/>
              <a:t> שבאמצע משימה וכד.</a:t>
            </a:r>
          </a:p>
          <a:p>
            <a:r>
              <a:rPr lang="he-IL" dirty="0"/>
              <a:t>קחו בחשבון שגם פגישות עסקים יכולים להפסק באמצע </a:t>
            </a:r>
          </a:p>
          <a:p>
            <a:r>
              <a:rPr lang="he-IL" dirty="0"/>
              <a:t>חלק מהחנויות יכולות להסגר בשעת התפילה.</a:t>
            </a:r>
          </a:p>
          <a:p>
            <a:r>
              <a:rPr lang="he-IL" dirty="0" err="1"/>
              <a:t>מימד</a:t>
            </a:r>
            <a:r>
              <a:rPr lang="he-IL" dirty="0"/>
              <a:t> הזמן- . איחור לפגישה לא יהיה חריג ולא </a:t>
            </a:r>
            <a:r>
              <a:rPr lang="he-IL" dirty="0" err="1"/>
              <a:t>יתפס</a:t>
            </a:r>
            <a:r>
              <a:rPr lang="he-IL" dirty="0"/>
              <a:t> כבעיתי</a:t>
            </a:r>
          </a:p>
        </p:txBody>
      </p:sp>
      <p:sp>
        <p:nvSpPr>
          <p:cNvPr id="4" name="מציין מיקום של תאריך 3">
            <a:extLst>
              <a:ext uri="{FF2B5EF4-FFF2-40B4-BE49-F238E27FC236}">
                <a16:creationId xmlns:a16="http://schemas.microsoft.com/office/drawing/2014/main" id="{2E0B037E-FFD3-45EB-B930-BEB0D99B4E93}"/>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83C2C094-B2E7-4C8C-A46A-4709BD4DDC6D}"/>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2442F4B5-D781-4939-B1B9-19E44AB07D01}"/>
              </a:ext>
            </a:extLst>
          </p:cNvPr>
          <p:cNvSpPr>
            <a:spLocks noGrp="1"/>
          </p:cNvSpPr>
          <p:nvPr>
            <p:ph type="sldNum" sz="quarter" idx="12"/>
          </p:nvPr>
        </p:nvSpPr>
        <p:spPr/>
        <p:txBody>
          <a:bodyPr/>
          <a:lstStyle/>
          <a:p>
            <a:fld id="{143345FE-1E50-40DA-80C7-02E0B1DFDFB1}" type="slidenum">
              <a:rPr lang="he-IL" smtClean="0"/>
              <a:pPr/>
              <a:t>49</a:t>
            </a:fld>
            <a:endParaRPr lang="he-IL"/>
          </a:p>
        </p:txBody>
      </p:sp>
    </p:spTree>
    <p:extLst>
      <p:ext uri="{BB962C8B-B14F-4D97-AF65-F5344CB8AC3E}">
        <p14:creationId xmlns:p14="http://schemas.microsoft.com/office/powerpoint/2010/main" val="1271484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52D73F-B628-4B3F-8D69-FFD3E2D0E92E}"/>
              </a:ext>
            </a:extLst>
          </p:cNvPr>
          <p:cNvSpPr>
            <a:spLocks noGrp="1"/>
          </p:cNvSpPr>
          <p:nvPr>
            <p:ph type="title"/>
          </p:nvPr>
        </p:nvSpPr>
        <p:spPr>
          <a:xfrm>
            <a:off x="1828800" y="609600"/>
            <a:ext cx="5486400" cy="2963416"/>
          </a:xfrm>
        </p:spPr>
        <p:txBody>
          <a:bodyPr>
            <a:normAutofit/>
          </a:bodyPr>
          <a:lstStyle/>
          <a:p>
            <a:r>
              <a:rPr lang="he-IL" sz="4000" dirty="0"/>
              <a:t>מפגש מס' 1</a:t>
            </a:r>
            <a:br>
              <a:rPr lang="en-US" sz="4000" dirty="0"/>
            </a:br>
            <a:br>
              <a:rPr lang="he-IL" sz="4000" dirty="0"/>
            </a:br>
            <a:r>
              <a:rPr lang="he-IL" sz="4000" dirty="0"/>
              <a:t>הכבוד בחברה הערבית ומשמעותו</a:t>
            </a:r>
          </a:p>
        </p:txBody>
      </p:sp>
      <p:sp>
        <p:nvSpPr>
          <p:cNvPr id="4" name="מציין מיקום טקסט 3">
            <a:extLst>
              <a:ext uri="{FF2B5EF4-FFF2-40B4-BE49-F238E27FC236}">
                <a16:creationId xmlns:a16="http://schemas.microsoft.com/office/drawing/2014/main" id="{0A9FD797-12B9-4C33-AFE9-30A2C70F2087}"/>
              </a:ext>
            </a:extLst>
          </p:cNvPr>
          <p:cNvSpPr>
            <a:spLocks noGrp="1"/>
          </p:cNvSpPr>
          <p:nvPr>
            <p:ph type="body" sz="half" idx="2"/>
          </p:nvPr>
        </p:nvSpPr>
        <p:spPr/>
        <p:txBody>
          <a:bodyPr/>
          <a:lstStyle/>
          <a:p>
            <a:endParaRPr lang="he-IL" dirty="0"/>
          </a:p>
        </p:txBody>
      </p:sp>
      <p:sp>
        <p:nvSpPr>
          <p:cNvPr id="5" name="מציין מיקום של תאריך 4">
            <a:extLst>
              <a:ext uri="{FF2B5EF4-FFF2-40B4-BE49-F238E27FC236}">
                <a16:creationId xmlns:a16="http://schemas.microsoft.com/office/drawing/2014/main" id="{2053B866-C6D4-4279-A4B5-5D06CE9A869A}"/>
              </a:ext>
            </a:extLst>
          </p:cNvPr>
          <p:cNvSpPr>
            <a:spLocks noGrp="1"/>
          </p:cNvSpPr>
          <p:nvPr>
            <p:ph type="dt" sz="half" idx="10"/>
          </p:nvPr>
        </p:nvSpPr>
        <p:spPr/>
        <p:txBody>
          <a:bodyPr/>
          <a:lstStyle/>
          <a:p>
            <a:fld id="{90FC190A-4A1C-411D-9E8D-60BCDB1211EE}" type="datetime8">
              <a:rPr lang="he-IL" smtClean="0"/>
              <a:t>30 ספטמבר 21</a:t>
            </a:fld>
            <a:endParaRPr lang="he-IL"/>
          </a:p>
        </p:txBody>
      </p:sp>
      <p:sp>
        <p:nvSpPr>
          <p:cNvPr id="6" name="מציין מיקום של כותרת תחתונה 5">
            <a:extLst>
              <a:ext uri="{FF2B5EF4-FFF2-40B4-BE49-F238E27FC236}">
                <a16:creationId xmlns:a16="http://schemas.microsoft.com/office/drawing/2014/main" id="{7C309330-1F8A-4B64-B348-33A3A1BFBCE1}"/>
              </a:ext>
            </a:extLst>
          </p:cNvPr>
          <p:cNvSpPr>
            <a:spLocks noGrp="1"/>
          </p:cNvSpPr>
          <p:nvPr>
            <p:ph type="ftr" sz="quarter" idx="11"/>
          </p:nvPr>
        </p:nvSpPr>
        <p:spPr/>
        <p:txBody>
          <a:bodyPr/>
          <a:lstStyle/>
          <a:p>
            <a:r>
              <a:rPr lang="he-IL"/>
              <a:t>יוסי אמרוסי  - הרצאות ויעוץ בטחוני 0507503881</a:t>
            </a:r>
          </a:p>
        </p:txBody>
      </p:sp>
      <p:sp>
        <p:nvSpPr>
          <p:cNvPr id="7" name="מציין מיקום של מספר שקופית 6">
            <a:extLst>
              <a:ext uri="{FF2B5EF4-FFF2-40B4-BE49-F238E27FC236}">
                <a16:creationId xmlns:a16="http://schemas.microsoft.com/office/drawing/2014/main" id="{E5D8E60D-D639-4665-8496-C51D9A78AE60}"/>
              </a:ext>
            </a:extLst>
          </p:cNvPr>
          <p:cNvSpPr>
            <a:spLocks noGrp="1"/>
          </p:cNvSpPr>
          <p:nvPr>
            <p:ph type="sldNum" sz="quarter" idx="12"/>
          </p:nvPr>
        </p:nvSpPr>
        <p:spPr/>
        <p:txBody>
          <a:bodyPr/>
          <a:lstStyle/>
          <a:p>
            <a:fld id="{143345FE-1E50-40DA-80C7-02E0B1DFDFB1}" type="slidenum">
              <a:rPr lang="he-IL" smtClean="0"/>
              <a:pPr/>
              <a:t>5</a:t>
            </a:fld>
            <a:endParaRPr lang="he-IL"/>
          </a:p>
        </p:txBody>
      </p:sp>
    </p:spTree>
    <p:extLst>
      <p:ext uri="{BB962C8B-B14F-4D97-AF65-F5344CB8AC3E}">
        <p14:creationId xmlns:p14="http://schemas.microsoft.com/office/powerpoint/2010/main" val="3068032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77C775-01DF-4197-94EE-3D288022C3F5}"/>
              </a:ext>
            </a:extLst>
          </p:cNvPr>
          <p:cNvSpPr>
            <a:spLocks noGrp="1"/>
          </p:cNvSpPr>
          <p:nvPr>
            <p:ph type="title"/>
          </p:nvPr>
        </p:nvSpPr>
        <p:spPr/>
        <p:txBody>
          <a:bodyPr/>
          <a:lstStyle/>
          <a:p>
            <a:r>
              <a:rPr lang="he-IL" dirty="0"/>
              <a:t>מהגרי עבודה במדינות ערב</a:t>
            </a:r>
          </a:p>
        </p:txBody>
      </p:sp>
      <p:sp>
        <p:nvSpPr>
          <p:cNvPr id="3" name="מציין מיקום תוכן 2">
            <a:extLst>
              <a:ext uri="{FF2B5EF4-FFF2-40B4-BE49-F238E27FC236}">
                <a16:creationId xmlns:a16="http://schemas.microsoft.com/office/drawing/2014/main" id="{A55C0F32-1BC7-49CE-8590-AC3C33ED32EF}"/>
              </a:ext>
            </a:extLst>
          </p:cNvPr>
          <p:cNvSpPr>
            <a:spLocks noGrp="1"/>
          </p:cNvSpPr>
          <p:nvPr>
            <p:ph idx="1"/>
          </p:nvPr>
        </p:nvSpPr>
        <p:spPr/>
        <p:txBody>
          <a:bodyPr>
            <a:normAutofit/>
          </a:bodyPr>
          <a:lstStyle/>
          <a:p>
            <a:r>
              <a:rPr lang="he-IL" sz="2400" dirty="0"/>
              <a:t>הריכוז הגדול ביותר של מהגרי עבודה בעולם (כ-35 מיליון)</a:t>
            </a:r>
          </a:p>
          <a:p>
            <a:r>
              <a:rPr lang="he-IL" sz="2400" dirty="0"/>
              <a:t>לעיתים הזרים מהווים כ- 50% עד 85% מאוכלוסיית המדינה</a:t>
            </a:r>
          </a:p>
          <a:p>
            <a:r>
              <a:rPr lang="he-IL" sz="2400" dirty="0"/>
              <a:t>מועסקים בבניה, עבודות כפיים  ומשק בית</a:t>
            </a:r>
          </a:p>
          <a:p>
            <a:r>
              <a:rPr lang="he-IL" sz="2400" dirty="0"/>
              <a:t>מעמדם נמוך, חווים התעללויות ותלויים לחלוטין במעסיק.</a:t>
            </a:r>
          </a:p>
          <a:p>
            <a:r>
              <a:rPr lang="he-IL" sz="2400" dirty="0"/>
              <a:t>120 מיליארד דולר בשנה מועברים ממדינות המפרץ למשפחות העובדים.</a:t>
            </a:r>
          </a:p>
          <a:p>
            <a:r>
              <a:rPr lang="he-IL" sz="2400" dirty="0"/>
              <a:t>מ-2013 נעשים </a:t>
            </a:r>
            <a:r>
              <a:rPr lang="he-IL" sz="2400" dirty="0" err="1"/>
              <a:t>נסיונות</a:t>
            </a:r>
            <a:r>
              <a:rPr lang="he-IL" sz="2400" dirty="0"/>
              <a:t> של השלטונות לצמצם את התופעה </a:t>
            </a:r>
            <a:r>
              <a:rPr lang="he-IL" sz="2400" dirty="0" err="1"/>
              <a:t>בנתיים</a:t>
            </a:r>
            <a:r>
              <a:rPr lang="he-IL" sz="2400" dirty="0"/>
              <a:t> ללא הצלחה יתרה</a:t>
            </a:r>
            <a:r>
              <a:rPr lang="he-IL" dirty="0"/>
              <a:t>.</a:t>
            </a:r>
          </a:p>
          <a:p>
            <a:r>
              <a:rPr lang="he-IL" sz="2400" dirty="0"/>
              <a:t>משבר הקורנה סייע בהקטנת מספר הזרים במדינות ובמקביל עידוד ילודה, עבודת נשים, עידוד השכלה טכנולוגית.</a:t>
            </a:r>
          </a:p>
          <a:p>
            <a:endParaRPr lang="he-IL" dirty="0"/>
          </a:p>
          <a:p>
            <a:endParaRPr lang="he-IL" dirty="0"/>
          </a:p>
        </p:txBody>
      </p:sp>
      <p:sp>
        <p:nvSpPr>
          <p:cNvPr id="4" name="מציין מיקום של תאריך 3">
            <a:extLst>
              <a:ext uri="{FF2B5EF4-FFF2-40B4-BE49-F238E27FC236}">
                <a16:creationId xmlns:a16="http://schemas.microsoft.com/office/drawing/2014/main" id="{89CE4A07-2AC6-4CD0-8365-8273459D8BFB}"/>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F4AAD186-A582-400B-BE48-FEE32BAC4546}"/>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D6EA1FFB-F9C9-4D5D-ADAE-BEB40AFAD65F}"/>
              </a:ext>
            </a:extLst>
          </p:cNvPr>
          <p:cNvSpPr>
            <a:spLocks noGrp="1"/>
          </p:cNvSpPr>
          <p:nvPr>
            <p:ph type="sldNum" sz="quarter" idx="12"/>
          </p:nvPr>
        </p:nvSpPr>
        <p:spPr/>
        <p:txBody>
          <a:bodyPr/>
          <a:lstStyle/>
          <a:p>
            <a:fld id="{143345FE-1E50-40DA-80C7-02E0B1DFDFB1}" type="slidenum">
              <a:rPr lang="he-IL" smtClean="0"/>
              <a:pPr/>
              <a:t>50</a:t>
            </a:fld>
            <a:endParaRPr lang="he-IL"/>
          </a:p>
        </p:txBody>
      </p:sp>
    </p:spTree>
    <p:extLst>
      <p:ext uri="{BB962C8B-B14F-4D97-AF65-F5344CB8AC3E}">
        <p14:creationId xmlns:p14="http://schemas.microsoft.com/office/powerpoint/2010/main" val="1232261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20A550-5FFC-4740-9685-69174E690AEA}"/>
              </a:ext>
            </a:extLst>
          </p:cNvPr>
          <p:cNvSpPr>
            <a:spLocks noGrp="1"/>
          </p:cNvSpPr>
          <p:nvPr>
            <p:ph type="title"/>
          </p:nvPr>
        </p:nvSpPr>
        <p:spPr/>
        <p:txBody>
          <a:bodyPr>
            <a:normAutofit fontScale="90000"/>
          </a:bodyPr>
          <a:lstStyle/>
          <a:p>
            <a:r>
              <a:rPr lang="he-IL" dirty="0"/>
              <a:t>לפני הקפה... </a:t>
            </a:r>
            <a:br>
              <a:rPr lang="he-IL" dirty="0"/>
            </a:br>
            <a:r>
              <a:rPr lang="he-IL" dirty="0"/>
              <a:t>מה הסיפור של הבז </a:t>
            </a:r>
            <a:r>
              <a:rPr lang="he-IL" dirty="0" err="1"/>
              <a:t>באימרויות</a:t>
            </a:r>
            <a:r>
              <a:rPr lang="he-IL" dirty="0"/>
              <a:t>?</a:t>
            </a:r>
          </a:p>
        </p:txBody>
      </p:sp>
      <p:sp>
        <p:nvSpPr>
          <p:cNvPr id="3" name="מציין מיקום תוכן 2">
            <a:extLst>
              <a:ext uri="{FF2B5EF4-FFF2-40B4-BE49-F238E27FC236}">
                <a16:creationId xmlns:a16="http://schemas.microsoft.com/office/drawing/2014/main" id="{9404DA63-A84E-4403-BBF5-8AA426218D59}"/>
              </a:ext>
            </a:extLst>
          </p:cNvPr>
          <p:cNvSpPr>
            <a:spLocks noGrp="1"/>
          </p:cNvSpPr>
          <p:nvPr>
            <p:ph idx="1"/>
          </p:nvPr>
        </p:nvSpPr>
        <p:spPr/>
        <p:txBody>
          <a:bodyPr/>
          <a:lstStyle/>
          <a:p>
            <a:r>
              <a:rPr lang="he-IL" dirty="0"/>
              <a:t>סמל לאומי</a:t>
            </a:r>
          </a:p>
          <a:p>
            <a:r>
              <a:rPr lang="he-IL" dirty="0" err="1"/>
              <a:t>כוח,נחישות,מהירות</a:t>
            </a:r>
            <a:r>
              <a:rPr lang="he-IL" dirty="0"/>
              <a:t>, עוצמה</a:t>
            </a:r>
          </a:p>
          <a:p>
            <a:r>
              <a:rPr lang="he-IL" dirty="0"/>
              <a:t>מופיע על כסף וסמלי מדינה</a:t>
            </a:r>
          </a:p>
          <a:p>
            <a:r>
              <a:rPr lang="he-IL" dirty="0"/>
              <a:t>סמל סטטוס</a:t>
            </a:r>
          </a:p>
          <a:p>
            <a:r>
              <a:rPr lang="he-IL" dirty="0"/>
              <a:t>ספורט</a:t>
            </a:r>
          </a:p>
        </p:txBody>
      </p:sp>
      <p:sp>
        <p:nvSpPr>
          <p:cNvPr id="4" name="מציין מיקום של תאריך 3">
            <a:extLst>
              <a:ext uri="{FF2B5EF4-FFF2-40B4-BE49-F238E27FC236}">
                <a16:creationId xmlns:a16="http://schemas.microsoft.com/office/drawing/2014/main" id="{6B425CF8-5827-413A-9944-40F2FDD7B723}"/>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AEB91DFF-3037-4D55-A0E5-5E0D43C9D806}"/>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ECFC066C-4A08-41BD-81AF-A591FF15856D}"/>
              </a:ext>
            </a:extLst>
          </p:cNvPr>
          <p:cNvSpPr>
            <a:spLocks noGrp="1"/>
          </p:cNvSpPr>
          <p:nvPr>
            <p:ph type="sldNum" sz="quarter" idx="12"/>
          </p:nvPr>
        </p:nvSpPr>
        <p:spPr/>
        <p:txBody>
          <a:bodyPr/>
          <a:lstStyle/>
          <a:p>
            <a:fld id="{143345FE-1E50-40DA-80C7-02E0B1DFDFB1}" type="slidenum">
              <a:rPr lang="he-IL" smtClean="0"/>
              <a:pPr/>
              <a:t>51</a:t>
            </a:fld>
            <a:endParaRPr lang="he-IL"/>
          </a:p>
        </p:txBody>
      </p:sp>
    </p:spTree>
    <p:extLst>
      <p:ext uri="{BB962C8B-B14F-4D97-AF65-F5344CB8AC3E}">
        <p14:creationId xmlns:p14="http://schemas.microsoft.com/office/powerpoint/2010/main" val="515181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3C86E3-6ED2-4D01-889F-64E0A05FB71D}"/>
              </a:ext>
            </a:extLst>
          </p:cNvPr>
          <p:cNvSpPr>
            <a:spLocks noGrp="1"/>
          </p:cNvSpPr>
          <p:nvPr>
            <p:ph type="title"/>
          </p:nvPr>
        </p:nvSpPr>
        <p:spPr/>
        <p:txBody>
          <a:bodyPr/>
          <a:lstStyle/>
          <a:p>
            <a:r>
              <a:rPr lang="he-IL" dirty="0"/>
              <a:t>קפה = תרבות</a:t>
            </a:r>
          </a:p>
        </p:txBody>
      </p:sp>
      <p:sp>
        <p:nvSpPr>
          <p:cNvPr id="3" name="מציין מיקום תוכן 2">
            <a:extLst>
              <a:ext uri="{FF2B5EF4-FFF2-40B4-BE49-F238E27FC236}">
                <a16:creationId xmlns:a16="http://schemas.microsoft.com/office/drawing/2014/main" id="{4ECFF411-231E-4C09-917A-B144F91181BA}"/>
              </a:ext>
            </a:extLst>
          </p:cNvPr>
          <p:cNvSpPr>
            <a:spLocks noGrp="1"/>
          </p:cNvSpPr>
          <p:nvPr>
            <p:ph idx="1"/>
          </p:nvPr>
        </p:nvSpPr>
        <p:spPr/>
        <p:txBody>
          <a:bodyPr/>
          <a:lstStyle/>
          <a:p>
            <a:r>
              <a:rPr lang="he-IL" dirty="0"/>
              <a:t>היכן הוקם בית הקפה הראשון בעולם?</a:t>
            </a:r>
          </a:p>
          <a:p>
            <a:r>
              <a:rPr lang="he-IL" dirty="0" err="1"/>
              <a:t>ע'לאייה</a:t>
            </a:r>
            <a:r>
              <a:rPr lang="he-IL" dirty="0"/>
              <a:t> והפינג'אן</a:t>
            </a:r>
          </a:p>
          <a:p>
            <a:r>
              <a:rPr lang="he-IL" dirty="0"/>
              <a:t>מזיגת הקפה</a:t>
            </a:r>
          </a:p>
          <a:p>
            <a:r>
              <a:rPr lang="he-IL" dirty="0"/>
              <a:t>כמה קפה שותים? (כייף </a:t>
            </a:r>
            <a:r>
              <a:rPr lang="he-IL" dirty="0" err="1"/>
              <a:t>ד'ייף</a:t>
            </a:r>
            <a:r>
              <a:rPr lang="he-IL" dirty="0"/>
              <a:t> וסייף)</a:t>
            </a:r>
          </a:p>
          <a:p>
            <a:r>
              <a:rPr lang="he-IL" dirty="0"/>
              <a:t>ישנן ברכות מיוחדות לקפה</a:t>
            </a:r>
          </a:p>
          <a:p>
            <a:pPr lvl="1"/>
            <a:r>
              <a:rPr lang="he-IL" dirty="0" err="1"/>
              <a:t>יסלמו</a:t>
            </a:r>
            <a:r>
              <a:rPr lang="he-IL" dirty="0"/>
              <a:t> </a:t>
            </a:r>
            <a:r>
              <a:rPr lang="he-IL" dirty="0" err="1"/>
              <a:t>ידיכ</a:t>
            </a:r>
            <a:endParaRPr lang="he-IL" dirty="0"/>
          </a:p>
          <a:p>
            <a:pPr lvl="1"/>
            <a:r>
              <a:rPr lang="he-IL" dirty="0"/>
              <a:t>עמאר</a:t>
            </a:r>
          </a:p>
          <a:p>
            <a:pPr lvl="1"/>
            <a:r>
              <a:rPr lang="he-IL" dirty="0"/>
              <a:t>שוכרן</a:t>
            </a:r>
          </a:p>
          <a:p>
            <a:endParaRPr lang="he-IL" dirty="0"/>
          </a:p>
        </p:txBody>
      </p:sp>
      <p:sp>
        <p:nvSpPr>
          <p:cNvPr id="4" name="מציין מיקום של תאריך 3">
            <a:extLst>
              <a:ext uri="{FF2B5EF4-FFF2-40B4-BE49-F238E27FC236}">
                <a16:creationId xmlns:a16="http://schemas.microsoft.com/office/drawing/2014/main" id="{FC3381A9-F245-4F56-B69F-46AA97A81D4E}"/>
              </a:ext>
            </a:extLst>
          </p:cNvPr>
          <p:cNvSpPr>
            <a:spLocks noGrp="1"/>
          </p:cNvSpPr>
          <p:nvPr>
            <p:ph type="dt" sz="half" idx="10"/>
          </p:nvPr>
        </p:nvSpPr>
        <p:spPr/>
        <p:txBody>
          <a:bodyPr/>
          <a:lstStyle/>
          <a:p>
            <a:fld id="{D9BDD381-009E-4C59-B2DA-DE31EA970E85}"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3DF802CF-3C31-4696-B140-054F54E7CD00}"/>
              </a:ext>
            </a:extLst>
          </p:cNvPr>
          <p:cNvSpPr>
            <a:spLocks noGrp="1"/>
          </p:cNvSpPr>
          <p:nvPr>
            <p:ph type="ftr" sz="quarter" idx="11"/>
          </p:nvPr>
        </p:nvSpPr>
        <p:spPr/>
        <p:txBody>
          <a:bodyPr/>
          <a:lstStyle/>
          <a:p>
            <a:r>
              <a:rPr lang="he-IL"/>
              <a:t>יוסי אמרוסי  - הרצאות ויעוץ בטחוני 0507503881</a:t>
            </a:r>
          </a:p>
        </p:txBody>
      </p:sp>
      <p:sp>
        <p:nvSpPr>
          <p:cNvPr id="6" name="מציין מיקום של מספר שקופית 5">
            <a:extLst>
              <a:ext uri="{FF2B5EF4-FFF2-40B4-BE49-F238E27FC236}">
                <a16:creationId xmlns:a16="http://schemas.microsoft.com/office/drawing/2014/main" id="{9D5D29D0-D5CF-49E8-9996-0BC96EA39449}"/>
              </a:ext>
            </a:extLst>
          </p:cNvPr>
          <p:cNvSpPr>
            <a:spLocks noGrp="1"/>
          </p:cNvSpPr>
          <p:nvPr>
            <p:ph type="sldNum" sz="quarter" idx="12"/>
          </p:nvPr>
        </p:nvSpPr>
        <p:spPr/>
        <p:txBody>
          <a:bodyPr/>
          <a:lstStyle/>
          <a:p>
            <a:fld id="{143345FE-1E50-40DA-80C7-02E0B1DFDFB1}" type="slidenum">
              <a:rPr lang="he-IL" smtClean="0"/>
              <a:pPr/>
              <a:t>52</a:t>
            </a:fld>
            <a:endParaRPr lang="he-IL"/>
          </a:p>
        </p:txBody>
      </p:sp>
    </p:spTree>
    <p:extLst>
      <p:ext uri="{BB962C8B-B14F-4D97-AF65-F5344CB8AC3E}">
        <p14:creationId xmlns:p14="http://schemas.microsoft.com/office/powerpoint/2010/main" val="446678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404664"/>
            <a:ext cx="8229600" cy="2218258"/>
          </a:xfrm>
        </p:spPr>
        <p:txBody>
          <a:bodyPr>
            <a:normAutofit fontScale="90000"/>
          </a:bodyPr>
          <a:lstStyle/>
          <a:p>
            <a:pPr algn="r"/>
            <a:br>
              <a:rPr lang="he-IL" sz="4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br>
              <a:rPr lang="he-IL" sz="4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br>
              <a:rPr lang="he-IL" sz="4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he-IL" sz="4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תודה רבה!!</a:t>
            </a:r>
            <a:br>
              <a:rPr lang="he-IL" sz="4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br>
              <a:rPr lang="he-IL" sz="4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br>
              <a:rPr lang="en-US" dirty="0"/>
            </a:br>
            <a:br>
              <a:rPr lang="en-US" dirty="0"/>
            </a:br>
            <a:br>
              <a:rPr lang="en-US" dirty="0"/>
            </a:br>
            <a:endParaRPr lang="he-IL" dirty="0"/>
          </a:p>
        </p:txBody>
      </p:sp>
      <p:sp>
        <p:nvSpPr>
          <p:cNvPr id="3" name="מציין מיקום תוכן 2"/>
          <p:cNvSpPr>
            <a:spLocks noGrp="1"/>
          </p:cNvSpPr>
          <p:nvPr>
            <p:ph idx="1"/>
          </p:nvPr>
        </p:nvSpPr>
        <p:spPr>
          <a:xfrm>
            <a:off x="457200" y="3429000"/>
            <a:ext cx="8229600" cy="2880360"/>
          </a:xfrm>
        </p:spPr>
        <p:txBody>
          <a:bodyPr/>
          <a:lstStyle/>
          <a:p>
            <a:r>
              <a:rPr lang="he-IL" dirty="0"/>
              <a:t>להזמנת ההרצאה הזו או הרצאות אחרות :</a:t>
            </a:r>
          </a:p>
          <a:p>
            <a:r>
              <a:rPr lang="he-IL" dirty="0"/>
              <a:t>יוסי </a:t>
            </a:r>
            <a:r>
              <a:rPr lang="he-IL" dirty="0" err="1"/>
              <a:t>אמרוסי</a:t>
            </a:r>
            <a:r>
              <a:rPr lang="he-IL" dirty="0"/>
              <a:t> – 0507503881</a:t>
            </a:r>
          </a:p>
          <a:p>
            <a:r>
              <a:rPr lang="he-IL" dirty="0"/>
              <a:t>אתר  -</a:t>
            </a:r>
            <a:r>
              <a:rPr lang="en-US" dirty="0"/>
              <a:t>yossiamrosi.com</a:t>
            </a:r>
            <a:endParaRPr lang="he-IL" dirty="0"/>
          </a:p>
        </p:txBody>
      </p:sp>
      <p:pic>
        <p:nvPicPr>
          <p:cNvPr id="4" name="תמונה 3" descr="19151619843_725a29a8e3_c.jpg"/>
          <p:cNvPicPr>
            <a:picLocks noChangeAspect="1"/>
          </p:cNvPicPr>
          <p:nvPr/>
        </p:nvPicPr>
        <p:blipFill>
          <a:blip r:embed="rId2" cstate="print"/>
          <a:stretch>
            <a:fillRect/>
          </a:stretch>
        </p:blipFill>
        <p:spPr>
          <a:xfrm>
            <a:off x="0" y="0"/>
            <a:ext cx="2771800" cy="6858000"/>
          </a:xfrm>
          <a:prstGeom prst="rect">
            <a:avLst/>
          </a:prstGeom>
        </p:spPr>
      </p:pic>
      <p:sp>
        <p:nvSpPr>
          <p:cNvPr id="5" name="מלבן 4"/>
          <p:cNvSpPr/>
          <p:nvPr/>
        </p:nvSpPr>
        <p:spPr>
          <a:xfrm>
            <a:off x="4329794" y="1340768"/>
            <a:ext cx="2866489"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he-I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he-IL"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שאלות???</a:t>
            </a:r>
            <a:endParaRPr lang="he-IL"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מציין מיקום של תאריך 5">
            <a:extLst>
              <a:ext uri="{FF2B5EF4-FFF2-40B4-BE49-F238E27FC236}">
                <a16:creationId xmlns:a16="http://schemas.microsoft.com/office/drawing/2014/main" id="{A607BC22-4FBC-43BC-AFF2-13B0371558EC}"/>
              </a:ext>
            </a:extLst>
          </p:cNvPr>
          <p:cNvSpPr>
            <a:spLocks noGrp="1"/>
          </p:cNvSpPr>
          <p:nvPr>
            <p:ph type="dt" sz="half" idx="10"/>
          </p:nvPr>
        </p:nvSpPr>
        <p:spPr/>
        <p:txBody>
          <a:bodyPr/>
          <a:lstStyle/>
          <a:p>
            <a:fld id="{C09D58F2-C140-4782-BDAA-06C8F1E2EB8C}" type="datetime8">
              <a:rPr lang="he-IL" smtClean="0"/>
              <a:t>30 ספטמבר 21</a:t>
            </a:fld>
            <a:endParaRPr lang="he-IL"/>
          </a:p>
        </p:txBody>
      </p:sp>
      <p:sp>
        <p:nvSpPr>
          <p:cNvPr id="7" name="מציין מיקום של כותרת תחתונה 6">
            <a:extLst>
              <a:ext uri="{FF2B5EF4-FFF2-40B4-BE49-F238E27FC236}">
                <a16:creationId xmlns:a16="http://schemas.microsoft.com/office/drawing/2014/main" id="{014B34E9-08C8-4ACA-A00F-0507511D23F3}"/>
              </a:ext>
            </a:extLst>
          </p:cNvPr>
          <p:cNvSpPr>
            <a:spLocks noGrp="1"/>
          </p:cNvSpPr>
          <p:nvPr>
            <p:ph type="ftr" sz="quarter" idx="11"/>
          </p:nvPr>
        </p:nvSpPr>
        <p:spPr/>
        <p:txBody>
          <a:bodyPr/>
          <a:lstStyle/>
          <a:p>
            <a:r>
              <a:rPr lang="he-IL"/>
              <a:t>יוסי אמרוסי  - הרצאות ויעוץ בטחוני 0507503881</a:t>
            </a:r>
          </a:p>
        </p:txBody>
      </p:sp>
      <p:sp>
        <p:nvSpPr>
          <p:cNvPr id="8" name="מציין מיקום של מספר שקופית 7">
            <a:extLst>
              <a:ext uri="{FF2B5EF4-FFF2-40B4-BE49-F238E27FC236}">
                <a16:creationId xmlns:a16="http://schemas.microsoft.com/office/drawing/2014/main" id="{AAF745F4-5A53-4667-B56F-CFB397D34712}"/>
              </a:ext>
            </a:extLst>
          </p:cNvPr>
          <p:cNvSpPr>
            <a:spLocks noGrp="1"/>
          </p:cNvSpPr>
          <p:nvPr>
            <p:ph type="sldNum" sz="quarter" idx="12"/>
          </p:nvPr>
        </p:nvSpPr>
        <p:spPr/>
        <p:txBody>
          <a:bodyPr/>
          <a:lstStyle/>
          <a:p>
            <a:fld id="{143345FE-1E50-40DA-80C7-02E0B1DFDFB1}" type="slidenum">
              <a:rPr lang="he-IL" smtClean="0"/>
              <a:pPr/>
              <a:t>53</a:t>
            </a:fld>
            <a:endParaRPr lang="he-I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dirty="0"/>
              <a:t>בין כבוד לחיים</a:t>
            </a:r>
            <a:br>
              <a:rPr lang="he-IL" sz="3200" dirty="0"/>
            </a:br>
            <a:r>
              <a:rPr lang="he-IL" sz="3200" dirty="0"/>
              <a:t>חשיבות הכבוד בחברה הערבית/מוסלמית</a:t>
            </a:r>
          </a:p>
        </p:txBody>
      </p:sp>
      <p:sp>
        <p:nvSpPr>
          <p:cNvPr id="3" name="מציין מיקום תוכן 2"/>
          <p:cNvSpPr>
            <a:spLocks noGrp="1"/>
          </p:cNvSpPr>
          <p:nvPr>
            <p:ph idx="1"/>
          </p:nvPr>
        </p:nvSpPr>
        <p:spPr/>
        <p:txBody>
          <a:bodyPr>
            <a:normAutofit/>
          </a:bodyPr>
          <a:lstStyle/>
          <a:p>
            <a:r>
              <a:rPr lang="he-IL" dirty="0"/>
              <a:t>שמות וכינויים – השם המרובע, אבו </a:t>
            </a:r>
            <a:r>
              <a:rPr lang="en-US" dirty="0"/>
              <a:t>X</a:t>
            </a:r>
            <a:endParaRPr lang="he-IL" dirty="0"/>
          </a:p>
          <a:p>
            <a:r>
              <a:rPr lang="he-IL" dirty="0"/>
              <a:t>כבד את עצמך</a:t>
            </a:r>
          </a:p>
          <a:p>
            <a:r>
              <a:rPr lang="he-IL"/>
              <a:t>כבוד למבוגר (בן כמה אתה?)</a:t>
            </a:r>
            <a:endParaRPr lang="he-IL" dirty="0"/>
          </a:p>
          <a:p>
            <a:r>
              <a:rPr lang="he-IL" dirty="0"/>
              <a:t>כבוד הנביא </a:t>
            </a:r>
          </a:p>
          <a:p>
            <a:r>
              <a:rPr lang="he-IL" dirty="0"/>
              <a:t>כבוד לשלטון/למלך (</a:t>
            </a:r>
            <a:r>
              <a:rPr lang="he-IL" sz="1800" dirty="0"/>
              <a:t>סיפור הבחורה</a:t>
            </a:r>
            <a:br>
              <a:rPr lang="en-US" sz="1800" dirty="0"/>
            </a:br>
            <a:r>
              <a:rPr lang="he-IL" sz="1800" dirty="0"/>
              <a:t>הירדנית (אפריל 21)</a:t>
            </a:r>
          </a:p>
          <a:p>
            <a:r>
              <a:rPr lang="he-IL" dirty="0"/>
              <a:t>מנהג נקמת הדם והסולחה</a:t>
            </a:r>
          </a:p>
        </p:txBody>
      </p:sp>
      <p:sp>
        <p:nvSpPr>
          <p:cNvPr id="4" name="מציין מיקום של תאריך 3">
            <a:extLst>
              <a:ext uri="{FF2B5EF4-FFF2-40B4-BE49-F238E27FC236}">
                <a16:creationId xmlns:a16="http://schemas.microsoft.com/office/drawing/2014/main" id="{330314F1-3784-4304-AA89-D58997319DE8}"/>
              </a:ext>
            </a:extLst>
          </p:cNvPr>
          <p:cNvSpPr>
            <a:spLocks noGrp="1"/>
          </p:cNvSpPr>
          <p:nvPr>
            <p:ph type="dt" sz="half" idx="10"/>
          </p:nvPr>
        </p:nvSpPr>
        <p:spPr/>
        <p:txBody>
          <a:bodyPr/>
          <a:lstStyle/>
          <a:p>
            <a:fld id="{526EC284-719A-4DEB-AAE1-67A75D725AFE}"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5140BACB-2F2D-4055-822D-42627EE1E226}"/>
              </a:ext>
            </a:extLst>
          </p:cNvPr>
          <p:cNvSpPr>
            <a:spLocks noGrp="1"/>
          </p:cNvSpPr>
          <p:nvPr>
            <p:ph type="ftr" sz="quarter" idx="11"/>
          </p:nvPr>
        </p:nvSpPr>
        <p:spPr/>
        <p:txBody>
          <a:bodyPr/>
          <a:lstStyle/>
          <a:p>
            <a:r>
              <a:rPr lang="he-IL"/>
              <a:t>יוסי אמרוסי  - הרצאות ויעוץ בטחוני 0507503881</a:t>
            </a:r>
          </a:p>
        </p:txBody>
      </p:sp>
      <p:sp>
        <p:nvSpPr>
          <p:cNvPr id="7" name="מציין מיקום של מספר שקופית 6">
            <a:extLst>
              <a:ext uri="{FF2B5EF4-FFF2-40B4-BE49-F238E27FC236}">
                <a16:creationId xmlns:a16="http://schemas.microsoft.com/office/drawing/2014/main" id="{71FD8B5C-0E86-43D5-981E-B9E8C409B65F}"/>
              </a:ext>
            </a:extLst>
          </p:cNvPr>
          <p:cNvSpPr>
            <a:spLocks noGrp="1"/>
          </p:cNvSpPr>
          <p:nvPr>
            <p:ph type="sldNum" sz="quarter" idx="12"/>
          </p:nvPr>
        </p:nvSpPr>
        <p:spPr/>
        <p:txBody>
          <a:bodyPr/>
          <a:lstStyle/>
          <a:p>
            <a:fld id="{143345FE-1E50-40DA-80C7-02E0B1DFDFB1}" type="slidenum">
              <a:rPr lang="he-IL" smtClean="0"/>
              <a:pPr/>
              <a:t>6</a:t>
            </a:fld>
            <a:endParaRPr lang="he-IL"/>
          </a:p>
        </p:txBody>
      </p:sp>
      <p:sp>
        <p:nvSpPr>
          <p:cNvPr id="8" name="מלבן 7">
            <a:extLst>
              <a:ext uri="{FF2B5EF4-FFF2-40B4-BE49-F238E27FC236}">
                <a16:creationId xmlns:a16="http://schemas.microsoft.com/office/drawing/2014/main" id="{C93F6C21-D5F3-40F4-ACAC-8B9DC76DB627}"/>
              </a:ext>
            </a:extLst>
          </p:cNvPr>
          <p:cNvSpPr/>
          <p:nvPr/>
        </p:nvSpPr>
        <p:spPr>
          <a:xfrm>
            <a:off x="3449450" y="5257800"/>
            <a:ext cx="5266928" cy="954107"/>
          </a:xfrm>
          <a:prstGeom prst="rect">
            <a:avLst/>
          </a:prstGeom>
        </p:spPr>
        <p:txBody>
          <a:bodyPr wrap="square">
            <a:spAutoFit/>
          </a:bodyPr>
          <a:lstStyle/>
          <a:p>
            <a:r>
              <a:rPr lang="he-IL" sz="2800" dirty="0"/>
              <a:t>עזה: פרשת שאדי א-צופי, הבדואי שנקם את דם אביו אחרי 30 שנה</a:t>
            </a:r>
          </a:p>
        </p:txBody>
      </p:sp>
      <p:pic>
        <p:nvPicPr>
          <p:cNvPr id="10" name="תמונה 9">
            <a:extLst>
              <a:ext uri="{FF2B5EF4-FFF2-40B4-BE49-F238E27FC236}">
                <a16:creationId xmlns:a16="http://schemas.microsoft.com/office/drawing/2014/main" id="{6C48682D-CC96-4B48-B9BE-FEA8763444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40392"/>
            <a:ext cx="3275856" cy="30211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br>
              <a:rPr lang="he-IL" sz="3200" dirty="0"/>
            </a:br>
            <a:r>
              <a:rPr lang="he-IL" sz="3200" dirty="0"/>
              <a:t>חשיבות הכבוד בחברה הערבית/מוסלמית</a:t>
            </a:r>
            <a:br>
              <a:rPr lang="he-IL" sz="3200" dirty="0"/>
            </a:br>
            <a:endParaRPr lang="he-IL" sz="3200" dirty="0"/>
          </a:p>
        </p:txBody>
      </p:sp>
      <p:sp>
        <p:nvSpPr>
          <p:cNvPr id="3" name="מציין מיקום תוכן 2"/>
          <p:cNvSpPr>
            <a:spLocks noGrp="1"/>
          </p:cNvSpPr>
          <p:nvPr>
            <p:ph idx="1"/>
          </p:nvPr>
        </p:nvSpPr>
        <p:spPr/>
        <p:txBody>
          <a:bodyPr>
            <a:normAutofit/>
          </a:bodyPr>
          <a:lstStyle/>
          <a:p>
            <a:r>
              <a:rPr lang="he-IL"/>
              <a:t>כלל ברזל – אין לקלל</a:t>
            </a:r>
          </a:p>
          <a:p>
            <a:r>
              <a:rPr lang="he-IL"/>
              <a:t>אין קללות "בקטנה" – </a:t>
            </a:r>
            <a:br>
              <a:rPr lang="en-US"/>
            </a:br>
            <a:r>
              <a:rPr lang="he-IL"/>
              <a:t>(רק, ואולי אחרי יצירת חברות אמיצה)</a:t>
            </a:r>
          </a:p>
          <a:p>
            <a:r>
              <a:rPr lang="he-IL"/>
              <a:t>הכי חשוב – לא לפגוע בכבוד האישה/המשפחה</a:t>
            </a:r>
          </a:p>
          <a:p>
            <a:r>
              <a:rPr lang="he-IL"/>
              <a:t>ההבדל בין אחתיראם – לערד'- שרף</a:t>
            </a:r>
          </a:p>
          <a:p>
            <a:endParaRPr lang="he-IL" dirty="0"/>
          </a:p>
        </p:txBody>
      </p:sp>
      <p:sp>
        <p:nvSpPr>
          <p:cNvPr id="4" name="מציין מיקום של תאריך 3">
            <a:extLst>
              <a:ext uri="{FF2B5EF4-FFF2-40B4-BE49-F238E27FC236}">
                <a16:creationId xmlns:a16="http://schemas.microsoft.com/office/drawing/2014/main" id="{330314F1-3784-4304-AA89-D58997319DE8}"/>
              </a:ext>
            </a:extLst>
          </p:cNvPr>
          <p:cNvSpPr>
            <a:spLocks noGrp="1"/>
          </p:cNvSpPr>
          <p:nvPr>
            <p:ph type="dt" sz="half" idx="10"/>
          </p:nvPr>
        </p:nvSpPr>
        <p:spPr/>
        <p:txBody>
          <a:bodyPr/>
          <a:lstStyle/>
          <a:p>
            <a:fld id="{526EC284-719A-4DEB-AAE1-67A75D725AFE}"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5140BACB-2F2D-4055-822D-42627EE1E226}"/>
              </a:ext>
            </a:extLst>
          </p:cNvPr>
          <p:cNvSpPr>
            <a:spLocks noGrp="1"/>
          </p:cNvSpPr>
          <p:nvPr>
            <p:ph type="ftr" sz="quarter" idx="11"/>
          </p:nvPr>
        </p:nvSpPr>
        <p:spPr/>
        <p:txBody>
          <a:bodyPr/>
          <a:lstStyle/>
          <a:p>
            <a:r>
              <a:rPr lang="he-IL"/>
              <a:t>יוסי אמרוסי  - הרצאות ויעוץ בטחוני 0507503881</a:t>
            </a:r>
          </a:p>
        </p:txBody>
      </p:sp>
      <p:sp>
        <p:nvSpPr>
          <p:cNvPr id="7" name="מציין מיקום של מספר שקופית 6">
            <a:extLst>
              <a:ext uri="{FF2B5EF4-FFF2-40B4-BE49-F238E27FC236}">
                <a16:creationId xmlns:a16="http://schemas.microsoft.com/office/drawing/2014/main" id="{71FD8B5C-0E86-43D5-981E-B9E8C409B65F}"/>
              </a:ext>
            </a:extLst>
          </p:cNvPr>
          <p:cNvSpPr>
            <a:spLocks noGrp="1"/>
          </p:cNvSpPr>
          <p:nvPr>
            <p:ph type="sldNum" sz="quarter" idx="12"/>
          </p:nvPr>
        </p:nvSpPr>
        <p:spPr/>
        <p:txBody>
          <a:bodyPr/>
          <a:lstStyle/>
          <a:p>
            <a:fld id="{143345FE-1E50-40DA-80C7-02E0B1DFDFB1}" type="slidenum">
              <a:rPr lang="he-IL" smtClean="0"/>
              <a:pPr/>
              <a:t>7</a:t>
            </a:fld>
            <a:endParaRPr lang="he-IL"/>
          </a:p>
        </p:txBody>
      </p:sp>
    </p:spTree>
    <p:extLst>
      <p:ext uri="{BB962C8B-B14F-4D97-AF65-F5344CB8AC3E}">
        <p14:creationId xmlns:p14="http://schemas.microsoft.com/office/powerpoint/2010/main" val="73326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br>
              <a:rPr lang="he-IL" sz="3200" dirty="0"/>
            </a:br>
            <a:r>
              <a:rPr lang="he-IL" sz="3200" dirty="0"/>
              <a:t>כבוד המשפחה</a:t>
            </a:r>
          </a:p>
        </p:txBody>
      </p:sp>
      <p:sp>
        <p:nvSpPr>
          <p:cNvPr id="3" name="מציין מיקום תוכן 2"/>
          <p:cNvSpPr>
            <a:spLocks noGrp="1"/>
          </p:cNvSpPr>
          <p:nvPr>
            <p:ph idx="1"/>
          </p:nvPr>
        </p:nvSpPr>
        <p:spPr/>
        <p:txBody>
          <a:bodyPr>
            <a:normAutofit/>
          </a:bodyPr>
          <a:lstStyle/>
          <a:p>
            <a:r>
              <a:rPr lang="he-IL" dirty="0"/>
              <a:t>מעמדה של המשפחתיות (אני ואחי...)</a:t>
            </a:r>
          </a:p>
          <a:p>
            <a:r>
              <a:rPr lang="he-IL" dirty="0"/>
              <a:t>מעמדו של הבן הבכור</a:t>
            </a:r>
          </a:p>
          <a:p>
            <a:r>
              <a:rPr lang="he-IL" dirty="0"/>
              <a:t>גם לנו מגיע </a:t>
            </a:r>
            <a:r>
              <a:rPr lang="he-IL" dirty="0" err="1"/>
              <a:t>פליפיניות</a:t>
            </a:r>
            <a:r>
              <a:rPr lang="he-IL" dirty="0"/>
              <a:t>... </a:t>
            </a:r>
          </a:p>
          <a:p>
            <a:r>
              <a:rPr lang="he-IL" dirty="0"/>
              <a:t>החיים </a:t>
            </a:r>
            <a:r>
              <a:rPr lang="he-IL" dirty="0" err="1"/>
              <a:t>יחד,מגורים</a:t>
            </a:r>
            <a:r>
              <a:rPr lang="he-IL" dirty="0"/>
              <a:t> משותפים, שמות השכונות</a:t>
            </a:r>
          </a:p>
          <a:p>
            <a:r>
              <a:rPr lang="he-IL" dirty="0"/>
              <a:t>יוצאות לקניון?</a:t>
            </a:r>
          </a:p>
          <a:p>
            <a:r>
              <a:rPr lang="he-IL" dirty="0"/>
              <a:t>"לפתוח את הדרך"</a:t>
            </a:r>
          </a:p>
          <a:p>
            <a:endParaRPr lang="he-IL" dirty="0"/>
          </a:p>
        </p:txBody>
      </p:sp>
      <p:sp>
        <p:nvSpPr>
          <p:cNvPr id="4" name="מציין מיקום של תאריך 3">
            <a:extLst>
              <a:ext uri="{FF2B5EF4-FFF2-40B4-BE49-F238E27FC236}">
                <a16:creationId xmlns:a16="http://schemas.microsoft.com/office/drawing/2014/main" id="{330314F1-3784-4304-AA89-D58997319DE8}"/>
              </a:ext>
            </a:extLst>
          </p:cNvPr>
          <p:cNvSpPr>
            <a:spLocks noGrp="1"/>
          </p:cNvSpPr>
          <p:nvPr>
            <p:ph type="dt" sz="half" idx="10"/>
          </p:nvPr>
        </p:nvSpPr>
        <p:spPr/>
        <p:txBody>
          <a:bodyPr/>
          <a:lstStyle/>
          <a:p>
            <a:fld id="{526EC284-719A-4DEB-AAE1-67A75D725AFE}" type="datetime8">
              <a:rPr lang="he-IL" smtClean="0"/>
              <a:t>30 ספטמבר 21</a:t>
            </a:fld>
            <a:endParaRPr lang="he-IL"/>
          </a:p>
        </p:txBody>
      </p:sp>
      <p:sp>
        <p:nvSpPr>
          <p:cNvPr id="5" name="מציין מיקום של כותרת תחתונה 4">
            <a:extLst>
              <a:ext uri="{FF2B5EF4-FFF2-40B4-BE49-F238E27FC236}">
                <a16:creationId xmlns:a16="http://schemas.microsoft.com/office/drawing/2014/main" id="{5140BACB-2F2D-4055-822D-42627EE1E226}"/>
              </a:ext>
            </a:extLst>
          </p:cNvPr>
          <p:cNvSpPr>
            <a:spLocks noGrp="1"/>
          </p:cNvSpPr>
          <p:nvPr>
            <p:ph type="ftr" sz="quarter" idx="11"/>
          </p:nvPr>
        </p:nvSpPr>
        <p:spPr/>
        <p:txBody>
          <a:bodyPr/>
          <a:lstStyle/>
          <a:p>
            <a:r>
              <a:rPr lang="he-IL"/>
              <a:t>יוסי אמרוסי  - הרצאות ויעוץ בטחוני 0507503881</a:t>
            </a:r>
          </a:p>
        </p:txBody>
      </p:sp>
      <p:sp>
        <p:nvSpPr>
          <p:cNvPr id="7" name="מציין מיקום של מספר שקופית 6">
            <a:extLst>
              <a:ext uri="{FF2B5EF4-FFF2-40B4-BE49-F238E27FC236}">
                <a16:creationId xmlns:a16="http://schemas.microsoft.com/office/drawing/2014/main" id="{71FD8B5C-0E86-43D5-981E-B9E8C409B65F}"/>
              </a:ext>
            </a:extLst>
          </p:cNvPr>
          <p:cNvSpPr>
            <a:spLocks noGrp="1"/>
          </p:cNvSpPr>
          <p:nvPr>
            <p:ph type="sldNum" sz="quarter" idx="12"/>
          </p:nvPr>
        </p:nvSpPr>
        <p:spPr/>
        <p:txBody>
          <a:bodyPr/>
          <a:lstStyle/>
          <a:p>
            <a:fld id="{143345FE-1E50-40DA-80C7-02E0B1DFDFB1}" type="slidenum">
              <a:rPr lang="he-IL" smtClean="0"/>
              <a:pPr/>
              <a:t>8</a:t>
            </a:fld>
            <a:endParaRPr lang="he-IL"/>
          </a:p>
        </p:txBody>
      </p:sp>
    </p:spTree>
    <p:extLst>
      <p:ext uri="{BB962C8B-B14F-4D97-AF65-F5344CB8AC3E}">
        <p14:creationId xmlns:p14="http://schemas.microsoft.com/office/powerpoint/2010/main" val="9030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nchor="ctr">
            <a:normAutofit/>
          </a:bodyPr>
          <a:lstStyle/>
          <a:p>
            <a:r>
              <a:rPr lang="he-IL" dirty="0"/>
              <a:t>כבוד האישה בחברה המוסלמית</a:t>
            </a:r>
          </a:p>
        </p:txBody>
      </p:sp>
      <p:pic>
        <p:nvPicPr>
          <p:cNvPr id="4" name="תמונה 3" descr="10755450904_3cbebc86e9_o.jpg"/>
          <p:cNvPicPr>
            <a:picLocks noChangeAspect="1"/>
          </p:cNvPicPr>
          <p:nvPr/>
        </p:nvPicPr>
        <p:blipFill rotWithShape="1">
          <a:blip r:embed="rId2" cstate="print"/>
          <a:srcRect l="25229" r="21231" b="-1"/>
          <a:stretch/>
        </p:blipFill>
        <p:spPr>
          <a:xfrm>
            <a:off x="457200" y="1600200"/>
            <a:ext cx="4038600" cy="4525963"/>
          </a:xfrm>
          <a:prstGeom prst="rect">
            <a:avLst/>
          </a:prstGeom>
          <a:noFill/>
        </p:spPr>
      </p:pic>
      <p:sp>
        <p:nvSpPr>
          <p:cNvPr id="3" name="מציין מיקום תוכן 2"/>
          <p:cNvSpPr>
            <a:spLocks noGrp="1"/>
          </p:cNvSpPr>
          <p:nvPr>
            <p:ph sz="half" idx="2"/>
          </p:nvPr>
        </p:nvSpPr>
        <p:spPr>
          <a:xfrm>
            <a:off x="4648200" y="1600200"/>
            <a:ext cx="4038600" cy="4525963"/>
          </a:xfrm>
        </p:spPr>
        <p:txBody>
          <a:bodyPr>
            <a:normAutofit lnSpcReduction="10000"/>
          </a:bodyPr>
          <a:lstStyle/>
          <a:p>
            <a:pPr>
              <a:lnSpc>
                <a:spcPct val="90000"/>
              </a:lnSpc>
            </a:pPr>
            <a:r>
              <a:rPr lang="he-IL" sz="2200" dirty="0"/>
              <a:t>נקודה רגישה בחברה הערבית</a:t>
            </a:r>
          </a:p>
          <a:p>
            <a:pPr>
              <a:lnSpc>
                <a:spcPct val="90000"/>
              </a:lnSpc>
            </a:pPr>
            <a:r>
              <a:rPr lang="he-IL" sz="2200" dirty="0"/>
              <a:t>פעילותה ותנועתה מוגבלת</a:t>
            </a:r>
          </a:p>
          <a:p>
            <a:pPr>
              <a:lnSpc>
                <a:spcPct val="90000"/>
              </a:lnSpc>
            </a:pPr>
            <a:r>
              <a:rPr lang="he-IL" sz="2200" dirty="0"/>
              <a:t>יחסי מין? </a:t>
            </a:r>
          </a:p>
          <a:p>
            <a:pPr>
              <a:lnSpc>
                <a:spcPct val="90000"/>
              </a:lnSpc>
            </a:pPr>
            <a:r>
              <a:rPr lang="he-IL" sz="2200" dirty="0"/>
              <a:t>"אישורי יציאה"</a:t>
            </a:r>
          </a:p>
          <a:p>
            <a:pPr>
              <a:lnSpc>
                <a:spcPct val="90000"/>
              </a:lnSpc>
            </a:pPr>
            <a:r>
              <a:rPr lang="he-IL" sz="2200" dirty="0"/>
              <a:t>שינוי במעמדן בשנים האחרונות</a:t>
            </a:r>
          </a:p>
          <a:p>
            <a:pPr>
              <a:lnSpc>
                <a:spcPct val="90000"/>
              </a:lnSpc>
            </a:pPr>
            <a:r>
              <a:rPr lang="he-IL" sz="2200" dirty="0"/>
              <a:t>לדבר או לא לדבר? זאת השאלה</a:t>
            </a:r>
          </a:p>
          <a:p>
            <a:pPr>
              <a:lnSpc>
                <a:spcPct val="90000"/>
              </a:lnSpc>
            </a:pPr>
            <a:r>
              <a:rPr lang="he-IL" sz="2200" dirty="0"/>
              <a:t>לגעת או לא לגעת? גם זו שאלה...</a:t>
            </a:r>
          </a:p>
          <a:p>
            <a:pPr>
              <a:lnSpc>
                <a:spcPct val="90000"/>
              </a:lnSpc>
            </a:pPr>
            <a:r>
              <a:rPr lang="he-IL" sz="2200" dirty="0"/>
              <a:t>המוניות </a:t>
            </a:r>
            <a:r>
              <a:rPr lang="he-IL" sz="2200" dirty="0" err="1"/>
              <a:t>הורודות</a:t>
            </a:r>
            <a:endParaRPr lang="he-IL" sz="2200" dirty="0"/>
          </a:p>
          <a:p>
            <a:pPr>
              <a:lnSpc>
                <a:spcPct val="90000"/>
              </a:lnSpc>
            </a:pPr>
            <a:r>
              <a:rPr lang="he-IL" sz="2200" dirty="0"/>
              <a:t>סחר בנשים</a:t>
            </a:r>
          </a:p>
          <a:p>
            <a:pPr>
              <a:lnSpc>
                <a:spcPct val="90000"/>
              </a:lnSpc>
            </a:pPr>
            <a:endParaRPr lang="he-IL" sz="2200" dirty="0"/>
          </a:p>
          <a:p>
            <a:pPr>
              <a:lnSpc>
                <a:spcPct val="90000"/>
              </a:lnSpc>
            </a:pPr>
            <a:r>
              <a:rPr lang="he-IL" sz="2200" dirty="0"/>
              <a:t>(עדכון 4/21 נשים הרות זרות בלבד! יוכלו לבצע הפלה </a:t>
            </a:r>
            <a:r>
              <a:rPr lang="he-IL" sz="2200" dirty="0" err="1"/>
              <a:t>באימרויות</a:t>
            </a:r>
            <a:r>
              <a:rPr lang="he-IL" sz="2200" dirty="0"/>
              <a:t> ולא בחו"ל)</a:t>
            </a:r>
          </a:p>
          <a:p>
            <a:pPr>
              <a:lnSpc>
                <a:spcPct val="90000"/>
              </a:lnSpc>
            </a:pPr>
            <a:endParaRPr lang="he-IL" sz="2200" dirty="0"/>
          </a:p>
          <a:p>
            <a:pPr>
              <a:lnSpc>
                <a:spcPct val="90000"/>
              </a:lnSpc>
            </a:pPr>
            <a:endParaRPr lang="he-IL" sz="2200" dirty="0"/>
          </a:p>
        </p:txBody>
      </p:sp>
      <p:sp>
        <p:nvSpPr>
          <p:cNvPr id="5" name="מציין מיקום של תאריך 4">
            <a:extLst>
              <a:ext uri="{FF2B5EF4-FFF2-40B4-BE49-F238E27FC236}">
                <a16:creationId xmlns:a16="http://schemas.microsoft.com/office/drawing/2014/main" id="{34AB154A-0C1B-4998-A830-8D8AC29DB52B}"/>
              </a:ext>
            </a:extLst>
          </p:cNvPr>
          <p:cNvSpPr>
            <a:spLocks noGrp="1"/>
          </p:cNvSpPr>
          <p:nvPr>
            <p:ph type="dt" sz="half" idx="10"/>
          </p:nvPr>
        </p:nvSpPr>
        <p:spPr>
          <a:xfrm>
            <a:off x="457200" y="6416675"/>
            <a:ext cx="2133600" cy="365125"/>
          </a:xfrm>
        </p:spPr>
        <p:txBody>
          <a:bodyPr anchor="b">
            <a:normAutofit/>
          </a:bodyPr>
          <a:lstStyle/>
          <a:p>
            <a:pPr>
              <a:spcAft>
                <a:spcPts val="600"/>
              </a:spcAft>
            </a:pPr>
            <a:fld id="{FCC54475-1EC9-4A10-8335-7861C7FE3D40}" type="datetime8">
              <a:rPr lang="he-IL" smtClean="0"/>
              <a:pPr>
                <a:spcAft>
                  <a:spcPts val="600"/>
                </a:spcAft>
              </a:pPr>
              <a:t>30 ספטמבר 21</a:t>
            </a:fld>
            <a:endParaRPr lang="he-IL"/>
          </a:p>
        </p:txBody>
      </p:sp>
      <p:sp>
        <p:nvSpPr>
          <p:cNvPr id="6" name="מציין מיקום של כותרת תחתונה 5">
            <a:extLst>
              <a:ext uri="{FF2B5EF4-FFF2-40B4-BE49-F238E27FC236}">
                <a16:creationId xmlns:a16="http://schemas.microsoft.com/office/drawing/2014/main" id="{16135DD2-2417-4F47-92D8-4C90DE553F83}"/>
              </a:ext>
            </a:extLst>
          </p:cNvPr>
          <p:cNvSpPr>
            <a:spLocks noGrp="1"/>
          </p:cNvSpPr>
          <p:nvPr>
            <p:ph type="ftr" sz="quarter" idx="11"/>
          </p:nvPr>
        </p:nvSpPr>
        <p:spPr>
          <a:xfrm>
            <a:off x="3124200" y="6416675"/>
            <a:ext cx="2895600" cy="365125"/>
          </a:xfrm>
        </p:spPr>
        <p:txBody>
          <a:bodyPr anchor="b">
            <a:normAutofit/>
          </a:bodyPr>
          <a:lstStyle/>
          <a:p>
            <a:pPr>
              <a:spcAft>
                <a:spcPts val="600"/>
              </a:spcAft>
            </a:pPr>
            <a:r>
              <a:rPr lang="he-IL" sz="1100"/>
              <a:t>יוסי אמרוסי  - הרצאות ויעוץ בטחוני 0507503881</a:t>
            </a:r>
          </a:p>
        </p:txBody>
      </p:sp>
      <p:sp>
        <p:nvSpPr>
          <p:cNvPr id="7" name="מציין מיקום של מספר שקופית 6">
            <a:extLst>
              <a:ext uri="{FF2B5EF4-FFF2-40B4-BE49-F238E27FC236}">
                <a16:creationId xmlns:a16="http://schemas.microsoft.com/office/drawing/2014/main" id="{0FE443F9-F802-4741-B3C1-3E3BB3B3D718}"/>
              </a:ext>
            </a:extLst>
          </p:cNvPr>
          <p:cNvSpPr>
            <a:spLocks noGrp="1"/>
          </p:cNvSpPr>
          <p:nvPr>
            <p:ph type="sldNum" sz="quarter" idx="12"/>
          </p:nvPr>
        </p:nvSpPr>
        <p:spPr>
          <a:xfrm>
            <a:off x="7924800" y="6416675"/>
            <a:ext cx="762000" cy="365125"/>
          </a:xfrm>
        </p:spPr>
        <p:txBody>
          <a:bodyPr anchor="b">
            <a:normAutofit/>
          </a:bodyPr>
          <a:lstStyle/>
          <a:p>
            <a:pPr>
              <a:spcAft>
                <a:spcPts val="600"/>
              </a:spcAft>
            </a:pPr>
            <a:fld id="{143345FE-1E50-40DA-80C7-02E0B1DFDFB1}" type="slidenum">
              <a:rPr lang="he-IL" smtClean="0"/>
              <a:pPr>
                <a:spcAft>
                  <a:spcPts val="600"/>
                </a:spcAft>
              </a:pPr>
              <a:t>9</a:t>
            </a:fld>
            <a:endParaRPr lang="he-IL"/>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פסגה">
  <a:themeElements>
    <a:clrScheme name="פסגה">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פסגה">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פסגה">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TM03457485[[fn=רשת]]</Template>
  <TotalTime>2333</TotalTime>
  <Words>2882</Words>
  <Application>Microsoft Office PowerPoint</Application>
  <PresentationFormat>‫הצגה על המסך (4:3)</PresentationFormat>
  <Paragraphs>496</Paragraphs>
  <Slides>53</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53</vt:i4>
      </vt:variant>
    </vt:vector>
  </HeadingPairs>
  <TitlesOfParts>
    <vt:vector size="60" baseType="lpstr">
      <vt:lpstr>Book Antiqua</vt:lpstr>
      <vt:lpstr>Calibri</vt:lpstr>
      <vt:lpstr>Lucida Sans</vt:lpstr>
      <vt:lpstr>Wingdings</vt:lpstr>
      <vt:lpstr>Wingdings 2</vt:lpstr>
      <vt:lpstr>Wingdings 3</vt:lpstr>
      <vt:lpstr>פסגה</vt:lpstr>
      <vt:lpstr>עסקים עם העולם הערבי תרבות מנהגים ומסורת</vt:lpstr>
      <vt:lpstr>מטרת הקורס</vt:lpstr>
      <vt:lpstr>ההשגים הנדרשים</vt:lpstr>
      <vt:lpstr>מה מחכה לכם בשוק הזה? מספר דוגמאות שפורסמו לאחרונה</vt:lpstr>
      <vt:lpstr>מפגש מס' 1  הכבוד בחברה הערבית ומשמעותו</vt:lpstr>
      <vt:lpstr>בין כבוד לחיים חשיבות הכבוד בחברה הערבית/מוסלמית</vt:lpstr>
      <vt:lpstr> חשיבות הכבוד בחברה הערבית/מוסלמית </vt:lpstr>
      <vt:lpstr> כבוד המשפחה</vt:lpstr>
      <vt:lpstr>כבוד האישה בחברה המוסלמית</vt:lpstr>
      <vt:lpstr>מפגש מס' 2 עקרונות האסלאם</vt:lpstr>
      <vt:lpstr>האיסלאם</vt:lpstr>
      <vt:lpstr>צום הרמאדן</vt:lpstr>
      <vt:lpstr>יום שגרתי בתקופת הרמדאן</vt:lpstr>
      <vt:lpstr>עסקים בתקופת הרמדאן</vt:lpstr>
      <vt:lpstr>צדקה</vt:lpstr>
      <vt:lpstr>צדקה</vt:lpstr>
      <vt:lpstr>חאג'</vt:lpstr>
      <vt:lpstr>חאג' בתקופת הקורונה</vt:lpstr>
      <vt:lpstr>תפילה</vt:lpstr>
      <vt:lpstr>"עדות"</vt:lpstr>
      <vt:lpstr>השַׁהַאדָה (בערבית: الشهادة, תרגום מילולי: עדות) </vt:lpstr>
      <vt:lpstr>מפגש מס' 3 שפה וברכות</vt:lpstr>
      <vt:lpstr>שפה</vt:lpstr>
      <vt:lpstr>ברכות</vt:lpstr>
      <vt:lpstr>מילות נימוסין</vt:lpstr>
      <vt:lpstr>ברכות לחגים ולרמאדן</vt:lpstr>
      <vt:lpstr>ברכות לרמאדן </vt:lpstr>
      <vt:lpstr>פתגמים מעולם העסקים</vt:lpstr>
      <vt:lpstr>אינ-שא-אללה</vt:lpstr>
      <vt:lpstr>שפת גוף</vt:lpstr>
      <vt:lpstr>     מפגש מס' 4 מנהגים ומסורת</vt:lpstr>
      <vt:lpstr>מנהגים</vt:lpstr>
      <vt:lpstr>מנהגי נישואין</vt:lpstr>
      <vt:lpstr>חתונה</vt:lpstr>
      <vt:lpstr>מנהגי אבלות</vt:lpstr>
      <vt:lpstr>נימוסי שולחן</vt:lpstr>
      <vt:lpstr>חגים ומועדים באסלאם</vt:lpstr>
      <vt:lpstr>יחס ללהט"ב</vt:lpstr>
      <vt:lpstr>הזמן ומשמעותו</vt:lpstr>
      <vt:lpstr>צילום</vt:lpstr>
      <vt:lpstr>בשבח הסבלנות</vt:lpstr>
      <vt:lpstr>אלכוהול וסמים</vt:lpstr>
      <vt:lpstr>מנהגים - לבוש</vt:lpstr>
      <vt:lpstr>     מפגש מס' 5 עסקים בעולם הערבי</vt:lpstr>
      <vt:lpstr>הכבוד לחוזה</vt:lpstr>
      <vt:lpstr>אינטרקציה עיסקית</vt:lpstr>
      <vt:lpstr>אמת ושקר</vt:lpstr>
      <vt:lpstr>המסחר והחוק</vt:lpstr>
      <vt:lpstr>דת ועבודה</vt:lpstr>
      <vt:lpstr>מהגרי עבודה במדינות ערב</vt:lpstr>
      <vt:lpstr>לפני הקפה...  מה הסיפור של הבז באימרויות?</vt:lpstr>
      <vt:lpstr>קפה = תרבות</vt:lpstr>
      <vt:lpstr>   תודה רבה!!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עסקים עם העולם הערבי</dc:title>
  <dc:creator>yossi a</dc:creator>
  <cp:lastModifiedBy>yossi a</cp:lastModifiedBy>
  <cp:revision>88</cp:revision>
  <dcterms:created xsi:type="dcterms:W3CDTF">2020-11-11T18:25:35Z</dcterms:created>
  <dcterms:modified xsi:type="dcterms:W3CDTF">2021-09-30T08:48:04Z</dcterms:modified>
</cp:coreProperties>
</file>