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8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A188-B345-46A1-B83E-2033BFACD6C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4AF-6AE8-494B-8A0D-9D8E9F296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A188-B345-46A1-B83E-2033BFACD6C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4AF-6AE8-494B-8A0D-9D8E9F296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4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A188-B345-46A1-B83E-2033BFACD6C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4AF-6AE8-494B-8A0D-9D8E9F296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9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A188-B345-46A1-B83E-2033BFACD6C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4AF-6AE8-494B-8A0D-9D8E9F296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93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A188-B345-46A1-B83E-2033BFACD6C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4AF-6AE8-494B-8A0D-9D8E9F296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298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A188-B345-46A1-B83E-2033BFACD6C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4AF-6AE8-494B-8A0D-9D8E9F296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8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A188-B345-46A1-B83E-2033BFACD6C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4AF-6AE8-494B-8A0D-9D8E9F296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A188-B345-46A1-B83E-2033BFACD6C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4AF-6AE8-494B-8A0D-9D8E9F296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8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A188-B345-46A1-B83E-2033BFACD6C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4AF-6AE8-494B-8A0D-9D8E9F296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6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A188-B345-46A1-B83E-2033BFACD6C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4AF-6AE8-494B-8A0D-9D8E9F296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7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A188-B345-46A1-B83E-2033BFACD6C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234AF-6AE8-494B-8A0D-9D8E9F296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AA188-B345-46A1-B83E-2033BFACD6C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234AF-6AE8-494B-8A0D-9D8E9F296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3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644008" y="260648"/>
            <a:ext cx="4032448" cy="6120680"/>
          </a:xfrm>
        </p:spPr>
        <p:txBody>
          <a:bodyPr>
            <a:normAutofit/>
          </a:bodyPr>
          <a:lstStyle/>
          <a:p>
            <a:pPr rtl="1"/>
            <a:r>
              <a:rPr lang="he-IL" sz="1600" b="1" dirty="0" smtClean="0">
                <a:solidFill>
                  <a:srgbClr val="1F497D"/>
                </a:solidFill>
                <a:effectLst/>
                <a:latin typeface="Times New Roman"/>
                <a:ea typeface="Times New Roman"/>
                <a:cs typeface="Tahoma"/>
              </a:rPr>
              <a:t>מודל תקשורת- </a:t>
            </a:r>
            <a:r>
              <a:rPr lang="he-IL" sz="1600" b="1" dirty="0" err="1" smtClean="0">
                <a:solidFill>
                  <a:srgbClr val="1F497D"/>
                </a:solidFill>
                <a:effectLst/>
                <a:latin typeface="Times New Roman"/>
                <a:ea typeface="Times New Roman"/>
                <a:cs typeface="Tahoma"/>
              </a:rPr>
              <a:t>אפר"ת</a:t>
            </a:r>
            <a:endParaRPr lang="en-US" sz="1400" dirty="0" smtClean="0">
              <a:effectLst/>
              <a:latin typeface="Times New Roman"/>
              <a:ea typeface="Times New Roman"/>
            </a:endParaRPr>
          </a:p>
          <a:p>
            <a:pPr algn="r" rtl="1"/>
            <a:r>
              <a:rPr lang="he-IL" sz="1400" b="1" dirty="0" smtClean="0">
                <a:solidFill>
                  <a:srgbClr val="1F497D"/>
                </a:solidFill>
                <a:effectLst/>
                <a:latin typeface="Times New Roman"/>
                <a:ea typeface="Times New Roman"/>
                <a:cs typeface="Tahoma"/>
              </a:rPr>
              <a:t>שלב ראשון: אירוע  </a:t>
            </a:r>
            <a:r>
              <a:rPr lang="en-US" sz="1400" dirty="0">
                <a:latin typeface="Times New Roman"/>
                <a:ea typeface="Times New Roman"/>
                <a:cs typeface="Tahoma"/>
              </a:rPr>
              <a:t> </a:t>
            </a:r>
            <a:r>
              <a:rPr lang="he-IL" sz="1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ahoma"/>
              </a:rPr>
              <a:t>מה קרה במציאות? מה הייתה השתלשלות האירועים? </a:t>
            </a:r>
            <a:endParaRPr lang="en-US" sz="1400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r" rtl="1"/>
            <a:r>
              <a:rPr lang="he-IL" sz="1400" b="1" dirty="0" smtClean="0">
                <a:solidFill>
                  <a:srgbClr val="1F497D"/>
                </a:solidFill>
                <a:effectLst/>
                <a:latin typeface="Times New Roman"/>
                <a:ea typeface="Times New Roman"/>
                <a:cs typeface="Tahoma"/>
              </a:rPr>
              <a:t>שלב שני: פרשנות</a:t>
            </a:r>
            <a:r>
              <a:rPr lang="he-IL" sz="1400" b="1" dirty="0" smtClean="0">
                <a:effectLst/>
                <a:latin typeface="Times New Roman"/>
                <a:ea typeface="Times New Roman"/>
                <a:cs typeface="Tahoma"/>
              </a:rPr>
              <a:t>  </a:t>
            </a:r>
            <a:r>
              <a:rPr lang="he-IL" sz="1400" dirty="0" smtClean="0">
                <a:effectLst/>
                <a:latin typeface="Times New Roman"/>
                <a:ea typeface="Times New Roman"/>
                <a:cs typeface="Tahoma"/>
              </a:rPr>
              <a:t> </a:t>
            </a:r>
            <a:r>
              <a:rPr lang="he-IL" sz="1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ahoma"/>
              </a:rPr>
              <a:t>מה הפרשנות שנתתי לאירוע? מה אמרתי לעצמי במהלך, או בתום האירוע? האם האירוע היה טוב, רע או ניטראלי? </a:t>
            </a:r>
            <a:endParaRPr lang="en-US" sz="1400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r" rtl="1"/>
            <a:r>
              <a:rPr lang="he-IL" sz="1400" b="1" dirty="0" smtClean="0">
                <a:solidFill>
                  <a:srgbClr val="1F497D"/>
                </a:solidFill>
                <a:effectLst/>
                <a:latin typeface="Times New Roman"/>
                <a:ea typeface="Times New Roman"/>
                <a:cs typeface="Tahoma"/>
              </a:rPr>
              <a:t>שלב שלישי: רגש</a:t>
            </a:r>
            <a:r>
              <a:rPr lang="he-IL" sz="1400" b="1" dirty="0" smtClean="0">
                <a:effectLst/>
                <a:latin typeface="Times New Roman"/>
                <a:ea typeface="Times New Roman"/>
                <a:cs typeface="Tahoma"/>
              </a:rPr>
              <a:t>  </a:t>
            </a:r>
            <a:r>
              <a:rPr lang="he-IL" sz="1400" dirty="0" smtClean="0">
                <a:effectLst/>
                <a:latin typeface="Times New Roman"/>
                <a:ea typeface="Times New Roman"/>
                <a:cs typeface="Tahoma"/>
              </a:rPr>
              <a:t> </a:t>
            </a:r>
            <a:r>
              <a:rPr lang="he-IL" sz="1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ahoma"/>
              </a:rPr>
              <a:t>איזה רגש התעורר בי בעקבות האירוע? איך הרגשתי אחריו? כמה זמן הרגשתי כך אחרי האירוע? </a:t>
            </a:r>
            <a:endParaRPr lang="en-US" sz="1400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r" rtl="1"/>
            <a:r>
              <a:rPr lang="he-IL" sz="1400" b="1" dirty="0" smtClean="0">
                <a:solidFill>
                  <a:srgbClr val="1F497D"/>
                </a:solidFill>
                <a:effectLst/>
                <a:latin typeface="Times New Roman"/>
                <a:ea typeface="Times New Roman"/>
                <a:cs typeface="Tahoma"/>
              </a:rPr>
              <a:t>שלב רביעי: תגובה  </a:t>
            </a:r>
            <a:r>
              <a:rPr lang="he-IL" sz="1400" dirty="0" smtClean="0">
                <a:effectLst/>
                <a:latin typeface="Times New Roman"/>
                <a:ea typeface="Times New Roman"/>
                <a:cs typeface="Tahoma"/>
              </a:rPr>
              <a:t> </a:t>
            </a:r>
            <a:r>
              <a:rPr lang="he-IL" sz="14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Tahoma"/>
              </a:rPr>
              <a:t>מה עשיתי בעקבות האירוע? כיצד פעלתי? איך השפיע עלי האירוע? </a:t>
            </a:r>
            <a:endParaRPr lang="en-US" sz="1400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algn="r"/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404664"/>
            <a:ext cx="410445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1600" b="1" dirty="0" smtClean="0">
                <a:solidFill>
                  <a:srgbClr val="1F497D"/>
                </a:solidFill>
                <a:effectLst/>
                <a:latin typeface="Times New Roman"/>
                <a:ea typeface="Times New Roman"/>
                <a:cs typeface="Tahoma"/>
              </a:rPr>
              <a:t>מודל תקשורת- </a:t>
            </a:r>
            <a:r>
              <a:rPr lang="he-IL" sz="1600" b="1" dirty="0" err="1" smtClean="0">
                <a:solidFill>
                  <a:srgbClr val="1F497D"/>
                </a:solidFill>
                <a:effectLst/>
                <a:latin typeface="Times New Roman"/>
                <a:ea typeface="Times New Roman"/>
                <a:cs typeface="Tahoma"/>
              </a:rPr>
              <a:t>אפר"ת</a:t>
            </a:r>
            <a:endParaRPr lang="en-US" sz="1600" dirty="0" smtClean="0">
              <a:effectLst/>
              <a:latin typeface="Times New Roman"/>
              <a:ea typeface="Times New Roman"/>
            </a:endParaRPr>
          </a:p>
          <a:p>
            <a:pPr algn="r" rtl="1"/>
            <a:r>
              <a:rPr lang="he-IL" sz="1400" b="1" dirty="0" smtClean="0">
                <a:solidFill>
                  <a:srgbClr val="1F497D"/>
                </a:solidFill>
                <a:effectLst/>
                <a:latin typeface="Times New Roman"/>
                <a:ea typeface="Times New Roman"/>
                <a:cs typeface="Tahoma"/>
              </a:rPr>
              <a:t>שלב ראשון: אירוע  </a:t>
            </a:r>
            <a:r>
              <a:rPr lang="he-IL" sz="1400" dirty="0" smtClean="0">
                <a:effectLst/>
                <a:latin typeface="Times New Roman"/>
                <a:ea typeface="Times New Roman"/>
                <a:cs typeface="Tahoma"/>
              </a:rPr>
              <a:t> מה קרה במציאות? מה הייתה השתלשלות האירועים? </a:t>
            </a:r>
            <a:endParaRPr lang="en-US" sz="1400" dirty="0" smtClean="0">
              <a:effectLst/>
              <a:latin typeface="Times New Roman"/>
              <a:ea typeface="Times New Roman"/>
            </a:endParaRPr>
          </a:p>
          <a:p>
            <a:pPr algn="r" rtl="1"/>
            <a:r>
              <a:rPr lang="he-IL" sz="1400" b="1" dirty="0" smtClean="0">
                <a:solidFill>
                  <a:srgbClr val="1F497D"/>
                </a:solidFill>
                <a:effectLst/>
                <a:latin typeface="Times New Roman"/>
                <a:ea typeface="Times New Roman"/>
                <a:cs typeface="Tahoma"/>
              </a:rPr>
              <a:t>שלב שני: פרשנות</a:t>
            </a:r>
            <a:r>
              <a:rPr lang="he-IL" sz="1400" b="1" dirty="0" smtClean="0">
                <a:effectLst/>
                <a:latin typeface="Times New Roman"/>
                <a:ea typeface="Times New Roman"/>
                <a:cs typeface="Tahoma"/>
              </a:rPr>
              <a:t>  </a:t>
            </a:r>
            <a:r>
              <a:rPr lang="he-IL" sz="1400" dirty="0" smtClean="0">
                <a:effectLst/>
                <a:latin typeface="Times New Roman"/>
                <a:ea typeface="Times New Roman"/>
                <a:cs typeface="Tahoma"/>
              </a:rPr>
              <a:t> מה הפרשנות שנתתי לאירוע? מה אמרתי לעצמי במהלך, או בתום האירוע? האם האירוע היה טוב, רע או ניטראלי? </a:t>
            </a:r>
            <a:endParaRPr lang="en-US" sz="1400" dirty="0" smtClean="0">
              <a:effectLst/>
              <a:latin typeface="Times New Roman"/>
              <a:ea typeface="Times New Roman"/>
            </a:endParaRPr>
          </a:p>
          <a:p>
            <a:pPr algn="r" rtl="1"/>
            <a:r>
              <a:rPr lang="he-IL" sz="1400" b="1" dirty="0" smtClean="0">
                <a:solidFill>
                  <a:srgbClr val="1F497D"/>
                </a:solidFill>
                <a:effectLst/>
                <a:latin typeface="Times New Roman"/>
                <a:ea typeface="Times New Roman"/>
                <a:cs typeface="Tahoma"/>
              </a:rPr>
              <a:t>שלב שלישי: רגש</a:t>
            </a:r>
            <a:r>
              <a:rPr lang="he-IL" sz="1400" b="1" dirty="0" smtClean="0">
                <a:effectLst/>
                <a:latin typeface="Times New Roman"/>
                <a:ea typeface="Times New Roman"/>
                <a:cs typeface="Tahoma"/>
              </a:rPr>
              <a:t>  </a:t>
            </a:r>
            <a:r>
              <a:rPr lang="he-IL" sz="1400" dirty="0" smtClean="0">
                <a:effectLst/>
                <a:latin typeface="Times New Roman"/>
                <a:ea typeface="Times New Roman"/>
                <a:cs typeface="Tahoma"/>
              </a:rPr>
              <a:t> איזה רגש התעורר בי בעקבות האירוע? איך הרגשתי אחריו? כמה זמן הרגשתי כך אחרי האירוע? </a:t>
            </a:r>
            <a:endParaRPr lang="en-US" sz="1400" dirty="0" smtClean="0">
              <a:effectLst/>
              <a:latin typeface="Times New Roman"/>
              <a:ea typeface="Times New Roman"/>
            </a:endParaRPr>
          </a:p>
          <a:p>
            <a:pPr algn="r" rtl="1"/>
            <a:r>
              <a:rPr lang="he-IL" sz="1400" b="1" dirty="0" smtClean="0">
                <a:solidFill>
                  <a:srgbClr val="1F497D"/>
                </a:solidFill>
                <a:effectLst/>
                <a:latin typeface="Times New Roman"/>
                <a:ea typeface="Times New Roman"/>
                <a:cs typeface="Tahoma"/>
              </a:rPr>
              <a:t>שלב רביעי: תגובה  </a:t>
            </a:r>
            <a:r>
              <a:rPr lang="he-IL" sz="1400" dirty="0" smtClean="0">
                <a:effectLst/>
                <a:latin typeface="Times New Roman"/>
                <a:ea typeface="Times New Roman"/>
                <a:cs typeface="Tahoma"/>
              </a:rPr>
              <a:t> מה עשיתי בעקבות האירוע? כיצד פעלתי? איך השפיע עלי האירוע? 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מלבן עם פינות אלכסוניות מעוגלות 4"/>
          <p:cNvSpPr/>
          <p:nvPr/>
        </p:nvSpPr>
        <p:spPr>
          <a:xfrm>
            <a:off x="4716016" y="66983"/>
            <a:ext cx="4032448" cy="3168352"/>
          </a:xfrm>
          <a:prstGeom prst="round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36" y="54134"/>
            <a:ext cx="4054475" cy="319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44008" y="3861048"/>
            <a:ext cx="4104456" cy="2665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>
              <a:spcBef>
                <a:spcPct val="20000"/>
              </a:spcBef>
            </a:pPr>
            <a:r>
              <a:rPr lang="he-IL" sz="1600" b="1" dirty="0">
                <a:solidFill>
                  <a:srgbClr val="1F497D"/>
                </a:solidFill>
                <a:latin typeface="Times New Roman"/>
                <a:ea typeface="Times New Roman"/>
                <a:cs typeface="Tahoma"/>
              </a:rPr>
              <a:t>מודל תקשורת- </a:t>
            </a:r>
            <a:r>
              <a:rPr lang="he-IL" sz="1600" b="1" dirty="0" err="1">
                <a:solidFill>
                  <a:srgbClr val="1F497D"/>
                </a:solidFill>
                <a:latin typeface="Times New Roman"/>
                <a:ea typeface="Times New Roman"/>
                <a:cs typeface="Tahoma"/>
              </a:rPr>
              <a:t>אפר"ת</a:t>
            </a:r>
            <a:endParaRPr lang="en-US" sz="1400" dirty="0">
              <a:solidFill>
                <a:prstClr val="black">
                  <a:tint val="75000"/>
                </a:prstClr>
              </a:solidFill>
              <a:latin typeface="Times New Roman"/>
              <a:ea typeface="Times New Roman"/>
            </a:endParaRPr>
          </a:p>
          <a:p>
            <a:pPr lvl="0" algn="r" rtl="1">
              <a:spcBef>
                <a:spcPct val="20000"/>
              </a:spcBef>
            </a:pPr>
            <a:r>
              <a:rPr lang="he-IL" sz="1400" b="1" dirty="0">
                <a:solidFill>
                  <a:srgbClr val="1F497D"/>
                </a:solidFill>
                <a:latin typeface="Times New Roman"/>
                <a:ea typeface="Times New Roman"/>
                <a:cs typeface="Tahoma"/>
              </a:rPr>
              <a:t>שלב ראשון: אירוע  </a:t>
            </a:r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Tahoma"/>
              </a:rPr>
              <a:t> </a:t>
            </a:r>
            <a:r>
              <a:rPr lang="he-IL" sz="1400" dirty="0">
                <a:solidFill>
                  <a:prstClr val="black"/>
                </a:solidFill>
                <a:latin typeface="Times New Roman"/>
                <a:ea typeface="Times New Roman"/>
                <a:cs typeface="Tahoma"/>
              </a:rPr>
              <a:t>מה קרה במציאות? מה הייתה השתלשלות האירועים? </a:t>
            </a:r>
            <a:endParaRPr lang="en-US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r" rtl="1">
              <a:spcBef>
                <a:spcPct val="20000"/>
              </a:spcBef>
            </a:pPr>
            <a:r>
              <a:rPr lang="he-IL" sz="1400" b="1" dirty="0">
                <a:solidFill>
                  <a:srgbClr val="1F497D"/>
                </a:solidFill>
                <a:latin typeface="Times New Roman"/>
                <a:ea typeface="Times New Roman"/>
                <a:cs typeface="Tahoma"/>
              </a:rPr>
              <a:t>שלב שני: פרשנות</a:t>
            </a:r>
            <a:r>
              <a:rPr lang="he-IL" sz="1400" b="1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Tahoma"/>
              </a:rPr>
              <a:t>  </a:t>
            </a:r>
            <a:r>
              <a:rPr lang="he-IL" sz="14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Tahoma"/>
              </a:rPr>
              <a:t> </a:t>
            </a:r>
            <a:r>
              <a:rPr lang="he-IL" sz="1400" dirty="0">
                <a:solidFill>
                  <a:prstClr val="black"/>
                </a:solidFill>
                <a:latin typeface="Times New Roman"/>
                <a:ea typeface="Times New Roman"/>
                <a:cs typeface="Tahoma"/>
              </a:rPr>
              <a:t>מה הפרשנות שנתתי לאירוע? מה אמרתי לעצמי במהלך, או בתום האירוע? האם האירוע היה טוב, רע או ניטראלי? </a:t>
            </a:r>
            <a:endParaRPr lang="en-US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r" rtl="1">
              <a:spcBef>
                <a:spcPct val="20000"/>
              </a:spcBef>
            </a:pPr>
            <a:r>
              <a:rPr lang="he-IL" sz="1400" b="1" dirty="0">
                <a:solidFill>
                  <a:srgbClr val="1F497D"/>
                </a:solidFill>
                <a:latin typeface="Times New Roman"/>
                <a:ea typeface="Times New Roman"/>
                <a:cs typeface="Tahoma"/>
              </a:rPr>
              <a:t>שלב שלישי: רגש</a:t>
            </a:r>
            <a:r>
              <a:rPr lang="he-IL" sz="1400" b="1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Tahoma"/>
              </a:rPr>
              <a:t>  </a:t>
            </a:r>
            <a:r>
              <a:rPr lang="he-IL" sz="14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Tahoma"/>
              </a:rPr>
              <a:t> </a:t>
            </a:r>
            <a:r>
              <a:rPr lang="he-IL" sz="1400" dirty="0">
                <a:solidFill>
                  <a:prstClr val="black"/>
                </a:solidFill>
                <a:latin typeface="Times New Roman"/>
                <a:ea typeface="Times New Roman"/>
                <a:cs typeface="Tahoma"/>
              </a:rPr>
              <a:t>איזה רגש התעורר בי בעקבות האירוע? איך הרגשתי אחריו? כמה זמן הרגשתי כך אחרי האירוע? </a:t>
            </a:r>
            <a:endParaRPr lang="en-US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r" rtl="1">
              <a:spcBef>
                <a:spcPct val="20000"/>
              </a:spcBef>
            </a:pPr>
            <a:r>
              <a:rPr lang="he-IL" sz="1400" b="1" dirty="0">
                <a:solidFill>
                  <a:srgbClr val="1F497D"/>
                </a:solidFill>
                <a:latin typeface="Times New Roman"/>
                <a:ea typeface="Times New Roman"/>
                <a:cs typeface="Tahoma"/>
              </a:rPr>
              <a:t>שלב רביעי: תגובה  </a:t>
            </a:r>
            <a:r>
              <a:rPr lang="he-IL" sz="14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Tahoma"/>
              </a:rPr>
              <a:t> </a:t>
            </a:r>
            <a:r>
              <a:rPr lang="he-IL" sz="1400" dirty="0">
                <a:solidFill>
                  <a:prstClr val="black"/>
                </a:solidFill>
                <a:latin typeface="Times New Roman"/>
                <a:ea typeface="Times New Roman"/>
                <a:cs typeface="Tahoma"/>
              </a:rPr>
              <a:t>מה עשיתי בעקבות האירוע? כיצד פעלתי? איך השפיע עלי האירוע? </a:t>
            </a:r>
            <a:endParaRPr lang="en-US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3847" y="3753325"/>
            <a:ext cx="3875232" cy="2880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>
              <a:spcBef>
                <a:spcPct val="20000"/>
              </a:spcBef>
            </a:pPr>
            <a:r>
              <a:rPr lang="he-IL" sz="1600" b="1" dirty="0">
                <a:solidFill>
                  <a:srgbClr val="1F497D"/>
                </a:solidFill>
                <a:latin typeface="Times New Roman"/>
                <a:ea typeface="Times New Roman"/>
                <a:cs typeface="Tahoma"/>
              </a:rPr>
              <a:t>מודל תקשורת- </a:t>
            </a:r>
            <a:r>
              <a:rPr lang="he-IL" sz="1600" b="1" dirty="0" err="1">
                <a:solidFill>
                  <a:srgbClr val="1F497D"/>
                </a:solidFill>
                <a:latin typeface="Times New Roman"/>
                <a:ea typeface="Times New Roman"/>
                <a:cs typeface="Tahoma"/>
              </a:rPr>
              <a:t>אפר"ת</a:t>
            </a:r>
            <a:endParaRPr lang="en-US" sz="1400" dirty="0">
              <a:solidFill>
                <a:prstClr val="black">
                  <a:tint val="75000"/>
                </a:prstClr>
              </a:solidFill>
              <a:latin typeface="Times New Roman"/>
              <a:ea typeface="Times New Roman"/>
            </a:endParaRPr>
          </a:p>
          <a:p>
            <a:pPr lvl="0" algn="r" rtl="1">
              <a:spcBef>
                <a:spcPct val="20000"/>
              </a:spcBef>
            </a:pPr>
            <a:r>
              <a:rPr lang="he-IL" sz="1400" b="1" dirty="0">
                <a:solidFill>
                  <a:srgbClr val="1F497D"/>
                </a:solidFill>
                <a:latin typeface="Times New Roman"/>
                <a:ea typeface="Times New Roman"/>
                <a:cs typeface="Tahoma"/>
              </a:rPr>
              <a:t>שלב ראשון: אירוע  </a:t>
            </a:r>
            <a:r>
              <a:rPr lang="en-US" sz="14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Tahoma"/>
              </a:rPr>
              <a:t> </a:t>
            </a:r>
            <a:r>
              <a:rPr lang="he-IL" sz="1400" dirty="0">
                <a:solidFill>
                  <a:prstClr val="black"/>
                </a:solidFill>
                <a:latin typeface="Times New Roman"/>
                <a:ea typeface="Times New Roman"/>
                <a:cs typeface="Tahoma"/>
              </a:rPr>
              <a:t>מה קרה במציאות? מה הייתה השתלשלות האירועים? </a:t>
            </a:r>
            <a:endParaRPr lang="en-US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r" rtl="1">
              <a:spcBef>
                <a:spcPct val="20000"/>
              </a:spcBef>
            </a:pPr>
            <a:r>
              <a:rPr lang="he-IL" sz="1400" b="1" dirty="0">
                <a:solidFill>
                  <a:srgbClr val="1F497D"/>
                </a:solidFill>
                <a:latin typeface="Times New Roman"/>
                <a:ea typeface="Times New Roman"/>
                <a:cs typeface="Tahoma"/>
              </a:rPr>
              <a:t>שלב שני: פרשנות</a:t>
            </a:r>
            <a:r>
              <a:rPr lang="he-IL" sz="1400" b="1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Tahoma"/>
              </a:rPr>
              <a:t>  </a:t>
            </a:r>
            <a:r>
              <a:rPr lang="he-IL" sz="14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Tahoma"/>
              </a:rPr>
              <a:t> </a:t>
            </a:r>
            <a:r>
              <a:rPr lang="he-IL" sz="1400" dirty="0">
                <a:solidFill>
                  <a:prstClr val="black"/>
                </a:solidFill>
                <a:latin typeface="Times New Roman"/>
                <a:ea typeface="Times New Roman"/>
                <a:cs typeface="Tahoma"/>
              </a:rPr>
              <a:t>מה הפרשנות שנתתי לאירוע? מה אמרתי לעצמי במהלך, או בתום האירוע? האם האירוע היה טוב, רע או ניטראלי? </a:t>
            </a:r>
            <a:endParaRPr lang="en-US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r" rtl="1">
              <a:spcBef>
                <a:spcPct val="20000"/>
              </a:spcBef>
            </a:pPr>
            <a:r>
              <a:rPr lang="he-IL" sz="1400" b="1" dirty="0">
                <a:solidFill>
                  <a:srgbClr val="1F497D"/>
                </a:solidFill>
                <a:latin typeface="Times New Roman"/>
                <a:ea typeface="Times New Roman"/>
                <a:cs typeface="Tahoma"/>
              </a:rPr>
              <a:t>שלב שלישי: רגש</a:t>
            </a:r>
            <a:r>
              <a:rPr lang="he-IL" sz="1400" b="1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Tahoma"/>
              </a:rPr>
              <a:t>  </a:t>
            </a:r>
            <a:r>
              <a:rPr lang="he-IL" sz="14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Tahoma"/>
              </a:rPr>
              <a:t> </a:t>
            </a:r>
            <a:r>
              <a:rPr lang="he-IL" sz="1400" dirty="0">
                <a:solidFill>
                  <a:prstClr val="black"/>
                </a:solidFill>
                <a:latin typeface="Times New Roman"/>
                <a:ea typeface="Times New Roman"/>
                <a:cs typeface="Tahoma"/>
              </a:rPr>
              <a:t>איזה רגש התעורר בי בעקבות האירוע? איך הרגשתי אחריו? כמה זמן הרגשתי כך אחרי האירוע? </a:t>
            </a:r>
            <a:endParaRPr lang="en-US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algn="r" rtl="1">
              <a:spcBef>
                <a:spcPct val="20000"/>
              </a:spcBef>
            </a:pPr>
            <a:r>
              <a:rPr lang="he-IL" sz="1400" b="1" dirty="0">
                <a:solidFill>
                  <a:srgbClr val="1F497D"/>
                </a:solidFill>
                <a:latin typeface="Times New Roman"/>
                <a:ea typeface="Times New Roman"/>
                <a:cs typeface="Tahoma"/>
              </a:rPr>
              <a:t>שלב רביעי: תגובה  </a:t>
            </a:r>
            <a:r>
              <a:rPr lang="he-IL" sz="1400" dirty="0">
                <a:solidFill>
                  <a:prstClr val="black">
                    <a:tint val="75000"/>
                  </a:prstClr>
                </a:solidFill>
                <a:latin typeface="Times New Roman"/>
                <a:ea typeface="Times New Roman"/>
                <a:cs typeface="Tahoma"/>
              </a:rPr>
              <a:t> </a:t>
            </a:r>
            <a:r>
              <a:rPr lang="he-IL" sz="1400" dirty="0">
                <a:solidFill>
                  <a:prstClr val="black"/>
                </a:solidFill>
                <a:latin typeface="Times New Roman"/>
                <a:ea typeface="Times New Roman"/>
                <a:cs typeface="Tahoma"/>
              </a:rPr>
              <a:t>מה עשיתי בעקבות האירוע? כיצד פעלתי? איך השפיע עלי האירוע? </a:t>
            </a:r>
            <a:endParaRPr lang="en-US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329" y="3509118"/>
            <a:ext cx="4054475" cy="319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18" y="3596694"/>
            <a:ext cx="4054475" cy="319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308102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328</Words>
  <Application>Microsoft Office PowerPoint</Application>
  <PresentationFormat>‫הצגה על המסך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Company>Ashkelon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simple</dc:creator>
  <cp:lastModifiedBy>simple</cp:lastModifiedBy>
  <cp:revision>1</cp:revision>
  <dcterms:created xsi:type="dcterms:W3CDTF">2017-05-01T09:29:16Z</dcterms:created>
  <dcterms:modified xsi:type="dcterms:W3CDTF">2017-05-03T15:15:38Z</dcterms:modified>
</cp:coreProperties>
</file>