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4" r:id="rId2"/>
    <p:sldMasterId id="2147483682" r:id="rId3"/>
  </p:sldMasterIdLst>
  <p:notesMasterIdLst>
    <p:notesMasterId r:id="rId16"/>
  </p:notesMasterIdLst>
  <p:sldIdLst>
    <p:sldId id="335" r:id="rId4"/>
    <p:sldId id="337" r:id="rId5"/>
    <p:sldId id="504" r:id="rId6"/>
    <p:sldId id="572" r:id="rId7"/>
    <p:sldId id="514" r:id="rId8"/>
    <p:sldId id="820" r:id="rId9"/>
    <p:sldId id="497" r:id="rId10"/>
    <p:sldId id="654" r:id="rId11"/>
    <p:sldId id="505" r:id="rId12"/>
    <p:sldId id="477" r:id="rId13"/>
    <p:sldId id="488" r:id="rId14"/>
    <p:sldId id="327" r:id="rId15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81988" autoAdjust="0"/>
  </p:normalViewPr>
  <p:slideViewPr>
    <p:cSldViewPr snapToGrid="0">
      <p:cViewPr varScale="1">
        <p:scale>
          <a:sx n="62" d="100"/>
          <a:sy n="62" d="100"/>
        </p:scale>
        <p:origin x="3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8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6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12A1CF-88A1-40E9-8906-2E6F7D1DF078}" type="datetimeFigureOut">
              <a:rPr lang="he-IL" smtClean="0"/>
              <a:t>י"ז/תמוז/תש"ף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8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6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EB38FD-CB74-46AD-89DA-520929DDC8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11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38FD-CB74-46AD-89DA-520929DDC8F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69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4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3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1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B38FD-CB74-46AD-89DA-520929DDC8FD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9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B38FD-CB74-46AD-89DA-520929DDC8F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>
            <a:extLst>
              <a:ext uri="{FF2B5EF4-FFF2-40B4-BE49-F238E27FC236}">
                <a16:creationId xmlns:a16="http://schemas.microsoft.com/office/drawing/2014/main" id="{532E2469-3668-4088-B773-0408B0C71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מציין מיקום של הערות 2">
            <a:extLst>
              <a:ext uri="{FF2B5EF4-FFF2-40B4-BE49-F238E27FC236}">
                <a16:creationId xmlns:a16="http://schemas.microsoft.com/office/drawing/2014/main" id="{584B1E62-2B89-4010-9D50-E49E028DD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39940" name="מציין מיקום של מספר שקופית 3">
            <a:extLst>
              <a:ext uri="{FF2B5EF4-FFF2-40B4-BE49-F238E27FC236}">
                <a16:creationId xmlns:a16="http://schemas.microsoft.com/office/drawing/2014/main" id="{2AF14ABF-E4A3-4208-B41B-B40F54C2D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4091D20-C664-4407-8912-48C72E0B2C3D}" type="slidenum">
              <a:rPr lang="he-IL" altLang="he-IL" smtClean="0">
                <a:solidFill>
                  <a:srgbClr val="000000"/>
                </a:solidFill>
              </a:rPr>
              <a:pPr algn="l">
                <a:spcBef>
                  <a:spcPct val="0"/>
                </a:spcBef>
              </a:pPr>
              <a:t>8</a:t>
            </a:fld>
            <a:endParaRPr lang="he-IL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2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9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1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3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5098E89-843E-4408-A2E6-16A41DC6236D}" type="datetimeFigureOut">
              <a:rPr lang="he-IL">
                <a:solidFill>
                  <a:prstClr val="white"/>
                </a:solidFill>
              </a:rPr>
              <a:pPr/>
              <a:t>י"ז/תמוז/תש"ף</a:t>
            </a:fld>
            <a:endParaRPr lang="he-I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A2DBA944-5B4D-4E72-8BC9-F4D821520FEE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6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 userDrawn="1"/>
        </p:nvSpPr>
        <p:spPr>
          <a:xfrm>
            <a:off x="232558" y="258248"/>
            <a:ext cx="11748076" cy="56114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5614" y="5886668"/>
            <a:ext cx="2065020" cy="844096"/>
          </a:xfrm>
          <a:prstGeom prst="rect">
            <a:avLst/>
          </a:prstGeom>
        </p:spPr>
      </p:pic>
      <p:cxnSp>
        <p:nvCxnSpPr>
          <p:cNvPr id="11" name="מחבר ישר 10"/>
          <p:cNvCxnSpPr>
            <a:cxnSpLocks/>
          </p:cNvCxnSpPr>
          <p:nvPr userDrawn="1"/>
        </p:nvCxnSpPr>
        <p:spPr>
          <a:xfrm flipH="1">
            <a:off x="1246909" y="6481382"/>
            <a:ext cx="8564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070" y="5753325"/>
            <a:ext cx="1004251" cy="977439"/>
          </a:xfrm>
          <a:prstGeom prst="rect">
            <a:avLst/>
          </a:prstGeom>
        </p:spPr>
      </p:pic>
      <p:sp>
        <p:nvSpPr>
          <p:cNvPr id="8" name="מלבן 8"/>
          <p:cNvSpPr/>
          <p:nvPr userDrawn="1"/>
        </p:nvSpPr>
        <p:spPr bwMode="auto">
          <a:xfrm>
            <a:off x="1589" y="6481382"/>
            <a:ext cx="559066" cy="3734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rtl="0">
              <a:defRPr/>
            </a:pPr>
            <a:endParaRPr lang="he-IL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7" y="6038935"/>
            <a:ext cx="144353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2700" y="5949684"/>
            <a:ext cx="12192000" cy="936000"/>
          </a:xfrm>
          <a:prstGeom prst="rect">
            <a:avLst/>
          </a:prstGeom>
          <a:solidFill>
            <a:srgbClr val="29292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700" y="25400"/>
            <a:ext cx="12192000" cy="591140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t="7956" r="7526" b="1904"/>
          <a:stretch/>
        </p:blipFill>
        <p:spPr bwMode="auto">
          <a:xfrm>
            <a:off x="10783922" y="5359058"/>
            <a:ext cx="1188000" cy="118125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6" y="6064335"/>
            <a:ext cx="1476000" cy="6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57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 userDrawn="1"/>
        </p:nvSpPr>
        <p:spPr>
          <a:xfrm>
            <a:off x="232558" y="258248"/>
            <a:ext cx="11748076" cy="56114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15614" y="5886668"/>
            <a:ext cx="2065020" cy="844096"/>
          </a:xfrm>
          <a:prstGeom prst="rect">
            <a:avLst/>
          </a:prstGeom>
        </p:spPr>
      </p:pic>
      <p:cxnSp>
        <p:nvCxnSpPr>
          <p:cNvPr id="11" name="מחבר ישר 10"/>
          <p:cNvCxnSpPr>
            <a:cxnSpLocks/>
          </p:cNvCxnSpPr>
          <p:nvPr userDrawn="1"/>
        </p:nvCxnSpPr>
        <p:spPr>
          <a:xfrm flipH="1">
            <a:off x="1246909" y="6481382"/>
            <a:ext cx="85648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070" y="5753325"/>
            <a:ext cx="1004251" cy="977439"/>
          </a:xfrm>
          <a:prstGeom prst="rect">
            <a:avLst/>
          </a:prstGeom>
        </p:spPr>
      </p:pic>
      <p:sp>
        <p:nvSpPr>
          <p:cNvPr id="8" name="מלבן 8"/>
          <p:cNvSpPr/>
          <p:nvPr userDrawn="1"/>
        </p:nvSpPr>
        <p:spPr bwMode="auto">
          <a:xfrm>
            <a:off x="1589" y="6481382"/>
            <a:ext cx="559066" cy="3734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rtl="0">
              <a:defRPr/>
            </a:pPr>
            <a:endParaRPr lang="he-IL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5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1F8D15C-C9B5-4D5E-9DF8-062DE8CB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2766921" y="2766922"/>
            <a:ext cx="6858002" cy="132416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E5AE619-E8E9-4667-A128-B8D520318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00919" y="2766922"/>
            <a:ext cx="6858002" cy="132416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1366BBB-16CE-4F05-8A29-2E2C3A64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60" y="5533840"/>
            <a:ext cx="9543679" cy="132416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0D53C3B-FA92-437E-A8B1-E3470A903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59" y="0"/>
            <a:ext cx="9543679" cy="1324160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A3CE7ED-A13D-4C07-A71E-060EBEE67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14" y="60006"/>
            <a:ext cx="10900806" cy="6656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F6206F-8C11-4506-A69A-DD97AC428457}"/>
              </a:ext>
            </a:extLst>
          </p:cNvPr>
          <p:cNvSpPr txBox="1"/>
          <p:nvPr/>
        </p:nvSpPr>
        <p:spPr>
          <a:xfrm>
            <a:off x="3853041" y="4577308"/>
            <a:ext cx="4452951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 הצעת מחיר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שי בתקציב 100.00 ₪ כולל מע"מ</a:t>
            </a:r>
          </a:p>
          <a:p>
            <a:pPr algn="ctr"/>
            <a:endParaRPr lang="he-IL" sz="3200" b="1" dirty="0">
              <a:solidFill>
                <a:schemeClr val="bg1"/>
              </a:solidFill>
            </a:endParaRPr>
          </a:p>
          <a:p>
            <a:pPr algn="ctr"/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6206F-8C11-4506-A69A-DD97AC428457}"/>
              </a:ext>
            </a:extLst>
          </p:cNvPr>
          <p:cNvSpPr txBox="1"/>
          <p:nvPr/>
        </p:nvSpPr>
        <p:spPr>
          <a:xfrm>
            <a:off x="9943289" y="294447"/>
            <a:ext cx="137115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</a:rPr>
              <a:t>נובמבר 2019 </a:t>
            </a:r>
          </a:p>
        </p:txBody>
      </p:sp>
    </p:spTree>
    <p:extLst>
      <p:ext uri="{BB962C8B-B14F-4D97-AF65-F5344CB8AC3E}">
        <p14:creationId xmlns:p14="http://schemas.microsoft.com/office/powerpoint/2010/main" val="262533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5651A839-D15D-4FF8-9A47-29DABAAD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97" y="794356"/>
            <a:ext cx="4007190" cy="557414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F56893C-0244-408E-903C-3127FF730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67" y="794355"/>
            <a:ext cx="4025294" cy="557414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0D1D838-2368-44CD-8C8E-F1E817D77C48}"/>
              </a:ext>
            </a:extLst>
          </p:cNvPr>
          <p:cNvSpPr txBox="1"/>
          <p:nvPr/>
        </p:nvSpPr>
        <p:spPr>
          <a:xfrm>
            <a:off x="1566675" y="0"/>
            <a:ext cx="85710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שובר החלפה 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9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תוצאת תמונה עבור הפצה">
            <a:extLst>
              <a:ext uri="{FF2B5EF4-FFF2-40B4-BE49-F238E27FC236}">
                <a16:creationId xmlns:a16="http://schemas.microsoft.com/office/drawing/2014/main" id="{33FB62BF-B05D-4B46-9151-A368875D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255923"/>
            <a:ext cx="2206752" cy="54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070B2-7EC2-4612-998A-6831FC8547C9}"/>
              </a:ext>
            </a:extLst>
          </p:cNvPr>
          <p:cNvSpPr txBox="1"/>
          <p:nvPr/>
        </p:nvSpPr>
        <p:spPr>
          <a:xfrm>
            <a:off x="2589126" y="4142840"/>
            <a:ext cx="16083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נתניה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תל אביב*3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רמת גן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בני ברק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ירושלים 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פתח תקוה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שוהם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רחובות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אלעד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נתיבות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233E7-6A0F-47E1-9A18-6B88B0FC2066}"/>
              </a:ext>
            </a:extLst>
          </p:cNvPr>
          <p:cNvSpPr txBox="1"/>
          <p:nvPr/>
        </p:nvSpPr>
        <p:spPr>
          <a:xfrm>
            <a:off x="2436726" y="468391"/>
            <a:ext cx="1760752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חיפה*2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נוף הגליל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יוקנעם*2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חדרה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כפר סבא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גבעתיים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חולון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בת ים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אור יהודה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ראשון לציון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באר יעקב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ביל"ו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יבנה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אשדוד*2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קריית גת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אשקלון*2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e-IL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באר שבע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1C48DD0-645F-44F1-B8E7-F73274BB6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6" y="932536"/>
            <a:ext cx="7438211" cy="4183993"/>
          </a:xfrm>
          <a:prstGeom prst="rect">
            <a:avLst/>
          </a:prstGeom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A32A3A70-08C9-4A56-AFBD-3CB2192D23CE}"/>
              </a:ext>
            </a:extLst>
          </p:cNvPr>
          <p:cNvSpPr txBox="1">
            <a:spLocks/>
          </p:cNvSpPr>
          <p:nvPr/>
        </p:nvSpPr>
        <p:spPr>
          <a:xfrm>
            <a:off x="4286774" y="255922"/>
            <a:ext cx="7764548" cy="666979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רשת חנויות סולתם, 34 חנויות בפריסה ארצית מלאה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053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FC1FE28D-1853-46B8-A0BD-30A0FD54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0"/>
            <a:ext cx="7949682" cy="6858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D74456A-43CF-4239-9C76-F705E83A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0"/>
            <a:ext cx="4307632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AAEB0885-AC07-4548-B85F-768951464DDB}"/>
              </a:ext>
            </a:extLst>
          </p:cNvPr>
          <p:cNvSpPr txBox="1">
            <a:spLocks/>
          </p:cNvSpPr>
          <p:nvPr/>
        </p:nvSpPr>
        <p:spPr>
          <a:xfrm>
            <a:off x="7784775" y="1966337"/>
            <a:ext cx="3727325" cy="114059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בהצלחה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99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1102360" y="28642"/>
            <a:ext cx="99872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הגשה זכוכית 19 חלקים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428479" y="1127089"/>
            <a:ext cx="2631440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002060"/>
                </a:solidFill>
              </a:rPr>
              <a:t>60284740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שווי החלפה:            429 ₪ 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מחיר קניה מיוחד:     100 ₪ </a:t>
            </a:r>
          </a:p>
          <a:p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dirty="0">
                <a:solidFill>
                  <a:srgbClr val="002060"/>
                </a:solidFill>
              </a:rPr>
              <a:t>מחיר קניה מיוחד  כולל מע"מ </a:t>
            </a:r>
          </a:p>
          <a:p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u="sng" dirty="0">
                <a:solidFill>
                  <a:srgbClr val="002060"/>
                </a:solidFill>
              </a:rPr>
              <a:t>הסט כולל</a:t>
            </a:r>
            <a:r>
              <a:rPr lang="he-IL" sz="1400" b="1" dirty="0">
                <a:solidFill>
                  <a:srgbClr val="002060"/>
                </a:solidFill>
              </a:rPr>
              <a:t>: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צלחת אובלית 25</a:t>
            </a:r>
            <a:r>
              <a:rPr lang="en-US" sz="1400" b="1" dirty="0">
                <a:solidFill>
                  <a:srgbClr val="002060"/>
                </a:solidFill>
              </a:rPr>
              <a:t>X</a:t>
            </a:r>
            <a:r>
              <a:rPr lang="he-IL" sz="1400" b="1" dirty="0">
                <a:solidFill>
                  <a:srgbClr val="002060"/>
                </a:solidFill>
              </a:rPr>
              <a:t>33 ס"מ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6 יח' צלחת 19 ס"מ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6 יח' קערה 21.5 ס"מ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6 יח' צלחת 26.8 ס"מ </a:t>
            </a:r>
          </a:p>
          <a:p>
            <a:endParaRPr lang="he-IL" sz="1400" b="1" dirty="0">
              <a:solidFill>
                <a:srgbClr val="002060"/>
              </a:solidFill>
            </a:endParaRPr>
          </a:p>
        </p:txBody>
      </p:sp>
      <p:pic>
        <p:nvPicPr>
          <p:cNvPr id="6" name="תמונה 5" descr="תמונה שמכילה אדם, שולחן, מזון, אישה&#10;&#10;תיאור שנוצר ברמת מהימנות גבוהה מאוד">
            <a:extLst>
              <a:ext uri="{FF2B5EF4-FFF2-40B4-BE49-F238E27FC236}">
                <a16:creationId xmlns:a16="http://schemas.microsoft.com/office/drawing/2014/main" id="{4B47E609-4DF4-4D65-86D9-7C604B179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0" y="1015122"/>
            <a:ext cx="8065810" cy="4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0" y="13821"/>
            <a:ext cx="1219200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he-I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(2) מחבתות 20+24 ס"מ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RICHSTONE </a:t>
            </a:r>
            <a:r>
              <a:rPr lang="he-I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בגימור </a:t>
            </a:r>
            <a:r>
              <a:rPr lang="he-IL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שיש זהב מיציקת אלומיניום</a:t>
            </a:r>
            <a:endParaRPr kumimoji="0" lang="he-IL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8878201" y="1047429"/>
            <a:ext cx="314960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11910795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439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100.00₪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כולל מע"מ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F4C7B0B-EEF7-4A70-9127-5B62DC8DE872}"/>
              </a:ext>
            </a:extLst>
          </p:cNvPr>
          <p:cNvSpPr/>
          <p:nvPr/>
        </p:nvSpPr>
        <p:spPr>
          <a:xfrm>
            <a:off x="1483360" y="5865711"/>
            <a:ext cx="8361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</a:rPr>
              <a:t>מחבתות מיציקת אלומיניום, חלוקת חום שווה ויעילה, ידיות ארגונומיות יצוקות המתוכננות לנוחות בשימוש ובהעברה. ציפוי </a:t>
            </a:r>
            <a:r>
              <a:rPr lang="en-US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STICK </a:t>
            </a:r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</a:rPr>
              <a:t>איכותי בגימור שיש למניעת הידבקות המזון. מתאימים לכל סוגי הכיריים כולל אינדוקציה, לשימוש בתנור עד לטמפרטורה של 150 מעלות ולשימוש במדיח הכלים אך שטיפה ידנית מומלצת.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DCB72F9-1117-437C-83EB-BFE1CD81C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1026374"/>
            <a:ext cx="7496147" cy="43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308059" y="-27986"/>
            <a:ext cx="114440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סוטז' ארבל מכסה נירוסטה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020433" y="743995"/>
            <a:ext cx="29541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11599028 – סוטז' 28 ס"מ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שווי החלפה:         350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מחיר קניה מיוחד:  100 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lvl="0">
              <a:defRPr/>
            </a:pPr>
            <a:endParaRPr lang="he-IL" sz="1200" b="1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he-IL" sz="1200" b="1" dirty="0">
                <a:solidFill>
                  <a:srgbClr val="002060"/>
                </a:solidFill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CE90C6D-09D5-4ABD-A11D-DB3193D9DEB7}"/>
              </a:ext>
            </a:extLst>
          </p:cNvPr>
          <p:cNvSpPr/>
          <p:nvPr/>
        </p:nvSpPr>
        <p:spPr>
          <a:xfrm>
            <a:off x="1293339" y="5905037"/>
            <a:ext cx="85937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הסוטז</a:t>
            </a:r>
            <a:r>
              <a:rPr lang="he-IL" sz="1100" dirty="0">
                <a:solidFill>
                  <a:srgbClr val="002060"/>
                </a:solidFill>
              </a:rPr>
              <a:t>' והמכסה עשויים פלדת אל חלד משובחת 18/10 תחתית הסוטז' עשויה 3 שכבות המוצמדות בטכנולוגיית היצור המתקדמת ביותר בעולם: </a:t>
            </a:r>
          </a:p>
          <a:p>
            <a:pPr lvl="0">
              <a:defRPr/>
            </a:pPr>
            <a:r>
              <a:rPr lang="he-IL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Impact bonding </a:t>
            </a:r>
            <a:r>
              <a:rPr lang="he-IL" sz="1100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he-IL" sz="1100" dirty="0">
                <a:solidFill>
                  <a:srgbClr val="002060"/>
                </a:solidFill>
              </a:rPr>
              <a:t>נירוסטה/אלומיניום/נירוסטה) המקנה חוזק </a:t>
            </a:r>
            <a:r>
              <a:rPr lang="he-IL" sz="1100" dirty="0" err="1">
                <a:solidFill>
                  <a:srgbClr val="002060"/>
                </a:solidFill>
              </a:rPr>
              <a:t>מירבי</a:t>
            </a:r>
            <a:r>
              <a:rPr lang="he-IL" sz="1100" dirty="0">
                <a:solidFill>
                  <a:srgbClr val="002060"/>
                </a:solidFill>
              </a:rPr>
              <a:t> לתחתית, פיזור חום אחיד והולכת חום גבוהה במיוחד החוסכת באנרגיה. </a:t>
            </a:r>
          </a:p>
          <a:p>
            <a:pPr lvl="0">
              <a:defRPr/>
            </a:pPr>
            <a:r>
              <a:rPr lang="he-IL" sz="1100" dirty="0">
                <a:solidFill>
                  <a:srgbClr val="002060"/>
                </a:solidFill>
              </a:rPr>
              <a:t>הסוטז' ניתן לשימוש בכל סוגי הכיריים כולל אינדוקציה, לשימוש בתנור ללא הגבלת טמפרטורה ולשימוש במדיח הכלים 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 descr="תמונה שמכילה כלי מטבח, שולחן, מקורה, שמים&#10;&#10;תיאור שנוצר ברמת מהימנות גבוהה מאוד">
            <a:extLst>
              <a:ext uri="{FF2B5EF4-FFF2-40B4-BE49-F238E27FC236}">
                <a16:creationId xmlns:a16="http://schemas.microsoft.com/office/drawing/2014/main" id="{68F7A231-F4B8-41E3-A014-61FEE2EA6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b="20413"/>
          <a:stretch/>
        </p:blipFill>
        <p:spPr>
          <a:xfrm>
            <a:off x="1293339" y="1533168"/>
            <a:ext cx="7894384" cy="30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955907" y="0"/>
            <a:ext cx="8670285" cy="5985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סוטז' </a:t>
            </a:r>
            <a:r>
              <a:rPr kumimoji="0" lang="he-IL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32 ס"מ יציקת </a:t>
            </a: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אלומיניום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Mineral Stone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251092" y="988041"/>
            <a:ext cx="2766773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4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12309945 סוטז' 32ס"מ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שווי החלפה:         329 ₪ 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מחיר קניה מיוחד:  100 ₪</a:t>
            </a: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dirty="0">
                <a:solidFill>
                  <a:srgbClr val="002060"/>
                </a:solidFill>
              </a:rPr>
              <a:t>  מחיר קניה מיוחד   כולל מע"מ </a:t>
            </a: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</a:endParaRPr>
          </a:p>
          <a:p>
            <a:pPr lvl="0">
              <a:defRPr/>
            </a:pPr>
            <a:endParaRPr lang="he-IL" sz="1400" b="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CE90C6D-09D5-4ABD-A11D-DB3193D9DEB7}"/>
              </a:ext>
            </a:extLst>
          </p:cNvPr>
          <p:cNvSpPr/>
          <p:nvPr/>
        </p:nvSpPr>
        <p:spPr>
          <a:xfrm>
            <a:off x="-710008" y="5732042"/>
            <a:ext cx="10597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סוטז' מיציקת אלומיניום, חלוקת חום שווה ויעילה, ידיות ארגונומיות יצוקות המתוכננות לנוחות בשימוש ובהעברה.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מכסה חסין חום מזכוכית שקופה עם חריר לשחרור האדים.			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ציפוי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STICK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איכותי בגימור שיש למניעת הידבקות המזון.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מתאים לכל סוגי הכיריים כולל אינדוקציה, מתאים לשימוש בתנור עד לטמפרטורה של 150 מעלות, מתאים לשימוש במדיח הכלים אך שטיפה ידנית מומלצת. 	</a:t>
            </a:r>
          </a:p>
        </p:txBody>
      </p:sp>
      <p:pic>
        <p:nvPicPr>
          <p:cNvPr id="5" name="תמונה 4" descr="תמונה שמכילה כלי מטבח&#10;&#10;תיאור שנוצר ברמת מהימנות גבוהה מאוד">
            <a:extLst>
              <a:ext uri="{FF2B5EF4-FFF2-40B4-BE49-F238E27FC236}">
                <a16:creationId xmlns:a16="http://schemas.microsoft.com/office/drawing/2014/main" id="{1A971028-5EFF-4F62-BB6D-4D0BD23E0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25818" r="14319" b="22545"/>
          <a:stretch/>
        </p:blipFill>
        <p:spPr>
          <a:xfrm>
            <a:off x="196753" y="1893166"/>
            <a:ext cx="9280879" cy="35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2185785" y="-25585"/>
            <a:ext cx="69568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שקשוקה 4 חלקים במארז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8911452" y="812128"/>
            <a:ext cx="31496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002060"/>
                </a:solidFill>
              </a:rPr>
              <a:t>11108914 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שווי החלפה:         399 ₪ 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מחיר קניה מיוחד:  100 ₪  </a:t>
            </a:r>
          </a:p>
          <a:p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dirty="0">
                <a:solidFill>
                  <a:srgbClr val="002060"/>
                </a:solidFill>
              </a:rPr>
              <a:t>מחיר קניה מיוחד  כולל מע"מ </a:t>
            </a:r>
          </a:p>
          <a:p>
            <a:endParaRPr lang="he-IL" sz="1400" b="1" dirty="0">
              <a:solidFill>
                <a:srgbClr val="002060"/>
              </a:solidFill>
            </a:endParaRPr>
          </a:p>
          <a:p>
            <a:r>
              <a:rPr lang="he-IL" sz="1400" b="1" u="sng" dirty="0">
                <a:solidFill>
                  <a:srgbClr val="002060"/>
                </a:solidFill>
              </a:rPr>
              <a:t>הסט כולל</a:t>
            </a:r>
            <a:r>
              <a:rPr lang="he-IL" sz="1400" b="1" dirty="0">
                <a:solidFill>
                  <a:srgbClr val="002060"/>
                </a:solidFill>
              </a:rPr>
              <a:t>: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2 יח' מחבת שקשוקה 18 ס"מ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מלחיה פלפליה נירוסטה </a:t>
            </a:r>
          </a:p>
          <a:p>
            <a:r>
              <a:rPr lang="he-IL" sz="1400" b="1" dirty="0">
                <a:solidFill>
                  <a:srgbClr val="002060"/>
                </a:solidFill>
              </a:rPr>
              <a:t>תרווד עץ במבוק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6F4C7B0B-EEF7-4A70-9127-5B62DC8DE872}"/>
              </a:ext>
            </a:extLst>
          </p:cNvPr>
          <p:cNvSpPr/>
          <p:nvPr/>
        </p:nvSpPr>
        <p:spPr>
          <a:xfrm>
            <a:off x="1549862" y="5901985"/>
            <a:ext cx="8361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>
                <a:solidFill>
                  <a:srgbClr val="003366"/>
                </a:solidFill>
                <a:latin typeface="Arial" panose="020B0604020202020204" pitchFamily="34" charset="0"/>
              </a:rPr>
              <a:t>המחבת מיוצרת מיציקת אלומיניום בתהליך רב שכבתי. בטוח לשימוש עם ציפוי רב שכבתי המונע הידבקות המזון. ידיות ארגונומיות מנירוסטה המתוכננות לנוחות בשימוש, בהעברה. חלוקת חום שווה ויעילה - לבישול מיטבי וחיסכון באנרגיה. מיועדת לשימוש מופחת שמן מתאימה לכל סוגי הכיריים כולל אינדוקציה. מומלצת שטיפה ידנית בלבד. 	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2885104-A53C-4798-B20D-ACDF99640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" y="812128"/>
            <a:ext cx="8790765" cy="46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E9AE9-6E36-4A53-A53A-8D8D88C4E6C8}"/>
              </a:ext>
            </a:extLst>
          </p:cNvPr>
          <p:cNvSpPr txBox="1"/>
          <p:nvPr/>
        </p:nvSpPr>
        <p:spPr>
          <a:xfrm>
            <a:off x="1199803" y="0"/>
            <a:ext cx="9792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 סכינים 4 חל' ידית נירוסטה חריטה  גימור </a:t>
            </a:r>
            <a:r>
              <a:rPr lang="he-IL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דמסקוס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EA5DD-63F5-412F-8BA7-AD55A2B299B3}"/>
              </a:ext>
            </a:extLst>
          </p:cNvPr>
          <p:cNvSpPr txBox="1"/>
          <p:nvPr/>
        </p:nvSpPr>
        <p:spPr>
          <a:xfrm>
            <a:off x="9144000" y="1007290"/>
            <a:ext cx="292756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11410306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399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100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הסט כולל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סכין סנטוקו 17.5 ס"מ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סכין פריסה 20 ס"מ 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סכין רב שימושית 12.5 ס"מ   </a:t>
            </a:r>
          </a:p>
          <a:p>
            <a:pPr lvl="0">
              <a:defRPr/>
            </a:pPr>
            <a:r>
              <a:rPr lang="he-IL" sz="1400" b="1" dirty="0">
                <a:solidFill>
                  <a:srgbClr val="002060"/>
                </a:solidFill>
              </a:rPr>
              <a:t>כפפת הגנה</a:t>
            </a: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66D85D1-8B6D-4298-8820-836DB5EA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7" t="24687" r="17197" b="4361"/>
          <a:stretch/>
        </p:blipFill>
        <p:spPr>
          <a:xfrm>
            <a:off x="4045526" y="701964"/>
            <a:ext cx="3602182" cy="56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79E33D-5CAB-43D7-AD1A-5FDAE44D89AA}"/>
              </a:ext>
            </a:extLst>
          </p:cNvPr>
          <p:cNvSpPr txBox="1"/>
          <p:nvPr/>
        </p:nvSpPr>
        <p:spPr>
          <a:xfrm>
            <a:off x="898525" y="74613"/>
            <a:ext cx="10394950" cy="5842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סט סכינים ידית נירוסטה מרוקע על בלוק עץ + משחיז 3 חל'</a:t>
            </a:r>
            <a:endParaRPr lang="he-I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7728B842-ACB6-4635-9E34-60E8243F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613" y="1130300"/>
            <a:ext cx="29273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11411068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שווי החלפה:         369 ₪ 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מחיר קניה מיוחד:  100.00  ₪  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מחיר קניה מיוחד  כולל מע"מ 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r" rtl="1" eaLnBrk="1" hangingPunct="1"/>
            <a:r>
              <a:rPr lang="he-IL" altLang="he-IL" sz="14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הסט כולל</a:t>
            </a:r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סכין סנטוקו 20 ס"מ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סכין </a:t>
            </a:r>
            <a:r>
              <a:rPr lang="he-IL" altLang="he-IL" sz="14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פטי</a:t>
            </a:r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 12.5 ס"מ </a:t>
            </a:r>
          </a:p>
          <a:p>
            <a:pPr algn="r" rtl="1" eaLnBrk="1" hangingPunct="1"/>
            <a:r>
              <a:rPr lang="he-IL" altLang="he-IL" sz="1400" b="1" dirty="0">
                <a:solidFill>
                  <a:srgbClr val="002060"/>
                </a:solidFill>
                <a:latin typeface="Calibri" panose="020F0502020204030204" pitchFamily="34" charset="0"/>
              </a:rPr>
              <a:t>בלוק עץ עם משחיז</a:t>
            </a:r>
          </a:p>
          <a:p>
            <a:pPr algn="r" rtl="1" eaLnBrk="1" hangingPunct="1"/>
            <a:endParaRPr lang="he-IL" altLang="he-IL" sz="1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8916" name="2da461a7-4578-43c2-9a52-436ca5fa3b9a" descr="Image">
            <a:extLst>
              <a:ext uri="{FF2B5EF4-FFF2-40B4-BE49-F238E27FC236}">
                <a16:creationId xmlns:a16="http://schemas.microsoft.com/office/drawing/2014/main" id="{4F317A31-9449-4180-94CA-05467E28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950912"/>
            <a:ext cx="4887913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מלבן 1">
            <a:extLst>
              <a:ext uri="{FF2B5EF4-FFF2-40B4-BE49-F238E27FC236}">
                <a16:creationId xmlns:a16="http://schemas.microsoft.com/office/drawing/2014/main" id="{08BB9629-94A8-44BC-9F78-6230BB671877}"/>
              </a:ext>
            </a:extLst>
          </p:cNvPr>
          <p:cNvSpPr>
            <a:spLocks noChangeArrowheads="1"/>
          </p:cNvSpPr>
          <p:nvPr/>
        </p:nvSpPr>
        <p:spPr bwMode="auto">
          <a:xfrm rot="-1897877">
            <a:off x="2908300" y="1524000"/>
            <a:ext cx="858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he-IL" altLang="he-IL" sz="2800" b="1">
                <a:solidFill>
                  <a:srgbClr val="FF0000"/>
                </a:solidFill>
              </a:rPr>
              <a:t>חדש</a:t>
            </a:r>
            <a:endParaRPr lang="he-IL" altLang="he-IL" sz="2800"/>
          </a:p>
        </p:txBody>
      </p:sp>
    </p:spTree>
    <p:extLst>
      <p:ext uri="{BB962C8B-B14F-4D97-AF65-F5344CB8AC3E}">
        <p14:creationId xmlns:p14="http://schemas.microsoft.com/office/powerpoint/2010/main" val="52616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33A54-2354-4633-A7A7-4A3DFDFFA2EE}"/>
              </a:ext>
            </a:extLst>
          </p:cNvPr>
          <p:cNvSpPr txBox="1"/>
          <p:nvPr/>
        </p:nvSpPr>
        <p:spPr>
          <a:xfrm>
            <a:off x="394558" y="0"/>
            <a:ext cx="11402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מע' סכו"ם נירוסטה 24 חלקים ל – 6 </a:t>
            </a:r>
            <a:r>
              <a:rPr lang="he-I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סועדים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FEDERICA ZUS SAND</a:t>
            </a:r>
            <a:endParaRPr lang="he-I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617C5-976A-425A-8E7E-28339F096529}"/>
              </a:ext>
            </a:extLst>
          </p:cNvPr>
          <p:cNvSpPr txBox="1"/>
          <p:nvPr/>
        </p:nvSpPr>
        <p:spPr>
          <a:xfrm>
            <a:off x="9143257" y="1007372"/>
            <a:ext cx="288486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11100826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שווי החלפה:         399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מיוחד:  100 ₪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מחיר קניה מיוחד   כולל מע"מ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המע</a:t>
            </a:r>
            <a:r>
              <a:rPr kumimoji="0" lang="he-IL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' כוללת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סכין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מזלג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כף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 יח' כפית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תמונה 4" descr="תמונה שמכילה קיר, מקורה, כלי שולחן, שולחן&#10;&#10;תיאור שנוצר ברמת מהימנות גבוהה מאוד">
            <a:extLst>
              <a:ext uri="{FF2B5EF4-FFF2-40B4-BE49-F238E27FC236}">
                <a16:creationId xmlns:a16="http://schemas.microsoft.com/office/drawing/2014/main" id="{D7FED3F8-90C0-4A89-9D01-BBEAB1D30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671" y="821606"/>
            <a:ext cx="3620655" cy="54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3393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1C1C1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12062</TotalTime>
  <Words>633</Words>
  <Application>Microsoft Office PowerPoint</Application>
  <PresentationFormat>מסך רחב</PresentationFormat>
  <Paragraphs>131</Paragraphs>
  <Slides>12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Wingdings</vt:lpstr>
      <vt:lpstr>1_ערכת נושא Office</vt:lpstr>
      <vt:lpstr>Custom Design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</dc:creator>
  <cp:lastModifiedBy>hagit</cp:lastModifiedBy>
  <cp:revision>384</cp:revision>
  <cp:lastPrinted>2019-11-13T09:05:28Z</cp:lastPrinted>
  <dcterms:created xsi:type="dcterms:W3CDTF">2017-10-10T19:53:56Z</dcterms:created>
  <dcterms:modified xsi:type="dcterms:W3CDTF">2020-07-09T12:26:42Z</dcterms:modified>
</cp:coreProperties>
</file>