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67" r:id="rId3"/>
    <p:sldId id="301" r:id="rId4"/>
    <p:sldId id="300" r:id="rId5"/>
    <p:sldId id="302" r:id="rId6"/>
    <p:sldId id="303" r:id="rId7"/>
    <p:sldId id="284" r:id="rId8"/>
    <p:sldId id="281" r:id="rId9"/>
    <p:sldId id="257" r:id="rId10"/>
    <p:sldId id="268" r:id="rId11"/>
    <p:sldId id="269" r:id="rId12"/>
    <p:sldId id="285" r:id="rId13"/>
    <p:sldId id="286" r:id="rId14"/>
    <p:sldId id="287" r:id="rId15"/>
    <p:sldId id="288" r:id="rId16"/>
    <p:sldId id="289" r:id="rId17"/>
    <p:sldId id="270" r:id="rId18"/>
    <p:sldId id="276" r:id="rId19"/>
    <p:sldId id="274" r:id="rId20"/>
    <p:sldId id="275" r:id="rId21"/>
    <p:sldId id="304" r:id="rId22"/>
    <p:sldId id="273" r:id="rId23"/>
    <p:sldId id="283" r:id="rId24"/>
    <p:sldId id="280" r:id="rId25"/>
    <p:sldId id="272" r:id="rId26"/>
    <p:sldId id="278" r:id="rId27"/>
    <p:sldId id="279" r:id="rId2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val Sade" initials="YS" lastIdx="6" clrIdx="0">
    <p:extLst>
      <p:ext uri="{19B8F6BF-5375-455C-9EA6-DF929625EA0E}">
        <p15:presenceInfo xmlns:p15="http://schemas.microsoft.com/office/powerpoint/2012/main" userId="S-1-5-21-806468-360911638-1700950580-59699109" providerId="AD"/>
      </p:ext>
    </p:extLst>
  </p:cmAuthor>
  <p:cmAuthor id="2" name="מורן פדידה" initials="מפ" lastIdx="3" clrIdx="1">
    <p:extLst>
      <p:ext uri="{19B8F6BF-5375-455C-9EA6-DF929625EA0E}">
        <p15:presenceInfo xmlns:p15="http://schemas.microsoft.com/office/powerpoint/2012/main" userId="ad7eb8eb65c492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95A6B0"/>
    <a:srgbClr val="93A5B0"/>
    <a:srgbClr val="2F5780"/>
    <a:srgbClr val="9933FF"/>
    <a:srgbClr val="1F5485"/>
    <a:srgbClr val="275280"/>
    <a:srgbClr val="203864"/>
    <a:srgbClr val="00CC99"/>
    <a:srgbClr val="79B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58" d="100"/>
          <a:sy n="58" d="100"/>
        </p:scale>
        <p:origin x="6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8-24T21:30:35.680" idx="2">
    <p:pos x="7670" y="10"/>
    <p:text>אני אוהב את זה אבל צריך למצוא לזה מקום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4T16:31:29.657" idx="4">
    <p:pos x="7670" y="10"/>
    <p:text>חסר גם מידע נגיש על השוק, חברות לא יודעות האם יש להן פוטנציאל רווח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8-24T22:14:10.996" idx="3">
    <p:pos x="5816" y="1263"/>
    <p:text>אני אכתוב את הפרק הזה השבוע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ד'/אלול/תש"ף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024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ד'/אלול/תש"ף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720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ד'/אלול/תש"ף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14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ד'/אלול/תש"ף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216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ד'/אלול/תש"ף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092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ד'/אלול/תש"ף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717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ד'/אלול/תש"ף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731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ד'/אלול/תש"ף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602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ד'/אלול/תש"ף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720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ד'/אלול/תש"ף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312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AFF3-5211-4599-9F23-B9D6D269A6E1}" type="datetimeFigureOut">
              <a:rPr lang="he-IL" smtClean="0"/>
              <a:t>ד'/אלול/תש"ף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489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7AFF3-5211-4599-9F23-B9D6D269A6E1}" type="datetimeFigureOut">
              <a:rPr lang="he-IL" smtClean="0"/>
              <a:t>ד'/אלול/תש"ף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32882-CD73-47AB-9B44-09ECBCFC39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997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xmvWOoSFyA" TargetMode="External"/><Relationship Id="rId2" Type="http://schemas.openxmlformats.org/officeDocument/2006/relationships/hyperlink" Target="https://www.legalzoom.com/country/i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wvtLepkOhw" TargetMode="External"/><Relationship Id="rId2" Type="http://schemas.openxmlformats.org/officeDocument/2006/relationships/hyperlink" Target="https://getmatterhorn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sLKUs1tOC0" TargetMode="External"/><Relationship Id="rId2" Type="http://schemas.openxmlformats.org/officeDocument/2006/relationships/hyperlink" Target="https://donotpa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lawgeex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enQBl1JU_EA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t6xDjg2Ecw" TargetMode="External"/><Relationship Id="rId2" Type="http://schemas.openxmlformats.org/officeDocument/2006/relationships/hyperlink" Target="https://www.nexlp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1483" r="31483"/>
          <a:stretch>
            <a:fillRect/>
          </a:stretch>
        </p:blipFill>
        <p:spPr>
          <a:xfrm>
            <a:off x="139224" y="846910"/>
            <a:ext cx="3947316" cy="6009122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4" name="TextBox 4"/>
          <p:cNvSpPr txBox="1"/>
          <p:nvPr/>
        </p:nvSpPr>
        <p:spPr>
          <a:xfrm>
            <a:off x="5163448" y="987298"/>
            <a:ext cx="5951643" cy="2343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36"/>
              </a:lnSpc>
            </a:pPr>
            <a:r>
              <a:rPr lang="he-IL" sz="3600" b="1" dirty="0">
                <a:solidFill>
                  <a:srgbClr val="2752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שימוש בטכנולוגיה בעולם המשפט לצמצום פער הנגישות למשפט והגברת הפריון והצמיחה</a:t>
            </a:r>
            <a:endParaRPr lang="he-IL" sz="3600" b="1" dirty="0">
              <a:solidFill>
                <a:srgbClr val="27528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17447" y="5095364"/>
            <a:ext cx="5443643" cy="294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2396"/>
              </a:lnSpc>
            </a:pPr>
            <a:r>
              <a:rPr lang="he-IL" sz="1867" b="1" spc="258" dirty="0">
                <a:solidFill>
                  <a:srgbClr val="2F57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ספטמבר 2020</a:t>
            </a:r>
            <a:endParaRPr lang="en-US" sz="1867" b="1" spc="258" dirty="0">
              <a:solidFill>
                <a:srgbClr val="2F57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utoShape 2"/>
          <p:cNvSpPr/>
          <p:nvPr/>
        </p:nvSpPr>
        <p:spPr>
          <a:xfrm>
            <a:off x="139224" y="88343"/>
            <a:ext cx="3947316" cy="6769657"/>
          </a:xfrm>
          <a:prstGeom prst="rect">
            <a:avLst/>
          </a:prstGeom>
          <a:gradFill flip="none" rotWithShape="1">
            <a:gsLst>
              <a:gs pos="0">
                <a:srgbClr val="2F5780">
                  <a:alpha val="18000"/>
                  <a:lumMod val="100000"/>
                </a:srgbClr>
              </a:gs>
              <a:gs pos="90000">
                <a:srgbClr val="204675"/>
              </a:gs>
              <a:gs pos="100000">
                <a:srgbClr val="203864"/>
              </a:gs>
            </a:gsLst>
            <a:lin ang="16200000" scaled="1"/>
            <a:tileRect/>
          </a:gradFill>
        </p:spPr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68" y="5447244"/>
            <a:ext cx="2977804" cy="1214386"/>
          </a:xfrm>
          <a:prstGeom prst="rect">
            <a:avLst/>
          </a:prstGeom>
        </p:spPr>
      </p:pic>
      <p:sp>
        <p:nvSpPr>
          <p:cNvPr id="9" name="מסגרת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1"/>
            </a:avLst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8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1871" y="615537"/>
            <a:ext cx="10668258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ODR + </a:t>
            </a:r>
            <a:r>
              <a:rPr lang="en-US" sz="3200" b="1" dirty="0" err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eCourt</a:t>
            </a:r>
            <a:endParaRPr lang="en-US" sz="3200" b="1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יישוב סכסוכים מקוון +</a:t>
            </a:r>
            <a:r>
              <a:rPr lang="en-US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בתי משפט מקוונים (</a:t>
            </a:r>
            <a:r>
              <a:rPr lang="en-US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G2C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99" y="2215818"/>
            <a:ext cx="7763710" cy="33433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33813" y="2049982"/>
            <a:ext cx="12963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אימפקט:</a:t>
            </a:r>
          </a:p>
        </p:txBody>
      </p:sp>
    </p:spTree>
    <p:extLst>
      <p:ext uri="{BB962C8B-B14F-4D97-AF65-F5344CB8AC3E}">
        <p14:creationId xmlns:p14="http://schemas.microsoft.com/office/powerpoint/2010/main" val="3929607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1871" y="615537"/>
            <a:ext cx="10668258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eDiscovery</a:t>
            </a:r>
            <a:endParaRPr lang="en-US" sz="3600" b="1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ייעול ניהול הליכים על ידי עורכי דין ובשירות המשפטי הציבורי (</a:t>
            </a:r>
            <a:r>
              <a:rPr lang="en-US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B2B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l="554" t="805"/>
          <a:stretch/>
        </p:blipFill>
        <p:spPr>
          <a:xfrm>
            <a:off x="867266" y="1885359"/>
            <a:ext cx="8089278" cy="4024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65789" y="2049982"/>
            <a:ext cx="11643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אימפקט:</a:t>
            </a:r>
          </a:p>
        </p:txBody>
      </p:sp>
    </p:spTree>
    <p:extLst>
      <p:ext uri="{BB962C8B-B14F-4D97-AF65-F5344CB8AC3E}">
        <p14:creationId xmlns:p14="http://schemas.microsoft.com/office/powerpoint/2010/main" val="1297616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14308" y="365125"/>
            <a:ext cx="4639491" cy="1325563"/>
          </a:xfrm>
        </p:spPr>
        <p:txBody>
          <a:bodyPr/>
          <a:lstStyle/>
          <a:p>
            <a:r>
              <a:rPr lang="en-US" dirty="0">
                <a:hlinkClick r:id="rId2"/>
              </a:rPr>
              <a:t>Legalzoom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735976" y="1825625"/>
            <a:ext cx="7617823" cy="4351338"/>
          </a:xfrm>
        </p:spPr>
        <p:txBody>
          <a:bodyPr>
            <a:normAutofit lnSpcReduction="10000"/>
          </a:bodyPr>
          <a:lstStyle/>
          <a:p>
            <a:r>
              <a:rPr lang="he-IL" sz="2000" dirty="0"/>
              <a:t>חברת </a:t>
            </a:r>
            <a:r>
              <a:rPr lang="en-US" sz="2000" dirty="0"/>
              <a:t>LegalZoom</a:t>
            </a:r>
            <a:r>
              <a:rPr lang="he-IL" sz="2000" dirty="0"/>
              <a:t> היא חברת </a:t>
            </a:r>
            <a:r>
              <a:rPr lang="en-US" sz="2000" dirty="0"/>
              <a:t>B2C</a:t>
            </a:r>
            <a:r>
              <a:rPr lang="he-IL" sz="2000" dirty="0"/>
              <a:t> המספקת מוצרים משפטיים ישירות לצרכנים באופן מקוון, נגיש ופשוט.</a:t>
            </a:r>
          </a:p>
          <a:p>
            <a:r>
              <a:rPr lang="he-IL" sz="2000" dirty="0"/>
              <a:t>דוגמא למוצרים: כתיבת צוואות, הקמה ופירוק של תאגיד, חתימה על הצהרות, זכויות יוצרים </a:t>
            </a:r>
            <a:r>
              <a:rPr lang="he-IL" sz="2000" dirty="0" err="1"/>
              <a:t>וכו</a:t>
            </a:r>
            <a:r>
              <a:rPr lang="he-IL" sz="2000" dirty="0"/>
              <a:t>'.</a:t>
            </a:r>
          </a:p>
          <a:p>
            <a:r>
              <a:rPr lang="he-IL" sz="2000" dirty="0"/>
              <a:t>אימפקט ישיר: שיפור השירות לצרכן, הורדת המחיר לצרכן – החברה מספקת שירותים משפטיים ללא צורך ביציאה מהבית ובמחירים זולים יותר מאשר מחירי השוק (לדוג' צוואה + ליווי משפטי של שבועיים ב100 דולר, כאשר מחיר השוק הוא 300-400 דולר).</a:t>
            </a:r>
          </a:p>
          <a:p>
            <a:r>
              <a:rPr lang="he-IL" sz="2000" dirty="0"/>
              <a:t>אימפקט עקיף: יצירת תחרות בין שירותים טכנולוגיים לעורכי דין, הגברת ה</a:t>
            </a:r>
            <a:r>
              <a:rPr lang="en-US" sz="2000" dirty="0"/>
              <a:t>Access to Justice</a:t>
            </a:r>
            <a:r>
              <a:rPr lang="he-IL" sz="2000" dirty="0"/>
              <a:t> בכך ששירותים משפטיים יהיו נגישים יותר וזולים יותר, הורדת חסמים בירוקרטיים ומשפטיים לעשיית עסקים ועסקאות.</a:t>
            </a:r>
          </a:p>
          <a:p>
            <a:endParaRPr lang="he-IL" sz="2000" dirty="0"/>
          </a:p>
          <a:p>
            <a:pPr marL="0" indent="0" algn="ctr">
              <a:buNone/>
            </a:pPr>
            <a:r>
              <a:rPr lang="en-US" b="1" dirty="0">
                <a:hlinkClick r:id="rId3"/>
              </a:rPr>
              <a:t>Starting a yoga business with LegalZoom</a:t>
            </a:r>
            <a:endParaRPr lang="en-US" b="1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277857" y="587827"/>
            <a:ext cx="3458119" cy="5917475"/>
            <a:chOff x="-1" y="666205"/>
            <a:chExt cx="3458119" cy="5917475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 rotWithShape="1">
            <a:blip r:embed="rId4"/>
            <a:srcRect l="827" t="3197" r="72434" b="7240"/>
            <a:stretch/>
          </p:blipFill>
          <p:spPr>
            <a:xfrm>
              <a:off x="-1" y="1449977"/>
              <a:ext cx="3458119" cy="5133703"/>
            </a:xfrm>
            <a:prstGeom prst="rect">
              <a:avLst/>
            </a:prstGeom>
          </p:spPr>
        </p:pic>
        <p:pic>
          <p:nvPicPr>
            <p:cNvPr id="1028" name="Picture 4" descr="https://fitsmallbusiness.com/wp-content/uploads/2018/01/LegalZoom-logo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86" t="31487" r="9392" b="33528"/>
            <a:stretch/>
          </p:blipFill>
          <p:spPr bwMode="auto">
            <a:xfrm>
              <a:off x="409709" y="666205"/>
              <a:ext cx="2638697" cy="783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810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14308" y="365125"/>
            <a:ext cx="4639491" cy="1325563"/>
          </a:xfrm>
        </p:spPr>
        <p:txBody>
          <a:bodyPr/>
          <a:lstStyle/>
          <a:p>
            <a:r>
              <a:rPr lang="en-US" dirty="0">
                <a:hlinkClick r:id="rId2"/>
              </a:rPr>
              <a:t>Matterhorn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735976" y="1825625"/>
            <a:ext cx="7617823" cy="4351338"/>
          </a:xfrm>
        </p:spPr>
        <p:txBody>
          <a:bodyPr>
            <a:normAutofit/>
          </a:bodyPr>
          <a:lstStyle/>
          <a:p>
            <a:r>
              <a:rPr lang="he-IL" sz="2000" dirty="0"/>
              <a:t>חברת </a:t>
            </a:r>
            <a:r>
              <a:rPr lang="en-US" sz="2000" dirty="0"/>
              <a:t>Matterhorn</a:t>
            </a:r>
            <a:r>
              <a:rPr lang="he-IL" sz="2000" dirty="0"/>
              <a:t> מספקת מוצרי </a:t>
            </a:r>
            <a:r>
              <a:rPr lang="en-US" sz="2000" dirty="0"/>
              <a:t>G2C</a:t>
            </a:r>
            <a:r>
              <a:rPr lang="he-IL" sz="2000" dirty="0"/>
              <a:t> מסוג </a:t>
            </a:r>
            <a:r>
              <a:rPr lang="en-US" sz="2000" dirty="0"/>
              <a:t>ODR</a:t>
            </a:r>
            <a:r>
              <a:rPr lang="he-IL" sz="2000" dirty="0"/>
              <a:t> למגזר הציבורי.</a:t>
            </a:r>
          </a:p>
          <a:p>
            <a:r>
              <a:rPr lang="he-IL" sz="2000" dirty="0"/>
              <a:t>דוגמא למוצרים: פתרון סכסוכים משפחתיים, גביית תשלומים של תושבים, פתרון מחלוקות עם הרשות, מחלוקות בתחום התעבורה </a:t>
            </a:r>
            <a:r>
              <a:rPr lang="he-IL" sz="2000" dirty="0" err="1"/>
              <a:t>וכו</a:t>
            </a:r>
            <a:r>
              <a:rPr lang="he-IL" sz="2000" dirty="0"/>
              <a:t>'.</a:t>
            </a:r>
          </a:p>
          <a:p>
            <a:r>
              <a:rPr lang="he-IL" sz="2000" dirty="0"/>
              <a:t>אימפקט ישיר: שיפור השירות העירוני</a:t>
            </a:r>
            <a:r>
              <a:rPr lang="en-US" sz="2000" dirty="0"/>
              <a:t>/</a:t>
            </a:r>
            <a:r>
              <a:rPr lang="he-IL" sz="2000" dirty="0"/>
              <a:t>ממשלתי לתושב, הפשטת תהליכים בירוקרטיים מורכבים, הורדת העומס על בתי המשפט, גישה קלה לנתונים משפטיים, הגברת תחושת ההוגנות של הצרכן עקב שקיפות המערכת. </a:t>
            </a:r>
          </a:p>
          <a:p>
            <a:r>
              <a:rPr lang="he-IL" sz="2000" dirty="0"/>
              <a:t>אימפקט עקיף: צמצום ה</a:t>
            </a:r>
            <a:r>
              <a:rPr lang="en-US" sz="2000" dirty="0"/>
              <a:t>Access to Justice</a:t>
            </a:r>
            <a:r>
              <a:rPr lang="he-IL" sz="2000" dirty="0"/>
              <a:t> בכך שמספקים לתושבים שירות משפטי חינמי שלא מצריך עו"ד או הגעה פיזית למשפט, הגברת האמון הציבורי במערכת המשפט ע"י שירות שקוף שמנחה את האזרחים בהליך המשפטי, צמצום אובדן שעות עבודה.</a:t>
            </a:r>
          </a:p>
          <a:p>
            <a:endParaRPr lang="he-IL" sz="2000" dirty="0"/>
          </a:p>
          <a:p>
            <a:pPr marL="0" indent="0" algn="ctr">
              <a:buNone/>
            </a:pPr>
            <a:r>
              <a:rPr lang="en-US" b="1" dirty="0">
                <a:hlinkClick r:id="rId3"/>
              </a:rPr>
              <a:t>ODR Benefits for Judges</a:t>
            </a:r>
            <a:endParaRPr lang="en-US" b="1" dirty="0"/>
          </a:p>
        </p:txBody>
      </p:sp>
      <p:pic>
        <p:nvPicPr>
          <p:cNvPr id="2050" name="Picture 2" descr="https://getmatterhorn.com/wp-content/uploads/2017/11/matterhorn-by-court-innovatio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8" y="680243"/>
            <a:ext cx="30575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5"/>
          <a:srcRect l="83543" t="13294"/>
          <a:stretch/>
        </p:blipFill>
        <p:spPr>
          <a:xfrm>
            <a:off x="2049326" y="3765731"/>
            <a:ext cx="1277574" cy="179215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5"/>
          <a:srcRect l="54992" t="15400" r="27003" b="4968"/>
          <a:stretch/>
        </p:blipFill>
        <p:spPr>
          <a:xfrm>
            <a:off x="651600" y="3765731"/>
            <a:ext cx="1397726" cy="164592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5"/>
          <a:srcRect l="29976" t="18771" r="57908" b="9814"/>
          <a:stretch/>
        </p:blipFill>
        <p:spPr>
          <a:xfrm>
            <a:off x="899126" y="2145187"/>
            <a:ext cx="940526" cy="147610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5"/>
          <a:srcRect l="1228" t="16872" r="84638" b="11713"/>
          <a:stretch/>
        </p:blipFill>
        <p:spPr>
          <a:xfrm>
            <a:off x="2106000" y="2145188"/>
            <a:ext cx="1097280" cy="14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11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14308" y="365125"/>
            <a:ext cx="4639491" cy="1325563"/>
          </a:xfrm>
        </p:spPr>
        <p:txBody>
          <a:bodyPr/>
          <a:lstStyle/>
          <a:p>
            <a:r>
              <a:rPr lang="en-US" dirty="0">
                <a:hlinkClick r:id="rId2"/>
              </a:rPr>
              <a:t>DoNotPay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735976" y="1825625"/>
            <a:ext cx="7617823" cy="4351338"/>
          </a:xfrm>
        </p:spPr>
        <p:txBody>
          <a:bodyPr>
            <a:normAutofit/>
          </a:bodyPr>
          <a:lstStyle/>
          <a:p>
            <a:r>
              <a:rPr lang="he-IL" sz="2000" dirty="0"/>
              <a:t>חברת </a:t>
            </a:r>
            <a:r>
              <a:rPr lang="en-US" sz="2000" dirty="0"/>
              <a:t>DoNotPay</a:t>
            </a:r>
            <a:r>
              <a:rPr lang="he-IL" sz="2000" dirty="0"/>
              <a:t> מספקת מוצרי </a:t>
            </a:r>
            <a:r>
              <a:rPr lang="en-US" sz="2000" dirty="0"/>
              <a:t>B2C</a:t>
            </a:r>
            <a:r>
              <a:rPr lang="he-IL" sz="2000" dirty="0"/>
              <a:t> מסוג </a:t>
            </a:r>
            <a:r>
              <a:rPr lang="en-US" sz="2000" dirty="0"/>
              <a:t>Robot-Lawyer</a:t>
            </a:r>
            <a:r>
              <a:rPr lang="he-IL" sz="2000" dirty="0"/>
              <a:t> שמאפשר לצרכנים "לדרוש" צדק באופן וירטואלי וחינמי.</a:t>
            </a:r>
          </a:p>
          <a:p>
            <a:r>
              <a:rPr lang="he-IL" sz="2000" dirty="0"/>
              <a:t>דוגמא למוצרים: שירות שמאפשר לצרכן לדרוש פיצוי על כרטיס טיסה שבוטל, לבטל מינויים לחברות, לבטל חיובי כרטיס אשראי, להגיש ערעורים על דוחות חניה, בקשות להחזרים תשלומים </a:t>
            </a:r>
            <a:r>
              <a:rPr lang="he-IL" sz="2000" dirty="0" err="1"/>
              <a:t>וכו</a:t>
            </a:r>
            <a:r>
              <a:rPr lang="he-IL" sz="2000" dirty="0"/>
              <a:t>'.</a:t>
            </a:r>
          </a:p>
          <a:p>
            <a:r>
              <a:rPr lang="he-IL" sz="2000" dirty="0"/>
              <a:t>אימפקט ישיר: מאפשר לצרכנים להתמודד עם בעיות משפטיות שלרוב לא מטופלות כי הצרכן לא רוצה להגיע למשפט או לשכור עו"ד, עוזר להתמודד עם פערי ידע צרכני, משקף לצרכנים את זכויותיהם.</a:t>
            </a:r>
          </a:p>
          <a:p>
            <a:r>
              <a:rPr lang="he-IL" sz="2000" dirty="0"/>
              <a:t>אימפקט עקיף: יצירת תחרות בין שירותים טכנולוגיים לעורכי דין, הגברת ה</a:t>
            </a:r>
            <a:r>
              <a:rPr lang="en-US" sz="2000" dirty="0"/>
              <a:t>Access to Justice</a:t>
            </a:r>
            <a:r>
              <a:rPr lang="he-IL" sz="2000" dirty="0"/>
              <a:t> בכך שהצרכן זוכה לצדק חינמי היכן שהוא לרוב מוותר, הורדת חסמים בירוקרטיים, מעודד חברות לעמוד בתנאים ובחוק.</a:t>
            </a:r>
          </a:p>
          <a:p>
            <a:pPr marL="0" indent="0" algn="ctr">
              <a:buNone/>
            </a:pPr>
            <a:r>
              <a:rPr lang="en-US" b="1" dirty="0">
                <a:hlinkClick r:id="rId3"/>
              </a:rPr>
              <a:t> Sue </a:t>
            </a:r>
            <a:r>
              <a:rPr lang="en-US" b="1" dirty="0" err="1">
                <a:hlinkClick r:id="rId3"/>
              </a:rPr>
              <a:t>robocallers</a:t>
            </a:r>
            <a:r>
              <a:rPr lang="en-US" b="1" dirty="0">
                <a:hlinkClick r:id="rId3"/>
              </a:rPr>
              <a:t> using DoNotPay</a:t>
            </a:r>
            <a:endParaRPr lang="en-US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4"/>
          <a:srcRect l="6625" t="2146" r="5258" b="5299"/>
          <a:stretch/>
        </p:blipFill>
        <p:spPr>
          <a:xfrm>
            <a:off x="261255" y="808129"/>
            <a:ext cx="3474721" cy="53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96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Lawgeex</a:t>
            </a:r>
            <a:endParaRPr lang="he-IL" dirty="0"/>
          </a:p>
        </p:txBody>
      </p:sp>
      <p:sp>
        <p:nvSpPr>
          <p:cNvPr id="4" name="מציין מיקום תוכן 2"/>
          <p:cNvSpPr>
            <a:spLocks noGrp="1"/>
          </p:cNvSpPr>
          <p:nvPr>
            <p:ph idx="1"/>
          </p:nvPr>
        </p:nvSpPr>
        <p:spPr>
          <a:xfrm>
            <a:off x="4585063" y="1825625"/>
            <a:ext cx="6768736" cy="1838915"/>
          </a:xfrm>
        </p:spPr>
        <p:txBody>
          <a:bodyPr>
            <a:normAutofit/>
          </a:bodyPr>
          <a:lstStyle/>
          <a:p>
            <a:r>
              <a:rPr lang="he-IL" sz="2000" dirty="0"/>
              <a:t>חברת </a:t>
            </a:r>
            <a:r>
              <a:rPr lang="en-US" sz="2000" dirty="0" err="1"/>
              <a:t>LawGeex</a:t>
            </a:r>
            <a:r>
              <a:rPr lang="he-IL" sz="2000" dirty="0"/>
              <a:t> מספקת מוצרי </a:t>
            </a:r>
            <a:r>
              <a:rPr lang="en-US" sz="2000" dirty="0"/>
              <a:t>B2B</a:t>
            </a:r>
            <a:r>
              <a:rPr lang="he-IL" sz="2000" dirty="0"/>
              <a:t> מסוג </a:t>
            </a:r>
            <a:r>
              <a:rPr lang="en-US" sz="2000" dirty="0"/>
              <a:t>Contract Processors</a:t>
            </a:r>
            <a:r>
              <a:rPr lang="he-IL" sz="2000" dirty="0"/>
              <a:t> (מעבדי חוזים) למשרדי </a:t>
            </a:r>
            <a:r>
              <a:rPr lang="he-IL" sz="2000" dirty="0" err="1"/>
              <a:t>עו"דים</a:t>
            </a:r>
            <a:r>
              <a:rPr lang="he-IL" sz="2000" dirty="0"/>
              <a:t> ותאגידים.</a:t>
            </a:r>
          </a:p>
          <a:p>
            <a:r>
              <a:rPr lang="he-IL" sz="2000" dirty="0"/>
              <a:t>דוגמא למוצרים: תוכנה שעוברת על חוזים ארוכים ומסמנת ומדגישה נקודות בעייתיות "בדיוק כמו עורך דין רגיל" (לפי אתר החברה). </a:t>
            </a:r>
          </a:p>
        </p:txBody>
      </p:sp>
      <p:pic>
        <p:nvPicPr>
          <p:cNvPr id="3075" name="Picture 3" descr="https://res-5.cloudinary.com/crunchbase-production/image/upload/c_lpad,f_auto,q_auto:eco/ymykl97s508g8zujbbs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72" y="399255"/>
            <a:ext cx="30480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ph-files.imgix.net/89cdc7e0-c0aa-450b-b17c-3df8eb147b5b?auto=format&amp;fit=crop&amp;frame=1&amp;h=512&amp;w=10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818"/>
            <a:ext cx="4728027" cy="236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ציין מיקום תוכן 2"/>
          <p:cNvSpPr txBox="1">
            <a:spLocks/>
          </p:cNvSpPr>
          <p:nvPr/>
        </p:nvSpPr>
        <p:spPr>
          <a:xfrm>
            <a:off x="2978331" y="3662726"/>
            <a:ext cx="8375468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dirty="0"/>
              <a:t>אימפקט ישיר: </a:t>
            </a:r>
            <a:r>
              <a:rPr lang="en-US" sz="2000" dirty="0" err="1"/>
              <a:t>LawGeex</a:t>
            </a:r>
            <a:r>
              <a:rPr lang="he-IL" sz="2000" dirty="0"/>
              <a:t> טוענים כי המוצר שלהם חוסך כ80% מזמן המעבר האנושי, 90% מעלות המשכורת האנושית ומאפשר סגירת עסקאות במהירות הגבוהה פי שלוש ממהירות רגילה. גם אם נתונים אלו מנופחים עדיין מדובר בחסכון פוטנציאלי אדיר בזמן, כסף וכוח אדם.</a:t>
            </a:r>
          </a:p>
          <a:p>
            <a:r>
              <a:rPr lang="he-IL" sz="2000" dirty="0"/>
              <a:t>אימפקט עקיף: התייעלות תאגידים ופירמות שעלולה להוביל להגברת התחרותיות, הוזלת "עלויות עסקה" וכך לתרום לשיפור הפריון במשק.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hlinkClick r:id="rId5"/>
              </a:rPr>
              <a:t>HOW IT WORKS?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0124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14308" y="365125"/>
            <a:ext cx="4639491" cy="1325563"/>
          </a:xfrm>
        </p:spPr>
        <p:txBody>
          <a:bodyPr/>
          <a:lstStyle/>
          <a:p>
            <a:r>
              <a:rPr lang="en-US" dirty="0">
                <a:hlinkClick r:id="rId2"/>
              </a:rPr>
              <a:t>NexLP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735976" y="1825625"/>
            <a:ext cx="7617823" cy="4351338"/>
          </a:xfrm>
        </p:spPr>
        <p:txBody>
          <a:bodyPr>
            <a:normAutofit/>
          </a:bodyPr>
          <a:lstStyle/>
          <a:p>
            <a:r>
              <a:rPr lang="he-IL" sz="2000" dirty="0"/>
              <a:t>חברת </a:t>
            </a:r>
            <a:r>
              <a:rPr lang="en-US" sz="2000" dirty="0"/>
              <a:t>NexLP</a:t>
            </a:r>
            <a:r>
              <a:rPr lang="he-IL" sz="2000" dirty="0"/>
              <a:t> מספקת מוצרי </a:t>
            </a:r>
            <a:r>
              <a:rPr lang="en-US" sz="2000" dirty="0"/>
              <a:t>B2B</a:t>
            </a:r>
            <a:r>
              <a:rPr lang="he-IL" sz="2000" dirty="0"/>
              <a:t> מסוג </a:t>
            </a:r>
            <a:r>
              <a:rPr lang="en-US" sz="2000" dirty="0"/>
              <a:t>eDiscovery</a:t>
            </a:r>
            <a:r>
              <a:rPr lang="he-IL" sz="2000" dirty="0"/>
              <a:t> שמאפשרת </a:t>
            </a:r>
            <a:r>
              <a:rPr lang="he-IL" sz="2000" dirty="0" err="1"/>
              <a:t>לעו"דים</a:t>
            </a:r>
            <a:r>
              <a:rPr lang="he-IL" sz="2000" dirty="0"/>
              <a:t> לזהות דפוסים וחריגות בדאטה ראייתי.</a:t>
            </a:r>
          </a:p>
          <a:p>
            <a:r>
              <a:rPr lang="he-IL" sz="2000" dirty="0"/>
              <a:t>דוגמא למוצרים: תוכנה העוברת על כמויות גדולות של דאטה ובכך מוצאת, מדגישה וממפה הקשרים, יחסי גומלין, אנומליות </a:t>
            </a:r>
            <a:r>
              <a:rPr lang="he-IL" sz="2000" dirty="0" err="1"/>
              <a:t>וכו</a:t>
            </a:r>
            <a:r>
              <a:rPr lang="he-IL" sz="2000" dirty="0"/>
              <a:t>'. באופן זה התוכנה יודעת להצביע על מידע שרלוונטי לחוקר</a:t>
            </a:r>
            <a:r>
              <a:rPr lang="en-US" sz="2000" dirty="0"/>
              <a:t>/</a:t>
            </a:r>
            <a:r>
              <a:rPr lang="he-IL" sz="2000" dirty="0"/>
              <a:t>עו"ד.</a:t>
            </a:r>
          </a:p>
          <a:p>
            <a:r>
              <a:rPr lang="he-IL" sz="2000" dirty="0"/>
              <a:t>אימפקט ישיר: שיפור התוצר המשפטי, הגברת יעילות העבודה המשפטית, תוצר שאמור להוביל לניצחון </a:t>
            </a:r>
            <a:r>
              <a:rPr lang="he-IL" sz="2000" dirty="0" err="1"/>
              <a:t>ב"קייסים</a:t>
            </a:r>
            <a:r>
              <a:rPr lang="he-IL" sz="2000" dirty="0"/>
              <a:t>".</a:t>
            </a:r>
          </a:p>
          <a:p>
            <a:r>
              <a:rPr lang="he-IL" sz="2000" dirty="0"/>
              <a:t>אימפקט עקיף: תוכנות </a:t>
            </a:r>
            <a:r>
              <a:rPr lang="en-US" sz="2000" dirty="0"/>
              <a:t>eDiscovery</a:t>
            </a:r>
            <a:r>
              <a:rPr lang="he-IL" sz="2000" dirty="0"/>
              <a:t> יכולות להגביר את ה</a:t>
            </a:r>
            <a:r>
              <a:rPr lang="en-US" sz="2000" dirty="0"/>
              <a:t>Access to Justice</a:t>
            </a:r>
            <a:r>
              <a:rPr lang="he-IL" sz="2000" dirty="0"/>
              <a:t> בכך שהן מסוגלות להגיע לתוצר משפטי טוב יותר ואמין יותר. תוכנות אלו יכולות גם לשפר את הפריון במשק ע"י ייעול וקיצור זמן עבודת </a:t>
            </a:r>
            <a:r>
              <a:rPr lang="he-IL" sz="2000" dirty="0" err="1"/>
              <a:t>העו"ד</a:t>
            </a:r>
            <a:r>
              <a:rPr lang="he-IL" sz="2000" dirty="0"/>
              <a:t>.</a:t>
            </a:r>
          </a:p>
          <a:p>
            <a:pPr marL="0" indent="0" algn="ctr">
              <a:buNone/>
            </a:pPr>
            <a:r>
              <a:rPr lang="en-US" b="1" dirty="0">
                <a:hlinkClick r:id="rId3"/>
              </a:rPr>
              <a:t>AI on a Big Data Scale</a:t>
            </a:r>
            <a:endParaRPr lang="en-US" b="1" dirty="0"/>
          </a:p>
        </p:txBody>
      </p:sp>
      <p:pic>
        <p:nvPicPr>
          <p:cNvPr id="5128" name="Picture 8" descr="https://image.pitchbook.com/3t48rC9y2uE6aQ66NYGO8vm6Gej1592200116603_200x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7" y="-339634"/>
            <a:ext cx="2521132" cy="252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image.pitchbook.com/3t48rC9y2uE6aQ66NYGO8vm6Gej1592200116603_200x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17" y="-187234"/>
            <a:ext cx="2521132" cy="252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קבוצה 7"/>
          <p:cNvGrpSpPr/>
          <p:nvPr/>
        </p:nvGrpSpPr>
        <p:grpSpPr>
          <a:xfrm>
            <a:off x="-117565" y="2063930"/>
            <a:ext cx="4185647" cy="2473189"/>
            <a:chOff x="-117566" y="2064079"/>
            <a:chExt cx="4303213" cy="2486104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 rotWithShape="1">
            <a:blip r:embed="rId5"/>
            <a:srcRect l="16946" t="42294" r="41002" b="13037"/>
            <a:stretch/>
          </p:blipFill>
          <p:spPr>
            <a:xfrm>
              <a:off x="-117566" y="2316435"/>
              <a:ext cx="4049486" cy="2233748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5"/>
            <a:srcRect l="16946" t="42294" r="74191" b="46211"/>
            <a:stretch/>
          </p:blipFill>
          <p:spPr>
            <a:xfrm>
              <a:off x="3384431" y="2064079"/>
              <a:ext cx="801216" cy="5396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7071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0"/>
            <a:ext cx="12192000" cy="1283572"/>
          </a:xfrm>
          <a:prstGeom prst="rect">
            <a:avLst/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1091809" y="349398"/>
            <a:ext cx="106682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חסמים לכניסת טכנולוגיות לשוק הישראלי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871" y="1643059"/>
            <a:ext cx="10902228" cy="369947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גודל השוק </a:t>
            </a:r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שוק קטן בשפה העברית המשפיע על כדאיות הפיתוח וההשקעה בישראל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אופי השוק </a:t>
            </a:r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ריבוי משרדים קטנים ללא משאבים או ידע הנדרשים להטמעת חדשנות וטכנולוגיה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תשתית טכנולוגית  </a:t>
            </a:r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טכנולוגיות ניתוח שפה טבעית בעברית מצויות בשלבים מוקדמים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רגולציה </a:t>
            </a:r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הרגולציה הדוקה על שוק עריכת הדין, שאינה מאפשרת כניסת שחקנים טכנולוגיים לשוק השירותים המשפטיים או שיתופי פעולה כלשהם בין חברות עורכי דין לסקטורים אחרים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תשתית דאטה </a:t>
            </a:r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מחסור בדאטה משפטי איכותי ופתוח כמו חקיקה, פסיקה, דוגמאות לכתבי בית דין וחוזים וכיו"ב</a:t>
            </a:r>
          </a:p>
        </p:txBody>
      </p:sp>
    </p:spTree>
    <p:extLst>
      <p:ext uri="{BB962C8B-B14F-4D97-AF65-F5344CB8AC3E}">
        <p14:creationId xmlns:p14="http://schemas.microsoft.com/office/powerpoint/2010/main" val="3649510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99152"/>
            <a:ext cx="12192000" cy="1283572"/>
          </a:xfrm>
          <a:prstGeom prst="rect">
            <a:avLst/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911500" y="349398"/>
            <a:ext cx="106682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עושים ? 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6E44A57-25A4-4C51-B60D-9380A3F2F59B}"/>
              </a:ext>
            </a:extLst>
          </p:cNvPr>
          <p:cNvSpPr txBox="1"/>
          <p:nvPr/>
        </p:nvSpPr>
        <p:spPr>
          <a:xfrm>
            <a:off x="1255707" y="1552599"/>
            <a:ext cx="10583678" cy="648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תכנית רב שנתית לצמצום פער הנגישות למשפט והגדלת הפריון באמצעות שימוש בטכנולוגיות מתקדמות מעולם המשפט</a:t>
            </a: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e-IL" sz="2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לתכנית</a:t>
            </a: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שני אדנים מרכזיים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צמצום פער הנגישות ע"י </a:t>
            </a: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שיפור משמועתי של השירות המשפטי הציבורי באמצעות שימוש בטכנולוגיה מתקדמת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עידוד כניסת טכנולוגיות מתקדמות לשוק המשפט הישראלי</a:t>
            </a: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במטרה להוזיל את עלות השירותים המשפטיים ושיפור השירות המשפטי במטרה לצמצם את פער הנגישות למשפט </a:t>
            </a:r>
          </a:p>
          <a:p>
            <a:pPr>
              <a:lnSpc>
                <a:spcPct val="150000"/>
              </a:lnSpc>
            </a:pPr>
            <a:endParaRPr lang="he-IL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46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901" y="1963570"/>
            <a:ext cx="10902228" cy="185281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ODR</a:t>
            </a:r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פלטפורמה מקוונת ליישוב סכסוכים וניהול הליכים בתחומי משפט שונים (עסקים קטנים ובינויים, בתים משותפים, תביעות קטנות, צרכנות וכיו"ב)</a:t>
            </a:r>
            <a:endParaRPr lang="he-IL" sz="2000" b="1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eCourt</a:t>
            </a:r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פלטפורמה מקוונת לניהול הליכים משפטיים מרחוק. (@האם זה בגזרה שלנו?)</a:t>
            </a:r>
            <a:endParaRPr lang="en-US" sz="2000" b="1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0" y="0"/>
            <a:ext cx="12192000" cy="1015662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1291230" y="249706"/>
            <a:ext cx="106682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ליגל</a:t>
            </a:r>
            <a:r>
              <a:rPr lang="he-IL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-טק במגזר הציבורי</a:t>
            </a:r>
          </a:p>
        </p:txBody>
      </p:sp>
      <p:sp>
        <p:nvSpPr>
          <p:cNvPr id="12" name="מלבן 11"/>
          <p:cNvSpPr/>
          <p:nvPr/>
        </p:nvSpPr>
        <p:spPr>
          <a:xfrm>
            <a:off x="0" y="1015662"/>
            <a:ext cx="12192000" cy="696759"/>
          </a:xfrm>
          <a:prstGeom prst="rect">
            <a:avLst/>
          </a:prstGeom>
          <a:solidFill>
            <a:srgbClr val="9933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1291230" y="1084187"/>
            <a:ext cx="106682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הליכים מקוונים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10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0" y="0"/>
            <a:ext cx="12192000" cy="1283572"/>
          </a:xfrm>
          <a:prstGeom prst="rect">
            <a:avLst/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1216058" y="1826488"/>
            <a:ext cx="10328634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החוק והמשפט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מעצבים ומסדירים את מרבית ההיבטים בחייהם של אנשים (משפחה, דיור, עבודה, זקנה, צרכנות וכו') ועסקים (חברות, נכסים, חובות, חוזים וכו').</a:t>
            </a:r>
            <a:endParaRPr lang="he-I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בעיות משפטיות וצרכים משפטיים </a:t>
            </a:r>
            <a:r>
              <a:rPr lang="he-IL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אינם אירוע נדיר או בלתי צפוי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אנשים ועסקים מתמודדים עם צרכים משפטיים ובעיות משפטיות, ונדרשים לשירותים משפטיים </a:t>
            </a:r>
            <a:r>
              <a:rPr lang="he-IL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באופן יום-יומי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לאורך חייהם, בכל תחומי החיים.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בגלל המורכבות של ההליכים המשפטיים והעלות הגבוה של השירות המשפטי לחלק גדול מהאנשים והעסקים אין יכולת לקבל מענה הולם לבעיות המשפטיות שלהם. 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560AC20-DA19-410B-9D3E-562F5696979C}"/>
              </a:ext>
            </a:extLst>
          </p:cNvPr>
          <p:cNvSpPr txBox="1"/>
          <p:nvPr/>
        </p:nvSpPr>
        <p:spPr>
          <a:xfrm>
            <a:off x="1216058" y="5564434"/>
            <a:ext cx="10583678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הפער בין צרכיהם המשפטיים של אנשים ועסקים לבין יכולתם למלא צרכים אלו באופן הוגן, שוויוני ויעיל נקרא </a:t>
            </a: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פער הנגישות למשפט</a:t>
            </a:r>
            <a:endParaRPr lang="he-IL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2715DCA5-71F0-4763-9F10-2F0B5BB8C683}"/>
              </a:ext>
            </a:extLst>
          </p:cNvPr>
          <p:cNvSpPr/>
          <p:nvPr/>
        </p:nvSpPr>
        <p:spPr>
          <a:xfrm>
            <a:off x="3782291" y="116161"/>
            <a:ext cx="776240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פער הנגישות למשפט    </a:t>
            </a:r>
            <a:r>
              <a:rPr lang="he-IL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Justice Gap</a:t>
            </a:r>
            <a:r>
              <a:rPr lang="he-IL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340486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886" y="2221022"/>
            <a:ext cx="10902228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תיק חקירה דיגיטלי (משפט פלילי) –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יצירת תיק חקירה דיגיטלי ללא נייר. העברת החומרים מכל גורמי החקירה והאכיפה לגורמי התביעה הרלוונטיים ובהמשך גם אל בתי המשפט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גילוי מסמכים וניהול ראיות (משפט אזרחי)</a:t>
            </a:r>
            <a:r>
              <a:rPr lang="en-US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גילוי מסמכים וניהול ראיות באופן שיאפשר </a:t>
            </a:r>
            <a:r>
              <a:rPr lang="he-IL" sz="2000" dirty="0" err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קיטלוג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ומיון מסמכים כך שניתן יהיה להעביר לצד השני מסמכים רלוונטיים לתיק באופן  מסודר וללא כפילויות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בחינת זכאות לסיוע משפטי – 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פרויקט אוטומטיזציה מלאה של הליך בדיקת הזכאות לסיוע משפטי.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ממשקים מקוונים לבתי המשפט – </a:t>
            </a:r>
            <a:r>
              <a:rPr lang="he-IL" sz="2000" dirty="0" err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דגכדגכדגכדגכ</a:t>
            </a:r>
            <a:endParaRPr lang="he-IL" sz="2000" b="1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0" y="0"/>
            <a:ext cx="12192000" cy="1015662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291230" y="249706"/>
            <a:ext cx="106682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ליגל</a:t>
            </a:r>
            <a:r>
              <a:rPr lang="he-IL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-טק במגזר הציבורי</a:t>
            </a:r>
          </a:p>
        </p:txBody>
      </p:sp>
      <p:sp>
        <p:nvSpPr>
          <p:cNvPr id="7" name="מלבן 6"/>
          <p:cNvSpPr/>
          <p:nvPr/>
        </p:nvSpPr>
        <p:spPr>
          <a:xfrm>
            <a:off x="0" y="1015662"/>
            <a:ext cx="12192000" cy="696759"/>
          </a:xfrm>
          <a:prstGeom prst="rect">
            <a:avLst/>
          </a:prstGeom>
          <a:solidFill>
            <a:srgbClr val="9933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1291230" y="1084187"/>
            <a:ext cx="106682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עבודת הפרקליטות והסיוע המשפטי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87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99152"/>
            <a:ext cx="12192000" cy="1283572"/>
          </a:xfrm>
          <a:prstGeom prst="rect">
            <a:avLst/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911500" y="349398"/>
            <a:ext cx="106682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עידוד כניסת טכנולוגיות מתקדמות לשוק המשפט הישראלי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6E44A57-25A4-4C51-B60D-9380A3F2F59B}"/>
              </a:ext>
            </a:extLst>
          </p:cNvPr>
          <p:cNvSpPr txBox="1"/>
          <p:nvPr/>
        </p:nvSpPr>
        <p:spPr>
          <a:xfrm>
            <a:off x="1255707" y="1552599"/>
            <a:ext cx="10583678" cy="5196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שיתוף עם השוק הפרטי והציבור לזיהוי צרכים משפטיים והגדרת פער הנגישות למשפט הישראלי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התאמת הרגולציה בישראל כך שניתן יהיה לקדם מוצרי </a:t>
            </a:r>
            <a:r>
              <a:rPr lang="he-IL" sz="2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ליגל</a:t>
            </a: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טק ושירותים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B2C</a:t>
            </a:r>
            <a:endParaRPr lang="he-IL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יצירת תשתית דאטה ותשתית טכנולוגית שתאפשר הטמעת מוצרי </a:t>
            </a:r>
            <a:r>
              <a:rPr lang="he-IL" sz="2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ליגל</a:t>
            </a: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טק בישראל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עידוד שוק </a:t>
            </a:r>
            <a:r>
              <a:rPr lang="he-IL" sz="2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הליגל</a:t>
            </a: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טק באמצעות מכרזי אתגר של המדינה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084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886" y="2035300"/>
            <a:ext cx="10902228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חקיקה דיגיטלית –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פרסום חקיקה בפורמט דיגיטלי קריא על ידי מכונה המאפשר פיתוח יישומים מתקדמים היודעים לנתח מהו המצב המשפטי הקיים</a:t>
            </a:r>
            <a:endParaRPr lang="he-IL" sz="2000" b="1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מאגר פסיקה ממשלתי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מאגר פסיקה פתוח וחופשי לשימוש, קריא על ידי מכונה, וכולל את כלל הערכאות</a:t>
            </a:r>
            <a:endParaRPr lang="he-IL" sz="2000" b="1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פתיחת מאגרי מידע ממשלתיים – </a:t>
            </a:r>
            <a:r>
              <a:rPr lang="he-IL" sz="2000" dirty="0" err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התממה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פתיחה לשימושים טכנולוגיים</a:t>
            </a:r>
          </a:p>
        </p:txBody>
      </p:sp>
      <p:sp>
        <p:nvSpPr>
          <p:cNvPr id="10" name="מלבן 9"/>
          <p:cNvSpPr/>
          <p:nvPr/>
        </p:nvSpPr>
        <p:spPr>
          <a:xfrm>
            <a:off x="0" y="0"/>
            <a:ext cx="12192000" cy="10156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1291230" y="249706"/>
            <a:ext cx="1066825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תשתית דאטה וטכנולוגיה</a:t>
            </a:r>
          </a:p>
          <a:p>
            <a:endParaRPr lang="he-IL" sz="3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0" y="1015662"/>
            <a:ext cx="12192000" cy="69675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1291230" y="1084187"/>
            <a:ext cx="106682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מידע משפטי פתוח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03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886" y="2035300"/>
            <a:ext cx="10902228" cy="185281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"ארגז חול" דאטה – מאגר דאטה משולב מגזר פרטי וציבורי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הקמת מאגר דאטה כלל-מגזרי משותף בתחום המסמכים המשפטיים</a:t>
            </a:r>
            <a:endParaRPr lang="he-IL" sz="2000" b="1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NLP</a:t>
            </a:r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בשפה העברית בתחום המשפט – 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@@@@@@@@@</a:t>
            </a:r>
          </a:p>
        </p:txBody>
      </p:sp>
      <p:sp>
        <p:nvSpPr>
          <p:cNvPr id="10" name="מלבן 9"/>
          <p:cNvSpPr/>
          <p:nvPr/>
        </p:nvSpPr>
        <p:spPr>
          <a:xfrm>
            <a:off x="0" y="0"/>
            <a:ext cx="12192000" cy="10156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1291230" y="249706"/>
            <a:ext cx="1066825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תשתית דאטה וטכנולוגיה</a:t>
            </a:r>
          </a:p>
          <a:p>
            <a:endParaRPr lang="he-IL" sz="3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0" y="1015662"/>
            <a:ext cx="12192000" cy="69675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1291230" y="1084187"/>
            <a:ext cx="106682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תשתית טכנולוגית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53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0" y="0"/>
            <a:ext cx="12192000" cy="1015662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1291230" y="249706"/>
            <a:ext cx="106682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פיתוח שוק </a:t>
            </a:r>
            <a:r>
              <a:rPr lang="he-IL" sz="32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הליגל</a:t>
            </a:r>
            <a:r>
              <a:rPr lang="he-IL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-טק בישראל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4886" y="2228671"/>
            <a:ext cx="1090222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הקמת גורם </a:t>
            </a:r>
            <a:r>
              <a:rPr lang="he-IL" sz="2000" b="1" dirty="0" err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מתכלל</a:t>
            </a:r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שיעסוק בתחומים הבאים: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מיפוי צרכים בתחום השירותים המשפטיים ובתחום </a:t>
            </a:r>
            <a:r>
              <a:rPr lang="he-IL" sz="2000" dirty="0" err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הליגל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-טק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התאמת הרגולציה לשילוב שחקנים טכנולוגיים בעולם השירותים המשפטיים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יוזמה, ליווי ותמיכה במיזמים בתחום </a:t>
            </a:r>
            <a:r>
              <a:rPr lang="he-IL" sz="2000" dirty="0" err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הליגל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-טק</a:t>
            </a:r>
          </a:p>
        </p:txBody>
      </p:sp>
      <p:sp>
        <p:nvSpPr>
          <p:cNvPr id="5" name="מלבן 4"/>
          <p:cNvSpPr/>
          <p:nvPr/>
        </p:nvSpPr>
        <p:spPr>
          <a:xfrm>
            <a:off x="0" y="1015662"/>
            <a:ext cx="12192000" cy="696759"/>
          </a:xfrm>
          <a:prstGeom prst="rect">
            <a:avLst/>
          </a:prstGeom>
          <a:solidFill>
            <a:srgbClr val="00CC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291230" y="1084187"/>
            <a:ext cx="106682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גורם </a:t>
            </a:r>
            <a:r>
              <a:rPr lang="he-IL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מתכלל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78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886" y="2228671"/>
            <a:ext cx="10902228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מיפוי פערים בתחום השירותים המשפטיים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עריכת סקר נגישות למשפט ולשירותים משפטיים בישראל על מנת למפות את פער הנגישות למשפט, התחומים המרכזיים בהם הוא קיים והחסמים המרכזים בתחום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מיפוי פערים וצרכים בשוק </a:t>
            </a:r>
            <a:r>
              <a:rPr lang="he-IL" sz="2000" b="1" dirty="0" err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הליגל</a:t>
            </a:r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-טק הישראלי 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עריכת "מסע לקוח" בקרב המשתמשים הפוטנציאליים של שוק </a:t>
            </a:r>
            <a:r>
              <a:rPr lang="he-IL" sz="2000" dirty="0" err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הליגל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-טק הישראלי (</a:t>
            </a:r>
            <a:r>
              <a:rPr lang="en-US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G2C, B2C, B2B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מיפוי </a:t>
            </a:r>
            <a:r>
              <a:rPr lang="he-IL" sz="2000" dirty="0" err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ותעדוף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הצרכים וגיבוש </a:t>
            </a:r>
            <a:r>
              <a:rPr lang="he-IL" sz="2000" dirty="0" err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אסטרטגייה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למתן מענה.</a:t>
            </a:r>
          </a:p>
        </p:txBody>
      </p:sp>
      <p:sp>
        <p:nvSpPr>
          <p:cNvPr id="5" name="מלבן 4"/>
          <p:cNvSpPr/>
          <p:nvPr/>
        </p:nvSpPr>
        <p:spPr>
          <a:xfrm>
            <a:off x="0" y="0"/>
            <a:ext cx="12192000" cy="1015662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291230" y="249706"/>
            <a:ext cx="106682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פיתוח שוק </a:t>
            </a:r>
            <a:r>
              <a:rPr lang="he-IL" sz="32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הליגל</a:t>
            </a:r>
            <a:r>
              <a:rPr lang="he-IL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-טק בישראל</a:t>
            </a:r>
          </a:p>
        </p:txBody>
      </p:sp>
      <p:sp>
        <p:nvSpPr>
          <p:cNvPr id="7" name="מלבן 6"/>
          <p:cNvSpPr/>
          <p:nvPr/>
        </p:nvSpPr>
        <p:spPr>
          <a:xfrm>
            <a:off x="0" y="1015662"/>
            <a:ext cx="12192000" cy="696759"/>
          </a:xfrm>
          <a:prstGeom prst="rect">
            <a:avLst/>
          </a:prstGeom>
          <a:solidFill>
            <a:srgbClr val="00CC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1291230" y="1084187"/>
            <a:ext cx="106682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מיפוי צרכים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012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7901" y="2348426"/>
            <a:ext cx="10902228" cy="235295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התאמת הרגולציה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בחינת דרכים לשינוי הרגולציה הקיימת על מנת לאפשר כניסת שחקנים טכנולוגיים לשוק השירותים המשפטיים (</a:t>
            </a:r>
            <a:r>
              <a:rPr lang="en-US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B2C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ומודלים חדשים של שיתופי פעולה בין חברות עורכי דין לסקטורים אחרים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"ארגז חול" רגולטורי 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ועדה שתבחן ותלווה הצעות מן המגזר העסקי, המגזר השלישי והציבור לשינויים רגולטוריים נדרשים לצמצום פער הנגישות למשפט (המודל של יוטה)</a:t>
            </a:r>
          </a:p>
        </p:txBody>
      </p:sp>
      <p:sp>
        <p:nvSpPr>
          <p:cNvPr id="5" name="מלבן 4"/>
          <p:cNvSpPr/>
          <p:nvPr/>
        </p:nvSpPr>
        <p:spPr>
          <a:xfrm>
            <a:off x="0" y="0"/>
            <a:ext cx="12192000" cy="1015662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291230" y="249706"/>
            <a:ext cx="106682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פיתוח שוק </a:t>
            </a:r>
            <a:r>
              <a:rPr lang="he-IL" sz="32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הליגל</a:t>
            </a:r>
            <a:r>
              <a:rPr lang="he-IL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-טק בישראל</a:t>
            </a:r>
          </a:p>
        </p:txBody>
      </p:sp>
      <p:sp>
        <p:nvSpPr>
          <p:cNvPr id="7" name="מלבן 6"/>
          <p:cNvSpPr/>
          <p:nvPr/>
        </p:nvSpPr>
        <p:spPr>
          <a:xfrm>
            <a:off x="0" y="1015662"/>
            <a:ext cx="12192000" cy="696759"/>
          </a:xfrm>
          <a:prstGeom prst="rect">
            <a:avLst/>
          </a:prstGeom>
          <a:solidFill>
            <a:srgbClr val="00CC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1291230" y="1084187"/>
            <a:ext cx="106682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התאמת הרגולציה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281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871" y="1643059"/>
            <a:ext cx="10902228" cy="62170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901" y="2348426"/>
            <a:ext cx="10902228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קידום </a:t>
            </a:r>
            <a:r>
              <a:rPr lang="he-IL" sz="2000" b="1" dirty="0" err="1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אקוסיסטם</a:t>
            </a:r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מידע על השוק, שיתופי פעולה, שולחנות עגולים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מרכזי אתגר לשירותים הניתנים על ידי משרד המשפטים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"ארגז חול" רגולטורי </a:t>
            </a:r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ועדה שתבחן ותלווה הצעות מן המגזר העסקי, המגזר השלישי והציבור לשינויים רגולטוריים נדרשים לצמצום פער הנגישות למשפט (המודל של יוטה)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rgbClr val="0F71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0" y="0"/>
            <a:ext cx="12192000" cy="1015662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1291230" y="249706"/>
            <a:ext cx="106682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פיתוח שוק </a:t>
            </a:r>
            <a:r>
              <a:rPr lang="he-IL" sz="32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הליגל</a:t>
            </a:r>
            <a:r>
              <a:rPr lang="he-IL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-טק בישראל</a:t>
            </a:r>
          </a:p>
        </p:txBody>
      </p:sp>
      <p:sp>
        <p:nvSpPr>
          <p:cNvPr id="11" name="מלבן 10"/>
          <p:cNvSpPr/>
          <p:nvPr/>
        </p:nvSpPr>
        <p:spPr>
          <a:xfrm>
            <a:off x="0" y="1015662"/>
            <a:ext cx="12192000" cy="696759"/>
          </a:xfrm>
          <a:prstGeom prst="rect">
            <a:avLst/>
          </a:prstGeom>
          <a:solidFill>
            <a:srgbClr val="00CC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1291230" y="1084187"/>
            <a:ext cx="106682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קידום </a:t>
            </a:r>
            <a:r>
              <a:rPr lang="he-IL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אקוסיסטם</a:t>
            </a:r>
            <a:r>
              <a:rPr lang="he-IL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ותמיכה במיזמים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8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0"/>
            <a:ext cx="12192000" cy="1283572"/>
          </a:xfrm>
          <a:prstGeom prst="rect">
            <a:avLst/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885825" y="116161"/>
            <a:ext cx="1065886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פער הנגישות למשפט – תופעה שכיחה השפעות משמעותיות  </a:t>
            </a:r>
            <a:endParaRPr lang="he-IL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7AEDDC95-AA1C-4D40-B30A-50A02ED47206}"/>
              </a:ext>
            </a:extLst>
          </p:cNvPr>
          <p:cNvSpPr/>
          <p:nvPr/>
        </p:nvSpPr>
        <p:spPr>
          <a:xfrm>
            <a:off x="413314" y="1689914"/>
            <a:ext cx="10969212" cy="5390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בהתאם לדוח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justice</a:t>
            </a:r>
            <a:r>
              <a:rPr lang="he-IL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של ארגון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 Justice Project</a:t>
            </a:r>
            <a:r>
              <a:rPr lang="he-IL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כל אדם שני נתקל בבעיה משפטית שהוא נזקק לעזרה בגינה </a:t>
            </a:r>
            <a:r>
              <a:rPr lang="he-IL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בשנתיים שקדמו לדוח.</a:t>
            </a:r>
          </a:p>
          <a:p>
            <a:endParaRPr lang="he-IL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כ- 40 אחוז מהבעיות שדווח עליהם בדוח עדיין התנהלו וכ- 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17% מהבעיות נזנחו </a:t>
            </a:r>
          </a:p>
          <a:p>
            <a:endParaRPr lang="he-IL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גרף.......................</a:t>
            </a:r>
          </a:p>
          <a:p>
            <a:endParaRPr lang="he-IL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בהתאם לדוח לבעיות המשפטיות האלו השפעה לרעה על מצבו הכלכלי והבריאותי של האזרח ו............. </a:t>
            </a:r>
          </a:p>
          <a:p>
            <a:pPr>
              <a:lnSpc>
                <a:spcPct val="150000"/>
              </a:lnSpc>
            </a:pPr>
            <a:endParaRPr lang="he-IL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851DAC8-E685-4C1A-A59F-237678E020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6933" y="3429000"/>
            <a:ext cx="5648325" cy="20669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FAD7953-C3DF-4C72-9BDD-AEF7D83D09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31758" y="4146861"/>
            <a:ext cx="4334267" cy="154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4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0"/>
            <a:ext cx="12192000" cy="1283572"/>
          </a:xfrm>
          <a:prstGeom prst="rect">
            <a:avLst/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400175" y="116161"/>
            <a:ext cx="1014451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השפעות פער הנגישות למשפט על המדינה ועל הצמיחה והפריון </a:t>
            </a:r>
            <a:endParaRPr lang="he-IL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E6608B11-15CA-4D63-98C6-8C03B443463F}"/>
              </a:ext>
            </a:extLst>
          </p:cNvPr>
          <p:cNvGrpSpPr/>
          <p:nvPr/>
        </p:nvGrpSpPr>
        <p:grpSpPr>
          <a:xfrm>
            <a:off x="450276" y="2536466"/>
            <a:ext cx="11328410" cy="4715124"/>
            <a:chOff x="450276" y="1438101"/>
            <a:chExt cx="11328410" cy="4921135"/>
          </a:xfrm>
        </p:grpSpPr>
        <p:pic>
          <p:nvPicPr>
            <p:cNvPr id="9" name="Picture 2" descr="Image">
              <a:extLst>
                <a:ext uri="{FF2B5EF4-FFF2-40B4-BE49-F238E27FC236}">
                  <a16:creationId xmlns:a16="http://schemas.microsoft.com/office/drawing/2014/main" id="{9B9F8D05-E6E8-4F2D-B7A7-589AB584BD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17"/>
            <a:stretch/>
          </p:blipFill>
          <p:spPr bwMode="auto">
            <a:xfrm>
              <a:off x="450276" y="1438101"/>
              <a:ext cx="11328410" cy="4921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14E60833-6217-43D1-A3B6-D507EC0D82EB}"/>
                </a:ext>
              </a:extLst>
            </p:cNvPr>
            <p:cNvSpPr txBox="1"/>
            <p:nvPr/>
          </p:nvSpPr>
          <p:spPr>
            <a:xfrm>
              <a:off x="8604365" y="2185974"/>
              <a:ext cx="2560320" cy="338554"/>
            </a:xfrm>
            <a:prstGeom prst="rect">
              <a:avLst/>
            </a:prstGeom>
            <a:solidFill>
              <a:srgbClr val="009ECF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שיפור הסביבה לעשיית עסקים</a:t>
              </a:r>
            </a:p>
          </p:txBody>
        </p:sp>
        <p:sp>
          <p:nvSpPr>
            <p:cNvPr id="11" name="TextBox 3">
              <a:extLst>
                <a:ext uri="{FF2B5EF4-FFF2-40B4-BE49-F238E27FC236}">
                  <a16:creationId xmlns:a16="http://schemas.microsoft.com/office/drawing/2014/main" id="{151D7CFF-FB33-49B2-8892-593FD458D7EA}"/>
                </a:ext>
              </a:extLst>
            </p:cNvPr>
            <p:cNvSpPr txBox="1"/>
            <p:nvPr/>
          </p:nvSpPr>
          <p:spPr>
            <a:xfrm>
              <a:off x="8771092" y="3021392"/>
              <a:ext cx="2319250" cy="584775"/>
            </a:xfrm>
            <a:prstGeom prst="rect">
              <a:avLst/>
            </a:prstGeom>
            <a:solidFill>
              <a:srgbClr val="6CC7EF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אכיפת חוזים ושמירה על זכויות קנייניות</a:t>
              </a:r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AC479EA9-16CF-4476-85E7-BBB24009233D}"/>
                </a:ext>
              </a:extLst>
            </p:cNvPr>
            <p:cNvSpPr txBox="1"/>
            <p:nvPr/>
          </p:nvSpPr>
          <p:spPr>
            <a:xfrm>
              <a:off x="8772700" y="3978568"/>
              <a:ext cx="2319250" cy="584775"/>
            </a:xfrm>
            <a:prstGeom prst="rect">
              <a:avLst/>
            </a:prstGeom>
            <a:solidFill>
              <a:srgbClr val="B6CCDB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>
                  <a:solidFill>
                    <a:srgbClr val="0F71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הורדת עלויות עסקה וצמצום נטל בירוקרטי ורגולטורי</a:t>
              </a:r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CE0CADD9-F12F-4F53-AD37-69CB16318D22}"/>
                </a:ext>
              </a:extLst>
            </p:cNvPr>
            <p:cNvSpPr txBox="1"/>
            <p:nvPr/>
          </p:nvSpPr>
          <p:spPr>
            <a:xfrm>
              <a:off x="8602758" y="4928263"/>
              <a:ext cx="2655918" cy="584775"/>
            </a:xfrm>
            <a:prstGeom prst="rect">
              <a:avLst/>
            </a:prstGeom>
            <a:solidFill>
              <a:srgbClr val="EAEDF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>
                  <a:solidFill>
                    <a:srgbClr val="0F71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פיתוח עסקים קטנים ובינוניים</a:t>
              </a:r>
            </a:p>
            <a:p>
              <a:pPr algn="ctr"/>
              <a:r>
                <a:rPr lang="he-IL" sz="1600" dirty="0">
                  <a:solidFill>
                    <a:srgbClr val="0F71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וקידום תחרות  הוגנת</a:t>
              </a:r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A0958B3D-AAF4-415C-9201-950D4E959F9B}"/>
                </a:ext>
              </a:extLst>
            </p:cNvPr>
            <p:cNvSpPr txBox="1"/>
            <p:nvPr/>
          </p:nvSpPr>
          <p:spPr>
            <a:xfrm>
              <a:off x="776546" y="2120118"/>
              <a:ext cx="3138750" cy="584775"/>
            </a:xfrm>
            <a:prstGeom prst="rect">
              <a:avLst/>
            </a:prstGeom>
            <a:solidFill>
              <a:srgbClr val="EAEDF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>
                  <a:solidFill>
                    <a:srgbClr val="0F71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הבטחת שירותים משפטיים לכל הסקטורים ושכבות האוכלוסייה</a:t>
              </a: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FDAB6E1F-369C-476F-8AA1-394FC0D61F02}"/>
                </a:ext>
              </a:extLst>
            </p:cNvPr>
            <p:cNvSpPr txBox="1"/>
            <p:nvPr/>
          </p:nvSpPr>
          <p:spPr>
            <a:xfrm>
              <a:off x="776546" y="3142383"/>
              <a:ext cx="3138750" cy="338554"/>
            </a:xfrm>
            <a:prstGeom prst="rect">
              <a:avLst/>
            </a:prstGeom>
            <a:solidFill>
              <a:srgbClr val="B6CCDB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>
                  <a:solidFill>
                    <a:srgbClr val="0F71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צמצום פערים כלכליים וחברתיים</a:t>
              </a:r>
            </a:p>
          </p:txBody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F2A33E70-A425-49ED-9716-938AC56F473E}"/>
                </a:ext>
              </a:extLst>
            </p:cNvPr>
            <p:cNvSpPr txBox="1"/>
            <p:nvPr/>
          </p:nvSpPr>
          <p:spPr>
            <a:xfrm>
              <a:off x="879421" y="3985823"/>
              <a:ext cx="2868110" cy="584775"/>
            </a:xfrm>
            <a:prstGeom prst="rect">
              <a:avLst/>
            </a:prstGeom>
            <a:solidFill>
              <a:srgbClr val="6CC7EF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מניעת "כדורי שלג"</a:t>
              </a: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he-IL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והידרדרות לריבוי בעיות משפטיות הגוררות זו את זו</a:t>
              </a:r>
            </a:p>
          </p:txBody>
        </p: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4D6FF41E-5E6E-4FCA-9553-33554CDE2C06}"/>
                </a:ext>
              </a:extLst>
            </p:cNvPr>
            <p:cNvSpPr txBox="1"/>
            <p:nvPr/>
          </p:nvSpPr>
          <p:spPr>
            <a:xfrm>
              <a:off x="776546" y="5051374"/>
              <a:ext cx="3072249" cy="338554"/>
            </a:xfrm>
            <a:prstGeom prst="rect">
              <a:avLst/>
            </a:prstGeom>
            <a:solidFill>
              <a:srgbClr val="009ECF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ניצול מיטבי של משאבים ציבוריים</a:t>
              </a:r>
            </a:p>
          </p:txBody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3B511D19-B5E2-4CFF-A143-CB24AC9C0AED}"/>
                </a:ext>
              </a:extLst>
            </p:cNvPr>
            <p:cNvSpPr txBox="1"/>
            <p:nvPr/>
          </p:nvSpPr>
          <p:spPr>
            <a:xfrm rot="16200000">
              <a:off x="6007978" y="3597577"/>
              <a:ext cx="3215241" cy="3694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801" b="1" dirty="0">
                  <a:solidFill>
                    <a:srgbClr val="0F71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קידום צמיחה ופיתוח כלכלי</a:t>
              </a:r>
            </a:p>
          </p:txBody>
        </p: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D3346302-5255-47C7-8ED6-A5193773AE1A}"/>
                </a:ext>
              </a:extLst>
            </p:cNvPr>
            <p:cNvSpPr/>
            <p:nvPr/>
          </p:nvSpPr>
          <p:spPr>
            <a:xfrm>
              <a:off x="4563688" y="1862051"/>
              <a:ext cx="3236577" cy="685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801"/>
            </a:p>
          </p:txBody>
        </p:sp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7CBD78F5-ED16-44F3-A35A-E6ED783A370E}"/>
                </a:ext>
              </a:extLst>
            </p:cNvPr>
            <p:cNvSpPr txBox="1"/>
            <p:nvPr/>
          </p:nvSpPr>
          <p:spPr>
            <a:xfrm rot="16200000">
              <a:off x="2924885" y="3674055"/>
              <a:ext cx="3371598" cy="3694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801" b="1" dirty="0">
                  <a:solidFill>
                    <a:srgbClr val="0F71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ניצול משאבים והתמודדות עם עוני</a:t>
              </a:r>
            </a:p>
          </p:txBody>
        </p: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7AEDDC95-AA1C-4D40-B30A-50A02ED47206}"/>
              </a:ext>
            </a:extLst>
          </p:cNvPr>
          <p:cNvSpPr/>
          <p:nvPr/>
        </p:nvSpPr>
        <p:spPr>
          <a:xfrm>
            <a:off x="413314" y="1414213"/>
            <a:ext cx="10969212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מחקרים מהשנים האחרונות מראים כי לפער הנגישות למשפט השפעה משמעותית נושאים רבים לרבות השפעה מכריעה על הצמיחה המכלילה (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Inclusive growth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807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0"/>
            <a:ext cx="12192000" cy="1283572"/>
          </a:xfrm>
          <a:prstGeom prst="rect">
            <a:avLst/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400175" y="116161"/>
            <a:ext cx="1014451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השפעות פער הנגישות למשפט על המדינה ועל הצמיחה והפריון </a:t>
            </a:r>
            <a:endParaRPr lang="he-IL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7AEDDC95-AA1C-4D40-B30A-50A02ED47206}"/>
              </a:ext>
            </a:extLst>
          </p:cNvPr>
          <p:cNvSpPr/>
          <p:nvPr/>
        </p:nvSpPr>
        <p:spPr>
          <a:xfrm>
            <a:off x="413314" y="1414213"/>
            <a:ext cx="10969212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בואו נמצא איזה </a:t>
            </a:r>
            <a:r>
              <a:rPr lang="he-IL" sz="2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גררף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e-IL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016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0"/>
            <a:ext cx="12192000" cy="1283572"/>
          </a:xfrm>
          <a:prstGeom prst="rect">
            <a:avLst/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400175" y="116161"/>
            <a:ext cx="1014451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פער הנגישות למשפט ועלות השירותים המשפטיים בישראל </a:t>
            </a:r>
            <a:endParaRPr lang="he-IL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7AEDDC95-AA1C-4D40-B30A-50A02ED47206}"/>
              </a:ext>
            </a:extLst>
          </p:cNvPr>
          <p:cNvSpPr/>
          <p:nvPr/>
        </p:nvSpPr>
        <p:spPr>
          <a:xfrm>
            <a:off x="413314" y="1414213"/>
            <a:ext cx="10969212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גרף של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ואלי אמירה שאין נתונים על פער הנגישות אבל יש נתונים על עלות אכיפת חוזה – המיקום הכי רע של ישראל בדוח ויש נתונים מה-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CEPEj</a:t>
            </a: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על סרבול ההליכים והעלות הגבוה של מערכת המשפט הישראלית </a:t>
            </a:r>
          </a:p>
        </p:txBody>
      </p:sp>
    </p:spTree>
    <p:extLst>
      <p:ext uri="{BB962C8B-B14F-4D97-AF65-F5344CB8AC3E}">
        <p14:creationId xmlns:p14="http://schemas.microsoft.com/office/powerpoint/2010/main" val="204681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קבוצה 19"/>
          <p:cNvGrpSpPr/>
          <p:nvPr/>
        </p:nvGrpSpPr>
        <p:grpSpPr>
          <a:xfrm>
            <a:off x="2108125" y="2467061"/>
            <a:ext cx="8471301" cy="3874497"/>
            <a:chOff x="2241128" y="2126240"/>
            <a:chExt cx="8471301" cy="3874497"/>
          </a:xfrm>
        </p:grpSpPr>
        <p:grpSp>
          <p:nvGrpSpPr>
            <p:cNvPr id="18" name="קבוצה 17"/>
            <p:cNvGrpSpPr/>
            <p:nvPr/>
          </p:nvGrpSpPr>
          <p:grpSpPr>
            <a:xfrm>
              <a:off x="2241128" y="2126240"/>
              <a:ext cx="8471301" cy="3874497"/>
              <a:chOff x="753150" y="2558502"/>
              <a:chExt cx="8471301" cy="3874497"/>
            </a:xfrm>
          </p:grpSpPr>
          <p:grpSp>
            <p:nvGrpSpPr>
              <p:cNvPr id="2" name="קבוצה 1"/>
              <p:cNvGrpSpPr/>
              <p:nvPr/>
            </p:nvGrpSpPr>
            <p:grpSpPr>
              <a:xfrm flipH="1">
                <a:off x="753150" y="2558502"/>
                <a:ext cx="8471301" cy="3874497"/>
                <a:chOff x="1833801" y="3441469"/>
                <a:chExt cx="7020857" cy="3211111"/>
              </a:xfrm>
            </p:grpSpPr>
            <p:pic>
              <p:nvPicPr>
                <p:cNvPr id="3" name="תמונה 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7766"/>
                <a:stretch/>
              </p:blipFill>
              <p:spPr>
                <a:xfrm>
                  <a:off x="1833801" y="3441469"/>
                  <a:ext cx="7020857" cy="3211111"/>
                </a:xfrm>
                <a:prstGeom prst="rect">
                  <a:avLst/>
                </a:prstGeom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7423266" y="5264068"/>
                  <a:ext cx="1414766" cy="276999"/>
                </a:xfrm>
                <a:prstGeom prst="rect">
                  <a:avLst/>
                </a:prstGeom>
                <a:solidFill>
                  <a:srgbClr val="5EB0A7"/>
                </a:solidFill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he-IL" sz="12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גופים מעין שיפוטיים</a:t>
                  </a: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7815228" y="4439769"/>
                  <a:ext cx="778860" cy="276999"/>
                </a:xfrm>
                <a:prstGeom prst="rect">
                  <a:avLst/>
                </a:prstGeom>
                <a:solidFill>
                  <a:srgbClr val="5EB0A7"/>
                </a:solidFill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ADR</a:t>
                  </a:r>
                  <a:endParaRPr lang="he-IL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4966857" y="3441469"/>
                  <a:ext cx="1094839" cy="382619"/>
                </a:xfrm>
                <a:prstGeom prst="rect">
                  <a:avLst/>
                </a:prstGeom>
                <a:solidFill>
                  <a:srgbClr val="5EB0A7"/>
                </a:solidFill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he-IL" sz="12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עורך דין </a:t>
                  </a:r>
                </a:p>
                <a:p>
                  <a:pPr algn="ctr"/>
                  <a:r>
                    <a:rPr lang="he-IL" sz="12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בשוק הפרטי</a:t>
                  </a: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4923603" y="4828251"/>
                  <a:ext cx="1152454" cy="382619"/>
                </a:xfrm>
                <a:prstGeom prst="rect">
                  <a:avLst/>
                </a:prstGeom>
                <a:solidFill>
                  <a:srgbClr val="5EB0A7"/>
                </a:solidFill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he-IL" sz="12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שירות משפטי אינטרנטי ללא עורך-דין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638059" y="4081312"/>
                  <a:ext cx="1045702" cy="382619"/>
                </a:xfrm>
                <a:prstGeom prst="rect">
                  <a:avLst/>
                </a:prstGeom>
                <a:solidFill>
                  <a:srgbClr val="5EB0A7"/>
                </a:solidFill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he-IL" sz="12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סיוע על ידי גורם שאינו משפטי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209762" y="4648865"/>
                  <a:ext cx="1013486" cy="382619"/>
                </a:xfrm>
                <a:prstGeom prst="rect">
                  <a:avLst/>
                </a:prstGeom>
                <a:solidFill>
                  <a:srgbClr val="5EB0A7"/>
                </a:solidFill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he-IL" sz="12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פתרון עצמאי, אתרי מידע וזכויות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309859" y="5341505"/>
                  <a:ext cx="1244131" cy="280587"/>
                </a:xfrm>
                <a:prstGeom prst="rect">
                  <a:avLst/>
                </a:prstGeom>
                <a:solidFill>
                  <a:srgbClr val="B00906"/>
                </a:solidFill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he-IL" sz="16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בעיה משפטית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973484" y="6270151"/>
                  <a:ext cx="1778924" cy="25508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he-IL" sz="1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מערכת בתי המשפט</a:t>
                  </a: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 flipH="1">
                <a:off x="2635953" y="3366168"/>
                <a:ext cx="1321023" cy="646331"/>
              </a:xfrm>
              <a:prstGeom prst="rect">
                <a:avLst/>
              </a:prstGeom>
              <a:solidFill>
                <a:srgbClr val="5EB0A7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סיוע משפטי ממשלתי או ע"י עמותה\קליניקה</a:t>
                </a:r>
              </a:p>
            </p:txBody>
          </p:sp>
          <p:sp>
            <p:nvSpPr>
              <p:cNvPr id="17" name="מלבן 16"/>
              <p:cNvSpPr/>
              <p:nvPr/>
            </p:nvSpPr>
            <p:spPr>
              <a:xfrm>
                <a:off x="1729048" y="4071602"/>
                <a:ext cx="66502" cy="249583"/>
              </a:xfrm>
              <a:prstGeom prst="rect">
                <a:avLst/>
              </a:prstGeom>
              <a:solidFill>
                <a:srgbClr val="95A6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 flipH="1">
              <a:off x="9102434" y="2467497"/>
              <a:ext cx="1261734" cy="461665"/>
            </a:xfrm>
            <a:prstGeom prst="rect">
              <a:avLst/>
            </a:prstGeom>
            <a:solidFill>
              <a:srgbClr val="5EB0A7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שירות על ידי גורם ממשלתי</a:t>
              </a:r>
            </a:p>
          </p:txBody>
        </p:sp>
      </p:grpSp>
      <p:sp>
        <p:nvSpPr>
          <p:cNvPr id="21" name="מלבן 20"/>
          <p:cNvSpPr/>
          <p:nvPr/>
        </p:nvSpPr>
        <p:spPr>
          <a:xfrm>
            <a:off x="0" y="0"/>
            <a:ext cx="12192000" cy="1283572"/>
          </a:xfrm>
          <a:prstGeom prst="rect">
            <a:avLst/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/>
          <p:cNvSpPr/>
          <p:nvPr/>
        </p:nvSpPr>
        <p:spPr>
          <a:xfrm>
            <a:off x="4651439" y="121168"/>
            <a:ext cx="708907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שירותים משפטיים – לא (רק) בית משפט</a:t>
            </a:r>
            <a:endParaRPr lang="he-IL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298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0"/>
            <a:ext cx="12192000" cy="1283572"/>
          </a:xfrm>
          <a:prstGeom prst="rect">
            <a:avLst/>
          </a:prstGeom>
          <a:solidFill>
            <a:srgbClr val="2F5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2460177" y="153777"/>
            <a:ext cx="933965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שימוש בטכנולוגיה לגישור על פער הנגישות למשפט</a:t>
            </a:r>
            <a:endParaRPr lang="he-IL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68284" y="1904544"/>
            <a:ext cx="9803817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מוצרים הפונים לאזרחים או עסקים על ידי ספקים פרטיים ומאפשרים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להנגיש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שירותים, לצמצם פערי מידע ולדלג על צורך במתווכים, לקצר זמני טיפול, להוזיל עלויות ולשנות מודלי תמחור (לפי שירות ולא לפי שעה) </a:t>
            </a:r>
          </a:p>
        </p:txBody>
      </p:sp>
      <p:sp>
        <p:nvSpPr>
          <p:cNvPr id="2" name="אליפסה 1"/>
          <p:cNvSpPr/>
          <p:nvPr/>
        </p:nvSpPr>
        <p:spPr>
          <a:xfrm>
            <a:off x="10591680" y="1871287"/>
            <a:ext cx="1034473" cy="103447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B2C</a:t>
            </a:r>
            <a:endParaRPr lang="he-IL" sz="2400" dirty="0"/>
          </a:p>
        </p:txBody>
      </p:sp>
      <p:sp>
        <p:nvSpPr>
          <p:cNvPr id="8" name="אליפסה 7"/>
          <p:cNvSpPr/>
          <p:nvPr/>
        </p:nvSpPr>
        <p:spPr>
          <a:xfrm>
            <a:off x="10581861" y="5095347"/>
            <a:ext cx="1034473" cy="103447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B2B</a:t>
            </a:r>
            <a:endParaRPr lang="he-IL" sz="2400" dirty="0"/>
          </a:p>
        </p:txBody>
      </p:sp>
      <p:sp>
        <p:nvSpPr>
          <p:cNvPr id="9" name="אליפסה 8"/>
          <p:cNvSpPr/>
          <p:nvPr/>
        </p:nvSpPr>
        <p:spPr>
          <a:xfrm>
            <a:off x="10591680" y="3497171"/>
            <a:ext cx="1034473" cy="103447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G2C</a:t>
            </a:r>
            <a:endParaRPr lang="he-IL" sz="2400" dirty="0"/>
          </a:p>
        </p:txBody>
      </p:sp>
      <p:sp>
        <p:nvSpPr>
          <p:cNvPr id="10" name="מלבן 9"/>
          <p:cNvSpPr/>
          <p:nvPr/>
        </p:nvSpPr>
        <p:spPr>
          <a:xfrm>
            <a:off x="468284" y="3530428"/>
            <a:ext cx="9803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שילוב טכנולוגיה בשירותים הניתנים באופן בלעדי על ידי המדינה לאזרחים או עסקים, באופן שמאפשר לפשט, לייעל ולקצר הליכים ותהליכים, לצמצם את הנטל הבירוקרטי והרגולטורי ולחסוך במשאבים ציבוריים</a:t>
            </a:r>
          </a:p>
        </p:txBody>
      </p:sp>
      <p:sp>
        <p:nvSpPr>
          <p:cNvPr id="11" name="מלבן 10"/>
          <p:cNvSpPr/>
          <p:nvPr/>
        </p:nvSpPr>
        <p:spPr>
          <a:xfrm>
            <a:off x="806335" y="5128604"/>
            <a:ext cx="94657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שירותים ומוצרים המיועדים לנותני שירותים משפטיים (ובתוכם השירות המשפטי הציבורי), שמטרתם לייעל ולשפר תהליכי עבודה פנימיים ולחסוך בכוח אדם ובמשאבים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2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1871" y="615537"/>
            <a:ext cx="1066825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LegalZoom</a:t>
            </a:r>
          </a:p>
          <a:p>
            <a:r>
              <a:rPr lang="he-IL" sz="24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שירותים משפטיים ישירים לאנשים ועסקים (</a:t>
            </a:r>
            <a:r>
              <a:rPr lang="en-US" sz="24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B2C</a:t>
            </a:r>
            <a:r>
              <a:rPr lang="he-IL" sz="24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94" y="1941922"/>
            <a:ext cx="6442605" cy="3686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56363" y="2049982"/>
            <a:ext cx="11737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0F71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אימפקט:</a:t>
            </a:r>
          </a:p>
        </p:txBody>
      </p:sp>
    </p:spTree>
    <p:extLst>
      <p:ext uri="{BB962C8B-B14F-4D97-AF65-F5344CB8AC3E}">
        <p14:creationId xmlns:p14="http://schemas.microsoft.com/office/powerpoint/2010/main" val="420820884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1770</Words>
  <Application>Microsoft Office PowerPoint</Application>
  <PresentationFormat>מסך רחב</PresentationFormat>
  <Paragraphs>156</Paragraphs>
  <Slides>27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Legalzoom</vt:lpstr>
      <vt:lpstr>Matterhorn</vt:lpstr>
      <vt:lpstr>DoNotPay</vt:lpstr>
      <vt:lpstr>Lawgeex</vt:lpstr>
      <vt:lpstr>NexLP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MOJ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Yair Gardin</dc:creator>
  <cp:lastModifiedBy>מורן פדידה</cp:lastModifiedBy>
  <cp:revision>45</cp:revision>
  <dcterms:created xsi:type="dcterms:W3CDTF">2020-08-24T06:58:59Z</dcterms:created>
  <dcterms:modified xsi:type="dcterms:W3CDTF">2020-08-24T19:17:46Z</dcterms:modified>
</cp:coreProperties>
</file>