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4"/>
    <p:sldMasterId id="2147483671" r:id="rId5"/>
  </p:sldMasterIdLst>
  <p:notesMasterIdLst>
    <p:notesMasterId r:id="rId36"/>
  </p:notesMasterIdLst>
  <p:handoutMasterIdLst>
    <p:handoutMasterId r:id="rId37"/>
  </p:handoutMasterIdLst>
  <p:sldIdLst>
    <p:sldId id="366" r:id="rId6"/>
    <p:sldId id="464" r:id="rId7"/>
    <p:sldId id="474" r:id="rId8"/>
    <p:sldId id="475" r:id="rId9"/>
    <p:sldId id="476" r:id="rId10"/>
    <p:sldId id="467" r:id="rId11"/>
    <p:sldId id="492" r:id="rId12"/>
    <p:sldId id="463" r:id="rId13"/>
    <p:sldId id="482" r:id="rId14"/>
    <p:sldId id="481" r:id="rId15"/>
    <p:sldId id="483" r:id="rId16"/>
    <p:sldId id="487" r:id="rId17"/>
    <p:sldId id="488" r:id="rId18"/>
    <p:sldId id="489" r:id="rId19"/>
    <p:sldId id="490" r:id="rId20"/>
    <p:sldId id="491" r:id="rId21"/>
    <p:sldId id="407" r:id="rId22"/>
    <p:sldId id="435" r:id="rId23"/>
    <p:sldId id="498" r:id="rId24"/>
    <p:sldId id="409" r:id="rId25"/>
    <p:sldId id="469" r:id="rId26"/>
    <p:sldId id="436" r:id="rId27"/>
    <p:sldId id="479" r:id="rId28"/>
    <p:sldId id="416" r:id="rId29"/>
    <p:sldId id="418" r:id="rId30"/>
    <p:sldId id="430" r:id="rId31"/>
    <p:sldId id="480" r:id="rId32"/>
    <p:sldId id="486" r:id="rId33"/>
    <p:sldId id="495" r:id="rId34"/>
    <p:sldId id="497" r:id="rId35"/>
  </p:sldIdLst>
  <p:sldSz cx="9144000" cy="6858000" type="screen4x3"/>
  <p:notesSz cx="6797675" cy="9926638"/>
  <p:embeddedFontLst>
    <p:embeddedFont>
      <p:font typeface="Calibri" panose="020F0502020204030204" pitchFamily="34" charset="0"/>
      <p:regular r:id="rId38"/>
      <p:bold r:id="rId39"/>
      <p:italic r:id="rId40"/>
      <p:boldItalic r:id="rId41"/>
    </p:embeddedFont>
    <p:embeddedFont>
      <p:font typeface="Arimo" panose="020B0604020202020204" charset="0"/>
      <p:regular r:id="rId42"/>
      <p:bold r:id="rId43"/>
      <p:italic r:id="rId44"/>
      <p:boldItalic r:id="rId45"/>
    </p:embeddedFont>
    <p:embeddedFont>
      <p:font typeface="Webdings" panose="05030102010509060703" pitchFamily="18" charset="2"/>
      <p:regular r:id="rId46"/>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44">
          <p15:clr>
            <a:srgbClr val="A4A3A4"/>
          </p15:clr>
        </p15:guide>
        <p15:guide id="3" orient="horz" pos="807">
          <p15:clr>
            <a:srgbClr val="A4A3A4"/>
          </p15:clr>
        </p15:guide>
        <p15:guide id="4" pos="2880">
          <p15:clr>
            <a:srgbClr val="A4A3A4"/>
          </p15:clr>
        </p15:guide>
        <p15:guide id="5" pos="5619">
          <p15:clr>
            <a:srgbClr val="A4A3A4"/>
          </p15:clr>
        </p15:guide>
        <p15:guide id="6" pos="5371">
          <p15:clr>
            <a:srgbClr val="A4A3A4"/>
          </p15:clr>
        </p15:guide>
        <p15:guide id="7" pos="392">
          <p15:clr>
            <a:srgbClr val="A4A3A4"/>
          </p15:clr>
        </p15:guide>
        <p15:guide id="8" pos="3804">
          <p15:clr>
            <a:srgbClr val="A4A3A4"/>
          </p15:clr>
        </p15:guide>
        <p15:guide id="9" pos="19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nny Karavany" initials="YK"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B9"/>
    <a:srgbClr val="FFFFFF"/>
    <a:srgbClr val="F36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סגנון ביניים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סגנון ביניים 4 - הדגשה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22" autoAdjust="0"/>
    <p:restoredTop sz="82796" autoAdjust="0"/>
  </p:normalViewPr>
  <p:slideViewPr>
    <p:cSldViewPr snapToGrid="0">
      <p:cViewPr>
        <p:scale>
          <a:sx n="90" d="100"/>
          <a:sy n="90" d="100"/>
        </p:scale>
        <p:origin x="-942" y="564"/>
      </p:cViewPr>
      <p:guideLst>
        <p:guide orient="horz" pos="2160"/>
        <p:guide orient="horz" pos="144"/>
        <p:guide orient="horz" pos="807"/>
        <p:guide pos="2880"/>
        <p:guide pos="5619"/>
        <p:guide pos="5371"/>
        <p:guide pos="392"/>
        <p:guide pos="3804"/>
        <p:guide pos="1975"/>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6-11T15:09:13.503" idx="3">
    <p:pos x="0" y="820"/>
    <p:text>להדגיש לפעול על פי הננחיה הקיימת</p:text>
    <p:extLst>
      <p:ext uri="{C676402C-5697-4E1C-873F-D02D1690AC5C}">
        <p15:threadingInfo xmlns:p15="http://schemas.microsoft.com/office/powerpoint/2012/main" timeZoneBias="-180"/>
      </p:ext>
    </p:extLst>
  </p:cm>
  <p:cm authorId="1" dt="2017-06-25T13:12:36.001" idx="4">
    <p:pos x="5750" y="10"/>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6-11T15:09:13.503" idx="1">
    <p:pos x="0" y="820"/>
    <p:text>להדגיש לפעול על פי הננחיה הקיימת</p:text>
    <p:extLst>
      <p:ext uri="{C676402C-5697-4E1C-873F-D02D1690AC5C}">
        <p15:threadingInfo xmlns:p15="http://schemas.microsoft.com/office/powerpoint/2012/main" timeZoneBias="-180"/>
      </p:ext>
    </p:extLst>
  </p:cm>
  <p:cm authorId="1" dt="2017-06-25T13:12:36.001" idx="2">
    <p:pos x="5750" y="10"/>
    <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6-11T15:09:13.503" idx="7">
    <p:pos x="0" y="820"/>
    <p:text>להדגיש לפעול על פי הננחיה הקיימת</p:text>
    <p:extLst>
      <p:ext uri="{C676402C-5697-4E1C-873F-D02D1690AC5C}">
        <p15:threadingInfo xmlns:p15="http://schemas.microsoft.com/office/powerpoint/2012/main" timeZoneBias="-180"/>
      </p:ext>
    </p:extLst>
  </p:cm>
  <p:cm authorId="1" dt="2017-06-25T13:12:36.001" idx="8">
    <p:pos x="575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4A6517-3BCD-4A38-B397-2B0653A293D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he-IL"/>
        </a:p>
      </dgm:t>
    </dgm:pt>
    <dgm:pt modelId="{7B38119E-8C74-4A8C-A9A4-C97E123E4926}">
      <dgm:prSet phldrT="[טקסט]" custT="1"/>
      <dgm:spPr/>
      <dgm:t>
        <a:bodyPr/>
        <a:lstStyle/>
        <a:p>
          <a:pPr rtl="1"/>
          <a:r>
            <a:rPr lang="he-IL" sz="1400" dirty="0" smtClean="0"/>
            <a:t>מנהלת המחלקה</a:t>
          </a:r>
          <a:endParaRPr lang="he-IL" sz="1400" dirty="0"/>
        </a:p>
      </dgm:t>
    </dgm:pt>
    <dgm:pt modelId="{DCA8B60A-B37B-4BF7-A8D1-68A2D29F27EF}" type="parTrans" cxnId="{A405A154-CF44-41BD-90E6-7B413AAD523E}">
      <dgm:prSet/>
      <dgm:spPr/>
      <dgm:t>
        <a:bodyPr/>
        <a:lstStyle/>
        <a:p>
          <a:pPr rtl="1"/>
          <a:endParaRPr lang="he-IL"/>
        </a:p>
      </dgm:t>
    </dgm:pt>
    <dgm:pt modelId="{FD02D7E6-35E4-4F6D-BDFF-A1B4C415FD10}" type="sibTrans" cxnId="{A405A154-CF44-41BD-90E6-7B413AAD523E}">
      <dgm:prSet/>
      <dgm:spPr/>
      <dgm:t>
        <a:bodyPr/>
        <a:lstStyle/>
        <a:p>
          <a:pPr rtl="1"/>
          <a:endParaRPr lang="he-IL"/>
        </a:p>
      </dgm:t>
    </dgm:pt>
    <dgm:pt modelId="{58033E4B-2A62-48C2-93BD-682955184405}">
      <dgm:prSet phldrT="[טקסט]" custT="1"/>
      <dgm:spPr/>
      <dgm:t>
        <a:bodyPr/>
        <a:lstStyle/>
        <a:p>
          <a:pPr rtl="1"/>
          <a:r>
            <a:rPr lang="he-IL" sz="1400" dirty="0" smtClean="0"/>
            <a:t>עיכוב הליכים</a:t>
          </a:r>
          <a:endParaRPr lang="he-IL" sz="1400" dirty="0"/>
        </a:p>
      </dgm:t>
    </dgm:pt>
    <dgm:pt modelId="{32B243C4-5DCE-4EF6-983B-34646BCD46B8}" type="parTrans" cxnId="{57394FB0-052A-4B3A-971B-C4C3756C7279}">
      <dgm:prSet/>
      <dgm:spPr/>
      <dgm:t>
        <a:bodyPr/>
        <a:lstStyle/>
        <a:p>
          <a:pPr rtl="1"/>
          <a:endParaRPr lang="he-IL"/>
        </a:p>
      </dgm:t>
    </dgm:pt>
    <dgm:pt modelId="{70EAB882-D68A-4492-9A68-67708747D770}" type="sibTrans" cxnId="{57394FB0-052A-4B3A-971B-C4C3756C7279}">
      <dgm:prSet/>
      <dgm:spPr/>
      <dgm:t>
        <a:bodyPr/>
        <a:lstStyle/>
        <a:p>
          <a:pPr rtl="1"/>
          <a:endParaRPr lang="he-IL"/>
        </a:p>
      </dgm:t>
    </dgm:pt>
    <dgm:pt modelId="{40926A2B-F0D7-421D-9159-1E30C4789209}">
      <dgm:prSet phldrT="[טקסט]" custT="1"/>
      <dgm:spPr/>
      <dgm:t>
        <a:bodyPr/>
        <a:lstStyle/>
        <a:p>
          <a:pPr rtl="1"/>
          <a:r>
            <a:rPr lang="he-IL" sz="1400" dirty="0" smtClean="0"/>
            <a:t>פרקליטה</a:t>
          </a:r>
          <a:endParaRPr lang="he-IL" sz="1400" dirty="0"/>
        </a:p>
      </dgm:t>
    </dgm:pt>
    <dgm:pt modelId="{D29D8341-B421-4BEB-A73F-170502C12053}" type="parTrans" cxnId="{DDE1F913-0C09-43C0-B2CD-648DA6A2EF1A}">
      <dgm:prSet/>
      <dgm:spPr/>
      <dgm:t>
        <a:bodyPr/>
        <a:lstStyle/>
        <a:p>
          <a:pPr rtl="1"/>
          <a:endParaRPr lang="he-IL"/>
        </a:p>
      </dgm:t>
    </dgm:pt>
    <dgm:pt modelId="{3BBAD31F-15B3-47DF-8131-E8B348F2CB62}" type="sibTrans" cxnId="{DDE1F913-0C09-43C0-B2CD-648DA6A2EF1A}">
      <dgm:prSet/>
      <dgm:spPr/>
      <dgm:t>
        <a:bodyPr/>
        <a:lstStyle/>
        <a:p>
          <a:pPr rtl="1"/>
          <a:endParaRPr lang="he-IL"/>
        </a:p>
      </dgm:t>
    </dgm:pt>
    <dgm:pt modelId="{D1B47709-5F52-4092-8C34-C9E1F7BE89FD}">
      <dgm:prSet phldrT="[טקסט]" custT="1"/>
      <dgm:spPr/>
      <dgm:t>
        <a:bodyPr/>
        <a:lstStyle/>
        <a:p>
          <a:pPr rtl="1"/>
          <a:r>
            <a:rPr lang="he-IL" sz="1400" dirty="0" smtClean="0"/>
            <a:t>פרקליטה</a:t>
          </a:r>
          <a:endParaRPr lang="he-IL" sz="1400" dirty="0"/>
        </a:p>
      </dgm:t>
    </dgm:pt>
    <dgm:pt modelId="{0B92E07A-66EF-4DA2-A2EA-2C7D2B5E03E8}" type="parTrans" cxnId="{AEA5C5C5-4A6A-48D7-B54C-F6FE5360AC57}">
      <dgm:prSet/>
      <dgm:spPr/>
      <dgm:t>
        <a:bodyPr/>
        <a:lstStyle/>
        <a:p>
          <a:pPr rtl="1"/>
          <a:endParaRPr lang="he-IL"/>
        </a:p>
      </dgm:t>
    </dgm:pt>
    <dgm:pt modelId="{B1E3A933-A051-40AD-85CC-21A2A79EA054}" type="sibTrans" cxnId="{AEA5C5C5-4A6A-48D7-B54C-F6FE5360AC57}">
      <dgm:prSet/>
      <dgm:spPr/>
      <dgm:t>
        <a:bodyPr/>
        <a:lstStyle/>
        <a:p>
          <a:pPr rtl="1"/>
          <a:endParaRPr lang="he-IL"/>
        </a:p>
      </dgm:t>
    </dgm:pt>
    <dgm:pt modelId="{8ED63C7A-4EF9-4780-B257-E51ACD2C37E4}">
      <dgm:prSet phldrT="[טקסט]" custT="1"/>
      <dgm:spPr/>
      <dgm:t>
        <a:bodyPr/>
        <a:lstStyle/>
        <a:p>
          <a:pPr rtl="1"/>
          <a:r>
            <a:rPr lang="he-IL" sz="1400" dirty="0" err="1" smtClean="0"/>
            <a:t>מבת"ן</a:t>
          </a:r>
          <a:endParaRPr lang="he-IL" sz="1400" dirty="0"/>
        </a:p>
      </dgm:t>
    </dgm:pt>
    <dgm:pt modelId="{9FCAD79F-3B18-4433-BA71-8955D3409A3D}" type="parTrans" cxnId="{740CABEA-AC27-45E4-A707-42EE80439B13}">
      <dgm:prSet/>
      <dgm:spPr/>
      <dgm:t>
        <a:bodyPr/>
        <a:lstStyle/>
        <a:p>
          <a:pPr rtl="1"/>
          <a:endParaRPr lang="he-IL"/>
        </a:p>
      </dgm:t>
    </dgm:pt>
    <dgm:pt modelId="{63A4C6AC-4B77-439B-9CE2-46C7E79AB900}" type="sibTrans" cxnId="{740CABEA-AC27-45E4-A707-42EE80439B13}">
      <dgm:prSet/>
      <dgm:spPr/>
      <dgm:t>
        <a:bodyPr/>
        <a:lstStyle/>
        <a:p>
          <a:pPr rtl="1"/>
          <a:endParaRPr lang="he-IL"/>
        </a:p>
      </dgm:t>
    </dgm:pt>
    <dgm:pt modelId="{3658C830-2F1B-413D-BF4C-0E0E85919BEC}">
      <dgm:prSet phldrT="[טקסט]" custT="1"/>
      <dgm:spPr/>
      <dgm:t>
        <a:bodyPr/>
        <a:lstStyle/>
        <a:p>
          <a:pPr rtl="1"/>
          <a:r>
            <a:rPr lang="he-IL" sz="1400" dirty="0" smtClean="0"/>
            <a:t>פרקליטה</a:t>
          </a:r>
          <a:endParaRPr lang="he-IL" sz="1400" dirty="0"/>
        </a:p>
      </dgm:t>
    </dgm:pt>
    <dgm:pt modelId="{9F2F9654-D363-46A3-A959-978321EE9CDD}" type="parTrans" cxnId="{1F0A08FE-FC9B-4D83-9199-9B425FCD91C8}">
      <dgm:prSet/>
      <dgm:spPr/>
      <dgm:t>
        <a:bodyPr/>
        <a:lstStyle/>
        <a:p>
          <a:pPr rtl="1"/>
          <a:endParaRPr lang="he-IL"/>
        </a:p>
      </dgm:t>
    </dgm:pt>
    <dgm:pt modelId="{B2C092CA-59E2-4A46-97E4-AB2648423BA6}" type="sibTrans" cxnId="{1F0A08FE-FC9B-4D83-9199-9B425FCD91C8}">
      <dgm:prSet/>
      <dgm:spPr/>
      <dgm:t>
        <a:bodyPr/>
        <a:lstStyle/>
        <a:p>
          <a:pPr rtl="1"/>
          <a:endParaRPr lang="he-IL"/>
        </a:p>
      </dgm:t>
    </dgm:pt>
    <dgm:pt modelId="{2523BD66-949F-4C52-B229-63AEC71121C4}" type="pres">
      <dgm:prSet presAssocID="{FD4A6517-3BCD-4A38-B397-2B0653A293DE}" presName="diagram" presStyleCnt="0">
        <dgm:presLayoutVars>
          <dgm:chPref val="1"/>
          <dgm:dir/>
          <dgm:animOne val="branch"/>
          <dgm:animLvl val="lvl"/>
          <dgm:resizeHandles val="exact"/>
        </dgm:presLayoutVars>
      </dgm:prSet>
      <dgm:spPr/>
      <dgm:t>
        <a:bodyPr/>
        <a:lstStyle/>
        <a:p>
          <a:pPr rtl="1"/>
          <a:endParaRPr lang="he-IL"/>
        </a:p>
      </dgm:t>
    </dgm:pt>
    <dgm:pt modelId="{B28AAD31-40B8-41D5-B32E-E5637B4DD17D}" type="pres">
      <dgm:prSet presAssocID="{7B38119E-8C74-4A8C-A9A4-C97E123E4926}" presName="root1" presStyleCnt="0"/>
      <dgm:spPr/>
    </dgm:pt>
    <dgm:pt modelId="{DA3FEB32-74F6-4C3F-94D7-B19CEDA9DF64}" type="pres">
      <dgm:prSet presAssocID="{7B38119E-8C74-4A8C-A9A4-C97E123E4926}" presName="LevelOneTextNode" presStyleLbl="node0" presStyleIdx="0" presStyleCnt="1">
        <dgm:presLayoutVars>
          <dgm:chPref val="3"/>
        </dgm:presLayoutVars>
      </dgm:prSet>
      <dgm:spPr/>
      <dgm:t>
        <a:bodyPr/>
        <a:lstStyle/>
        <a:p>
          <a:pPr rtl="1"/>
          <a:endParaRPr lang="he-IL"/>
        </a:p>
      </dgm:t>
    </dgm:pt>
    <dgm:pt modelId="{6408D2F1-0450-4165-832E-8F29B5CF9499}" type="pres">
      <dgm:prSet presAssocID="{7B38119E-8C74-4A8C-A9A4-C97E123E4926}" presName="level2hierChild" presStyleCnt="0"/>
      <dgm:spPr/>
    </dgm:pt>
    <dgm:pt modelId="{37D95C74-AB19-4CCE-8D7B-CD7E8350A552}" type="pres">
      <dgm:prSet presAssocID="{32B243C4-5DCE-4EF6-983B-34646BCD46B8}" presName="conn2-1" presStyleLbl="parChTrans1D2" presStyleIdx="0" presStyleCnt="2"/>
      <dgm:spPr/>
      <dgm:t>
        <a:bodyPr/>
        <a:lstStyle/>
        <a:p>
          <a:pPr rtl="1"/>
          <a:endParaRPr lang="he-IL"/>
        </a:p>
      </dgm:t>
    </dgm:pt>
    <dgm:pt modelId="{6AE16848-B358-4A8E-9ABA-A97EA6225B14}" type="pres">
      <dgm:prSet presAssocID="{32B243C4-5DCE-4EF6-983B-34646BCD46B8}" presName="connTx" presStyleLbl="parChTrans1D2" presStyleIdx="0" presStyleCnt="2"/>
      <dgm:spPr/>
      <dgm:t>
        <a:bodyPr/>
        <a:lstStyle/>
        <a:p>
          <a:pPr rtl="1"/>
          <a:endParaRPr lang="he-IL"/>
        </a:p>
      </dgm:t>
    </dgm:pt>
    <dgm:pt modelId="{EC614BD7-8150-4D5E-BFE7-D793EA1217D7}" type="pres">
      <dgm:prSet presAssocID="{58033E4B-2A62-48C2-93BD-682955184405}" presName="root2" presStyleCnt="0"/>
      <dgm:spPr/>
    </dgm:pt>
    <dgm:pt modelId="{3A7A5EE0-F2DE-4731-BF14-42B59C8A7805}" type="pres">
      <dgm:prSet presAssocID="{58033E4B-2A62-48C2-93BD-682955184405}" presName="LevelTwoTextNode" presStyleLbl="node2" presStyleIdx="0" presStyleCnt="2" custLinFactNeighborX="1086" custLinFactNeighborY="-1086">
        <dgm:presLayoutVars>
          <dgm:chPref val="3"/>
        </dgm:presLayoutVars>
      </dgm:prSet>
      <dgm:spPr/>
      <dgm:t>
        <a:bodyPr/>
        <a:lstStyle/>
        <a:p>
          <a:pPr rtl="1"/>
          <a:endParaRPr lang="he-IL"/>
        </a:p>
      </dgm:t>
    </dgm:pt>
    <dgm:pt modelId="{A74FD2A1-8DB5-4928-8753-D1B61F84BBF5}" type="pres">
      <dgm:prSet presAssocID="{58033E4B-2A62-48C2-93BD-682955184405}" presName="level3hierChild" presStyleCnt="0"/>
      <dgm:spPr/>
    </dgm:pt>
    <dgm:pt modelId="{0A54F44A-C663-402D-BC50-E92F617C8E3A}" type="pres">
      <dgm:prSet presAssocID="{D29D8341-B421-4BEB-A73F-170502C12053}" presName="conn2-1" presStyleLbl="parChTrans1D3" presStyleIdx="0" presStyleCnt="3"/>
      <dgm:spPr/>
      <dgm:t>
        <a:bodyPr/>
        <a:lstStyle/>
        <a:p>
          <a:pPr rtl="1"/>
          <a:endParaRPr lang="he-IL"/>
        </a:p>
      </dgm:t>
    </dgm:pt>
    <dgm:pt modelId="{055D9F28-7A33-43C7-865D-F77F27987627}" type="pres">
      <dgm:prSet presAssocID="{D29D8341-B421-4BEB-A73F-170502C12053}" presName="connTx" presStyleLbl="parChTrans1D3" presStyleIdx="0" presStyleCnt="3"/>
      <dgm:spPr/>
      <dgm:t>
        <a:bodyPr/>
        <a:lstStyle/>
        <a:p>
          <a:pPr rtl="1"/>
          <a:endParaRPr lang="he-IL"/>
        </a:p>
      </dgm:t>
    </dgm:pt>
    <dgm:pt modelId="{EE456221-43AC-4FDF-91B3-1F084B9D4696}" type="pres">
      <dgm:prSet presAssocID="{40926A2B-F0D7-421D-9159-1E30C4789209}" presName="root2" presStyleCnt="0"/>
      <dgm:spPr/>
    </dgm:pt>
    <dgm:pt modelId="{E119670E-407E-4550-BE12-1D4BDF0AEF67}" type="pres">
      <dgm:prSet presAssocID="{40926A2B-F0D7-421D-9159-1E30C4789209}" presName="LevelTwoTextNode" presStyleLbl="node3" presStyleIdx="0" presStyleCnt="3" custLinFactNeighborX="1629">
        <dgm:presLayoutVars>
          <dgm:chPref val="3"/>
        </dgm:presLayoutVars>
      </dgm:prSet>
      <dgm:spPr/>
      <dgm:t>
        <a:bodyPr/>
        <a:lstStyle/>
        <a:p>
          <a:pPr rtl="1"/>
          <a:endParaRPr lang="he-IL"/>
        </a:p>
      </dgm:t>
    </dgm:pt>
    <dgm:pt modelId="{51A615CA-D484-4AC1-BA2F-0AD0550D485E}" type="pres">
      <dgm:prSet presAssocID="{40926A2B-F0D7-421D-9159-1E30C4789209}" presName="level3hierChild" presStyleCnt="0"/>
      <dgm:spPr/>
    </dgm:pt>
    <dgm:pt modelId="{5732ADED-7E7D-4860-BB9F-40D8401EDB91}" type="pres">
      <dgm:prSet presAssocID="{0B92E07A-66EF-4DA2-A2EA-2C7D2B5E03E8}" presName="conn2-1" presStyleLbl="parChTrans1D3" presStyleIdx="1" presStyleCnt="3"/>
      <dgm:spPr/>
      <dgm:t>
        <a:bodyPr/>
        <a:lstStyle/>
        <a:p>
          <a:pPr rtl="1"/>
          <a:endParaRPr lang="he-IL"/>
        </a:p>
      </dgm:t>
    </dgm:pt>
    <dgm:pt modelId="{C41148E0-3BBB-427F-B5DC-AF320E9D127E}" type="pres">
      <dgm:prSet presAssocID="{0B92E07A-66EF-4DA2-A2EA-2C7D2B5E03E8}" presName="connTx" presStyleLbl="parChTrans1D3" presStyleIdx="1" presStyleCnt="3"/>
      <dgm:spPr/>
      <dgm:t>
        <a:bodyPr/>
        <a:lstStyle/>
        <a:p>
          <a:pPr rtl="1"/>
          <a:endParaRPr lang="he-IL"/>
        </a:p>
      </dgm:t>
    </dgm:pt>
    <dgm:pt modelId="{8094EB25-AAB0-4B88-BE5A-F4A7CC49D948}" type="pres">
      <dgm:prSet presAssocID="{D1B47709-5F52-4092-8C34-C9E1F7BE89FD}" presName="root2" presStyleCnt="0"/>
      <dgm:spPr/>
    </dgm:pt>
    <dgm:pt modelId="{D0937BB8-D556-42AF-8394-57869027820F}" type="pres">
      <dgm:prSet presAssocID="{D1B47709-5F52-4092-8C34-C9E1F7BE89FD}" presName="LevelTwoTextNode" presStyleLbl="node3" presStyleIdx="1" presStyleCnt="3">
        <dgm:presLayoutVars>
          <dgm:chPref val="3"/>
        </dgm:presLayoutVars>
      </dgm:prSet>
      <dgm:spPr/>
      <dgm:t>
        <a:bodyPr/>
        <a:lstStyle/>
        <a:p>
          <a:pPr rtl="1"/>
          <a:endParaRPr lang="he-IL"/>
        </a:p>
      </dgm:t>
    </dgm:pt>
    <dgm:pt modelId="{43BA1FBA-0A5B-4E19-A01C-25461B66475C}" type="pres">
      <dgm:prSet presAssocID="{D1B47709-5F52-4092-8C34-C9E1F7BE89FD}" presName="level3hierChild" presStyleCnt="0"/>
      <dgm:spPr/>
    </dgm:pt>
    <dgm:pt modelId="{A53FC6C0-5693-44F4-BD73-B31D20319F45}" type="pres">
      <dgm:prSet presAssocID="{9FCAD79F-3B18-4433-BA71-8955D3409A3D}" presName="conn2-1" presStyleLbl="parChTrans1D2" presStyleIdx="1" presStyleCnt="2"/>
      <dgm:spPr/>
      <dgm:t>
        <a:bodyPr/>
        <a:lstStyle/>
        <a:p>
          <a:pPr rtl="1"/>
          <a:endParaRPr lang="he-IL"/>
        </a:p>
      </dgm:t>
    </dgm:pt>
    <dgm:pt modelId="{832B4CBA-AFB9-4049-A152-BEA8F6BE3311}" type="pres">
      <dgm:prSet presAssocID="{9FCAD79F-3B18-4433-BA71-8955D3409A3D}" presName="connTx" presStyleLbl="parChTrans1D2" presStyleIdx="1" presStyleCnt="2"/>
      <dgm:spPr/>
      <dgm:t>
        <a:bodyPr/>
        <a:lstStyle/>
        <a:p>
          <a:pPr rtl="1"/>
          <a:endParaRPr lang="he-IL"/>
        </a:p>
      </dgm:t>
    </dgm:pt>
    <dgm:pt modelId="{DFD54713-5CF0-4B6D-A7CB-2BEC402D3FCC}" type="pres">
      <dgm:prSet presAssocID="{8ED63C7A-4EF9-4780-B257-E51ACD2C37E4}" presName="root2" presStyleCnt="0"/>
      <dgm:spPr/>
    </dgm:pt>
    <dgm:pt modelId="{11A51587-F4E4-49EE-9454-D12A3314A527}" type="pres">
      <dgm:prSet presAssocID="{8ED63C7A-4EF9-4780-B257-E51ACD2C37E4}" presName="LevelTwoTextNode" presStyleLbl="node2" presStyleIdx="1" presStyleCnt="2">
        <dgm:presLayoutVars>
          <dgm:chPref val="3"/>
        </dgm:presLayoutVars>
      </dgm:prSet>
      <dgm:spPr/>
      <dgm:t>
        <a:bodyPr/>
        <a:lstStyle/>
        <a:p>
          <a:pPr rtl="1"/>
          <a:endParaRPr lang="he-IL"/>
        </a:p>
      </dgm:t>
    </dgm:pt>
    <dgm:pt modelId="{DCE40B45-3874-427D-BE7B-DBD68E448AC3}" type="pres">
      <dgm:prSet presAssocID="{8ED63C7A-4EF9-4780-B257-E51ACD2C37E4}" presName="level3hierChild" presStyleCnt="0"/>
      <dgm:spPr/>
    </dgm:pt>
    <dgm:pt modelId="{698C5380-2A94-4E1D-A760-B1E78D619B7C}" type="pres">
      <dgm:prSet presAssocID="{9F2F9654-D363-46A3-A959-978321EE9CDD}" presName="conn2-1" presStyleLbl="parChTrans1D3" presStyleIdx="2" presStyleCnt="3"/>
      <dgm:spPr/>
      <dgm:t>
        <a:bodyPr/>
        <a:lstStyle/>
        <a:p>
          <a:pPr rtl="1"/>
          <a:endParaRPr lang="he-IL"/>
        </a:p>
      </dgm:t>
    </dgm:pt>
    <dgm:pt modelId="{506AEB44-BC55-4EBD-BCC4-D15624DD61EC}" type="pres">
      <dgm:prSet presAssocID="{9F2F9654-D363-46A3-A959-978321EE9CDD}" presName="connTx" presStyleLbl="parChTrans1D3" presStyleIdx="2" presStyleCnt="3"/>
      <dgm:spPr/>
      <dgm:t>
        <a:bodyPr/>
        <a:lstStyle/>
        <a:p>
          <a:pPr rtl="1"/>
          <a:endParaRPr lang="he-IL"/>
        </a:p>
      </dgm:t>
    </dgm:pt>
    <dgm:pt modelId="{17C9EBE6-5C97-44DD-8518-C079413A68C0}" type="pres">
      <dgm:prSet presAssocID="{3658C830-2F1B-413D-BF4C-0E0E85919BEC}" presName="root2" presStyleCnt="0"/>
      <dgm:spPr/>
    </dgm:pt>
    <dgm:pt modelId="{E7133CA9-F91E-4F6D-B9E4-581C5E33BF41}" type="pres">
      <dgm:prSet presAssocID="{3658C830-2F1B-413D-BF4C-0E0E85919BEC}" presName="LevelTwoTextNode" presStyleLbl="node3" presStyleIdx="2" presStyleCnt="3">
        <dgm:presLayoutVars>
          <dgm:chPref val="3"/>
        </dgm:presLayoutVars>
      </dgm:prSet>
      <dgm:spPr/>
      <dgm:t>
        <a:bodyPr/>
        <a:lstStyle/>
        <a:p>
          <a:pPr rtl="1"/>
          <a:endParaRPr lang="he-IL"/>
        </a:p>
      </dgm:t>
    </dgm:pt>
    <dgm:pt modelId="{B3081C20-5BA4-4904-86E4-6D426425ADCF}" type="pres">
      <dgm:prSet presAssocID="{3658C830-2F1B-413D-BF4C-0E0E85919BEC}" presName="level3hierChild" presStyleCnt="0"/>
      <dgm:spPr/>
    </dgm:pt>
  </dgm:ptLst>
  <dgm:cxnLst>
    <dgm:cxn modelId="{C020197A-D4D3-4D7E-8FF9-7D5FC783437A}" type="presOf" srcId="{40926A2B-F0D7-421D-9159-1E30C4789209}" destId="{E119670E-407E-4550-BE12-1D4BDF0AEF67}" srcOrd="0" destOrd="0" presId="urn:microsoft.com/office/officeart/2005/8/layout/hierarchy2"/>
    <dgm:cxn modelId="{269CCDEA-5977-45B6-8184-C954A0187E35}" type="presOf" srcId="{8ED63C7A-4EF9-4780-B257-E51ACD2C37E4}" destId="{11A51587-F4E4-49EE-9454-D12A3314A527}" srcOrd="0" destOrd="0" presId="urn:microsoft.com/office/officeart/2005/8/layout/hierarchy2"/>
    <dgm:cxn modelId="{3B2D6AC7-30B7-4FE7-996D-A2F34299D581}" type="presOf" srcId="{9FCAD79F-3B18-4433-BA71-8955D3409A3D}" destId="{A53FC6C0-5693-44F4-BD73-B31D20319F45}" srcOrd="0" destOrd="0" presId="urn:microsoft.com/office/officeart/2005/8/layout/hierarchy2"/>
    <dgm:cxn modelId="{DDE1F913-0C09-43C0-B2CD-648DA6A2EF1A}" srcId="{58033E4B-2A62-48C2-93BD-682955184405}" destId="{40926A2B-F0D7-421D-9159-1E30C4789209}" srcOrd="0" destOrd="0" parTransId="{D29D8341-B421-4BEB-A73F-170502C12053}" sibTransId="{3BBAD31F-15B3-47DF-8131-E8B348F2CB62}"/>
    <dgm:cxn modelId="{740CABEA-AC27-45E4-A707-42EE80439B13}" srcId="{7B38119E-8C74-4A8C-A9A4-C97E123E4926}" destId="{8ED63C7A-4EF9-4780-B257-E51ACD2C37E4}" srcOrd="1" destOrd="0" parTransId="{9FCAD79F-3B18-4433-BA71-8955D3409A3D}" sibTransId="{63A4C6AC-4B77-439B-9CE2-46C7E79AB900}"/>
    <dgm:cxn modelId="{1F0A08FE-FC9B-4D83-9199-9B425FCD91C8}" srcId="{8ED63C7A-4EF9-4780-B257-E51ACD2C37E4}" destId="{3658C830-2F1B-413D-BF4C-0E0E85919BEC}" srcOrd="0" destOrd="0" parTransId="{9F2F9654-D363-46A3-A959-978321EE9CDD}" sibTransId="{B2C092CA-59E2-4A46-97E4-AB2648423BA6}"/>
    <dgm:cxn modelId="{3BE7FE62-A9F2-402B-8ADE-C14EF2E249C5}" type="presOf" srcId="{32B243C4-5DCE-4EF6-983B-34646BCD46B8}" destId="{6AE16848-B358-4A8E-9ABA-A97EA6225B14}" srcOrd="1" destOrd="0" presId="urn:microsoft.com/office/officeart/2005/8/layout/hierarchy2"/>
    <dgm:cxn modelId="{AEA5C5C5-4A6A-48D7-B54C-F6FE5360AC57}" srcId="{58033E4B-2A62-48C2-93BD-682955184405}" destId="{D1B47709-5F52-4092-8C34-C9E1F7BE89FD}" srcOrd="1" destOrd="0" parTransId="{0B92E07A-66EF-4DA2-A2EA-2C7D2B5E03E8}" sibTransId="{B1E3A933-A051-40AD-85CC-21A2A79EA054}"/>
    <dgm:cxn modelId="{87236E83-8F03-44F8-9C5E-2B8B4DBA0812}" type="presOf" srcId="{D29D8341-B421-4BEB-A73F-170502C12053}" destId="{0A54F44A-C663-402D-BC50-E92F617C8E3A}" srcOrd="0" destOrd="0" presId="urn:microsoft.com/office/officeart/2005/8/layout/hierarchy2"/>
    <dgm:cxn modelId="{4842D2AF-6C5C-4B37-96AD-06CF655BCFE3}" type="presOf" srcId="{9F2F9654-D363-46A3-A959-978321EE9CDD}" destId="{506AEB44-BC55-4EBD-BCC4-D15624DD61EC}" srcOrd="1" destOrd="0" presId="urn:microsoft.com/office/officeart/2005/8/layout/hierarchy2"/>
    <dgm:cxn modelId="{00A4DA15-D8B8-4742-8F4C-80C2D54C5E9B}" type="presOf" srcId="{9FCAD79F-3B18-4433-BA71-8955D3409A3D}" destId="{832B4CBA-AFB9-4049-A152-BEA8F6BE3311}" srcOrd="1" destOrd="0" presId="urn:microsoft.com/office/officeart/2005/8/layout/hierarchy2"/>
    <dgm:cxn modelId="{52D0E2BE-70B3-4B91-8AB6-BAB9DCFAC922}" type="presOf" srcId="{0B92E07A-66EF-4DA2-A2EA-2C7D2B5E03E8}" destId="{5732ADED-7E7D-4860-BB9F-40D8401EDB91}" srcOrd="0" destOrd="0" presId="urn:microsoft.com/office/officeart/2005/8/layout/hierarchy2"/>
    <dgm:cxn modelId="{4AA6B369-38FD-4EA5-BC2C-1FE2DE2A69F5}" type="presOf" srcId="{D1B47709-5F52-4092-8C34-C9E1F7BE89FD}" destId="{D0937BB8-D556-42AF-8394-57869027820F}" srcOrd="0" destOrd="0" presId="urn:microsoft.com/office/officeart/2005/8/layout/hierarchy2"/>
    <dgm:cxn modelId="{4E887C3D-4578-4D52-98A9-0D222A212A69}" type="presOf" srcId="{58033E4B-2A62-48C2-93BD-682955184405}" destId="{3A7A5EE0-F2DE-4731-BF14-42B59C8A7805}" srcOrd="0" destOrd="0" presId="urn:microsoft.com/office/officeart/2005/8/layout/hierarchy2"/>
    <dgm:cxn modelId="{49781138-2F4E-424E-8659-8A094739BAFC}" type="presOf" srcId="{FD4A6517-3BCD-4A38-B397-2B0653A293DE}" destId="{2523BD66-949F-4C52-B229-63AEC71121C4}" srcOrd="0" destOrd="0" presId="urn:microsoft.com/office/officeart/2005/8/layout/hierarchy2"/>
    <dgm:cxn modelId="{57394FB0-052A-4B3A-971B-C4C3756C7279}" srcId="{7B38119E-8C74-4A8C-A9A4-C97E123E4926}" destId="{58033E4B-2A62-48C2-93BD-682955184405}" srcOrd="0" destOrd="0" parTransId="{32B243C4-5DCE-4EF6-983B-34646BCD46B8}" sibTransId="{70EAB882-D68A-4492-9A68-67708747D770}"/>
    <dgm:cxn modelId="{61475241-1E18-4CBA-9E5B-2700CC995F86}" type="presOf" srcId="{32B243C4-5DCE-4EF6-983B-34646BCD46B8}" destId="{37D95C74-AB19-4CCE-8D7B-CD7E8350A552}" srcOrd="0" destOrd="0" presId="urn:microsoft.com/office/officeart/2005/8/layout/hierarchy2"/>
    <dgm:cxn modelId="{0E8D3A15-40BD-452D-88C6-08FC3BF93B8E}" type="presOf" srcId="{0B92E07A-66EF-4DA2-A2EA-2C7D2B5E03E8}" destId="{C41148E0-3BBB-427F-B5DC-AF320E9D127E}" srcOrd="1" destOrd="0" presId="urn:microsoft.com/office/officeart/2005/8/layout/hierarchy2"/>
    <dgm:cxn modelId="{A405A154-CF44-41BD-90E6-7B413AAD523E}" srcId="{FD4A6517-3BCD-4A38-B397-2B0653A293DE}" destId="{7B38119E-8C74-4A8C-A9A4-C97E123E4926}" srcOrd="0" destOrd="0" parTransId="{DCA8B60A-B37B-4BF7-A8D1-68A2D29F27EF}" sibTransId="{FD02D7E6-35E4-4F6D-BDFF-A1B4C415FD10}"/>
    <dgm:cxn modelId="{BC4C40A5-3A6E-4BAB-8509-78517279EA31}" type="presOf" srcId="{7B38119E-8C74-4A8C-A9A4-C97E123E4926}" destId="{DA3FEB32-74F6-4C3F-94D7-B19CEDA9DF64}" srcOrd="0" destOrd="0" presId="urn:microsoft.com/office/officeart/2005/8/layout/hierarchy2"/>
    <dgm:cxn modelId="{62A30160-0075-44B3-98BA-D9ADEAE456FC}" type="presOf" srcId="{3658C830-2F1B-413D-BF4C-0E0E85919BEC}" destId="{E7133CA9-F91E-4F6D-B9E4-581C5E33BF41}" srcOrd="0" destOrd="0" presId="urn:microsoft.com/office/officeart/2005/8/layout/hierarchy2"/>
    <dgm:cxn modelId="{5357D403-56D5-4723-86EB-ACE98DF28AFE}" type="presOf" srcId="{9F2F9654-D363-46A3-A959-978321EE9CDD}" destId="{698C5380-2A94-4E1D-A760-B1E78D619B7C}" srcOrd="0" destOrd="0" presId="urn:microsoft.com/office/officeart/2005/8/layout/hierarchy2"/>
    <dgm:cxn modelId="{C6B0CE90-EFA5-494A-A58D-5B0AE7508B18}" type="presOf" srcId="{D29D8341-B421-4BEB-A73F-170502C12053}" destId="{055D9F28-7A33-43C7-865D-F77F27987627}" srcOrd="1" destOrd="0" presId="urn:microsoft.com/office/officeart/2005/8/layout/hierarchy2"/>
    <dgm:cxn modelId="{F2967F6B-F7DE-427D-8DE4-DD4BAA911F0B}" type="presParOf" srcId="{2523BD66-949F-4C52-B229-63AEC71121C4}" destId="{B28AAD31-40B8-41D5-B32E-E5637B4DD17D}" srcOrd="0" destOrd="0" presId="urn:microsoft.com/office/officeart/2005/8/layout/hierarchy2"/>
    <dgm:cxn modelId="{F7F043F8-7CDE-482B-8B2D-6EE31EA8410F}" type="presParOf" srcId="{B28AAD31-40B8-41D5-B32E-E5637B4DD17D}" destId="{DA3FEB32-74F6-4C3F-94D7-B19CEDA9DF64}" srcOrd="0" destOrd="0" presId="urn:microsoft.com/office/officeart/2005/8/layout/hierarchy2"/>
    <dgm:cxn modelId="{E7428095-BE29-4E34-9E6C-1474B36A05E4}" type="presParOf" srcId="{B28AAD31-40B8-41D5-B32E-E5637B4DD17D}" destId="{6408D2F1-0450-4165-832E-8F29B5CF9499}" srcOrd="1" destOrd="0" presId="urn:microsoft.com/office/officeart/2005/8/layout/hierarchy2"/>
    <dgm:cxn modelId="{F135EF79-D619-4496-BAC6-D806C981C290}" type="presParOf" srcId="{6408D2F1-0450-4165-832E-8F29B5CF9499}" destId="{37D95C74-AB19-4CCE-8D7B-CD7E8350A552}" srcOrd="0" destOrd="0" presId="urn:microsoft.com/office/officeart/2005/8/layout/hierarchy2"/>
    <dgm:cxn modelId="{4E64B733-477C-4CE9-847F-FE78AA0EAEFB}" type="presParOf" srcId="{37D95C74-AB19-4CCE-8D7B-CD7E8350A552}" destId="{6AE16848-B358-4A8E-9ABA-A97EA6225B14}" srcOrd="0" destOrd="0" presId="urn:microsoft.com/office/officeart/2005/8/layout/hierarchy2"/>
    <dgm:cxn modelId="{72970B8B-9A6F-42AF-A335-D7288868F578}" type="presParOf" srcId="{6408D2F1-0450-4165-832E-8F29B5CF9499}" destId="{EC614BD7-8150-4D5E-BFE7-D793EA1217D7}" srcOrd="1" destOrd="0" presId="urn:microsoft.com/office/officeart/2005/8/layout/hierarchy2"/>
    <dgm:cxn modelId="{F21A00CA-AE9B-4E9C-94D7-2933BF9DB9B9}" type="presParOf" srcId="{EC614BD7-8150-4D5E-BFE7-D793EA1217D7}" destId="{3A7A5EE0-F2DE-4731-BF14-42B59C8A7805}" srcOrd="0" destOrd="0" presId="urn:microsoft.com/office/officeart/2005/8/layout/hierarchy2"/>
    <dgm:cxn modelId="{B4C09FEA-FB8D-4135-AFA1-AB29F2EB4AFD}" type="presParOf" srcId="{EC614BD7-8150-4D5E-BFE7-D793EA1217D7}" destId="{A74FD2A1-8DB5-4928-8753-D1B61F84BBF5}" srcOrd="1" destOrd="0" presId="urn:microsoft.com/office/officeart/2005/8/layout/hierarchy2"/>
    <dgm:cxn modelId="{A2C5FEB9-4B5B-49C0-B26D-97E555533972}" type="presParOf" srcId="{A74FD2A1-8DB5-4928-8753-D1B61F84BBF5}" destId="{0A54F44A-C663-402D-BC50-E92F617C8E3A}" srcOrd="0" destOrd="0" presId="urn:microsoft.com/office/officeart/2005/8/layout/hierarchy2"/>
    <dgm:cxn modelId="{3E98BBBA-984B-493C-82BD-5D3AAFA8542F}" type="presParOf" srcId="{0A54F44A-C663-402D-BC50-E92F617C8E3A}" destId="{055D9F28-7A33-43C7-865D-F77F27987627}" srcOrd="0" destOrd="0" presId="urn:microsoft.com/office/officeart/2005/8/layout/hierarchy2"/>
    <dgm:cxn modelId="{F6D2EFCF-9044-4DC9-96C4-2BD9F905B858}" type="presParOf" srcId="{A74FD2A1-8DB5-4928-8753-D1B61F84BBF5}" destId="{EE456221-43AC-4FDF-91B3-1F084B9D4696}" srcOrd="1" destOrd="0" presId="urn:microsoft.com/office/officeart/2005/8/layout/hierarchy2"/>
    <dgm:cxn modelId="{6DDDAEDB-977C-4E04-9127-47924B120973}" type="presParOf" srcId="{EE456221-43AC-4FDF-91B3-1F084B9D4696}" destId="{E119670E-407E-4550-BE12-1D4BDF0AEF67}" srcOrd="0" destOrd="0" presId="urn:microsoft.com/office/officeart/2005/8/layout/hierarchy2"/>
    <dgm:cxn modelId="{0FB34B64-1768-408D-99C1-2D47C4A5EA08}" type="presParOf" srcId="{EE456221-43AC-4FDF-91B3-1F084B9D4696}" destId="{51A615CA-D484-4AC1-BA2F-0AD0550D485E}" srcOrd="1" destOrd="0" presId="urn:microsoft.com/office/officeart/2005/8/layout/hierarchy2"/>
    <dgm:cxn modelId="{22364CDA-F4A0-4BE5-AB06-8C7F48FB8E12}" type="presParOf" srcId="{A74FD2A1-8DB5-4928-8753-D1B61F84BBF5}" destId="{5732ADED-7E7D-4860-BB9F-40D8401EDB91}" srcOrd="2" destOrd="0" presId="urn:microsoft.com/office/officeart/2005/8/layout/hierarchy2"/>
    <dgm:cxn modelId="{158EAC0F-1A57-4C44-B904-32B5060B377B}" type="presParOf" srcId="{5732ADED-7E7D-4860-BB9F-40D8401EDB91}" destId="{C41148E0-3BBB-427F-B5DC-AF320E9D127E}" srcOrd="0" destOrd="0" presId="urn:microsoft.com/office/officeart/2005/8/layout/hierarchy2"/>
    <dgm:cxn modelId="{3B0B2822-10CF-4E45-91E0-51B71E0614A5}" type="presParOf" srcId="{A74FD2A1-8DB5-4928-8753-D1B61F84BBF5}" destId="{8094EB25-AAB0-4B88-BE5A-F4A7CC49D948}" srcOrd="3" destOrd="0" presId="urn:microsoft.com/office/officeart/2005/8/layout/hierarchy2"/>
    <dgm:cxn modelId="{462CE975-EA57-4ED9-8D33-89E29E18BFDA}" type="presParOf" srcId="{8094EB25-AAB0-4B88-BE5A-F4A7CC49D948}" destId="{D0937BB8-D556-42AF-8394-57869027820F}" srcOrd="0" destOrd="0" presId="urn:microsoft.com/office/officeart/2005/8/layout/hierarchy2"/>
    <dgm:cxn modelId="{1ABB6D4B-DDF5-4750-AF44-6ACE46BEEB0B}" type="presParOf" srcId="{8094EB25-AAB0-4B88-BE5A-F4A7CC49D948}" destId="{43BA1FBA-0A5B-4E19-A01C-25461B66475C}" srcOrd="1" destOrd="0" presId="urn:microsoft.com/office/officeart/2005/8/layout/hierarchy2"/>
    <dgm:cxn modelId="{F079F6E3-B9B7-4FE9-BD57-479BE5A6B5F8}" type="presParOf" srcId="{6408D2F1-0450-4165-832E-8F29B5CF9499}" destId="{A53FC6C0-5693-44F4-BD73-B31D20319F45}" srcOrd="2" destOrd="0" presId="urn:microsoft.com/office/officeart/2005/8/layout/hierarchy2"/>
    <dgm:cxn modelId="{C88CDF34-D8C9-4B88-BFEA-4E9C7FB454DE}" type="presParOf" srcId="{A53FC6C0-5693-44F4-BD73-B31D20319F45}" destId="{832B4CBA-AFB9-4049-A152-BEA8F6BE3311}" srcOrd="0" destOrd="0" presId="urn:microsoft.com/office/officeart/2005/8/layout/hierarchy2"/>
    <dgm:cxn modelId="{96DCBDAD-AEE2-4680-A599-464BB35CE3C7}" type="presParOf" srcId="{6408D2F1-0450-4165-832E-8F29B5CF9499}" destId="{DFD54713-5CF0-4B6D-A7CB-2BEC402D3FCC}" srcOrd="3" destOrd="0" presId="urn:microsoft.com/office/officeart/2005/8/layout/hierarchy2"/>
    <dgm:cxn modelId="{F5549807-6C68-4125-A4B9-40FE8520B368}" type="presParOf" srcId="{DFD54713-5CF0-4B6D-A7CB-2BEC402D3FCC}" destId="{11A51587-F4E4-49EE-9454-D12A3314A527}" srcOrd="0" destOrd="0" presId="urn:microsoft.com/office/officeart/2005/8/layout/hierarchy2"/>
    <dgm:cxn modelId="{E631730A-30F4-40F3-86FD-9990D847EAD0}" type="presParOf" srcId="{DFD54713-5CF0-4B6D-A7CB-2BEC402D3FCC}" destId="{DCE40B45-3874-427D-BE7B-DBD68E448AC3}" srcOrd="1" destOrd="0" presId="urn:microsoft.com/office/officeart/2005/8/layout/hierarchy2"/>
    <dgm:cxn modelId="{F7965FA3-9B06-4971-B8DB-C168D072B9D4}" type="presParOf" srcId="{DCE40B45-3874-427D-BE7B-DBD68E448AC3}" destId="{698C5380-2A94-4E1D-A760-B1E78D619B7C}" srcOrd="0" destOrd="0" presId="urn:microsoft.com/office/officeart/2005/8/layout/hierarchy2"/>
    <dgm:cxn modelId="{AC77FF6C-60CB-41A8-9B94-61DB39F43677}" type="presParOf" srcId="{698C5380-2A94-4E1D-A760-B1E78D619B7C}" destId="{506AEB44-BC55-4EBD-BCC4-D15624DD61EC}" srcOrd="0" destOrd="0" presId="urn:microsoft.com/office/officeart/2005/8/layout/hierarchy2"/>
    <dgm:cxn modelId="{32E404E6-E19E-4D03-8EC9-1DC2276CCB2A}" type="presParOf" srcId="{DCE40B45-3874-427D-BE7B-DBD68E448AC3}" destId="{17C9EBE6-5C97-44DD-8518-C079413A68C0}" srcOrd="1" destOrd="0" presId="urn:microsoft.com/office/officeart/2005/8/layout/hierarchy2"/>
    <dgm:cxn modelId="{A9DFC4E1-39AA-496D-95A4-02BD0F808537}" type="presParOf" srcId="{17C9EBE6-5C97-44DD-8518-C079413A68C0}" destId="{E7133CA9-F91E-4F6D-B9E4-581C5E33BF41}" srcOrd="0" destOrd="0" presId="urn:microsoft.com/office/officeart/2005/8/layout/hierarchy2"/>
    <dgm:cxn modelId="{EA85AEFE-6049-4230-B9A1-613E20D12C8E}" type="presParOf" srcId="{17C9EBE6-5C97-44DD-8518-C079413A68C0}" destId="{B3081C20-5BA4-4904-86E4-6D426425ADCF}"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FEB32-74F6-4C3F-94D7-B19CEDA9DF64}">
      <dsp:nvSpPr>
        <dsp:cNvPr id="0" name=""/>
        <dsp:cNvSpPr/>
      </dsp:nvSpPr>
      <dsp:spPr>
        <a:xfrm>
          <a:off x="736" y="2173780"/>
          <a:ext cx="1940706" cy="970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he-IL" sz="1400" kern="1200" dirty="0" smtClean="0"/>
            <a:t>מנהלת המחלקה</a:t>
          </a:r>
          <a:endParaRPr lang="he-IL" sz="1400" kern="1200" dirty="0"/>
        </a:p>
      </dsp:txBody>
      <dsp:txXfrm>
        <a:off x="29157" y="2202201"/>
        <a:ext cx="1883864" cy="913511"/>
      </dsp:txXfrm>
    </dsp:sp>
    <dsp:sp modelId="{37D95C74-AB19-4CCE-8D7B-CD7E8350A552}">
      <dsp:nvSpPr>
        <dsp:cNvPr id="0" name=""/>
        <dsp:cNvSpPr/>
      </dsp:nvSpPr>
      <dsp:spPr>
        <a:xfrm rot="18795303">
          <a:off x="1758318" y="2216876"/>
          <a:ext cx="1163607" cy="36694"/>
        </a:xfrm>
        <a:custGeom>
          <a:avLst/>
          <a:gdLst/>
          <a:ahLst/>
          <a:cxnLst/>
          <a:rect l="0" t="0" r="0" b="0"/>
          <a:pathLst>
            <a:path>
              <a:moveTo>
                <a:pt x="0" y="18347"/>
              </a:moveTo>
              <a:lnTo>
                <a:pt x="1163607" y="183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he-IL" sz="500" kern="1200"/>
        </a:p>
      </dsp:txBody>
      <dsp:txXfrm>
        <a:off x="2311032" y="2206132"/>
        <a:ext cx="58180" cy="58180"/>
      </dsp:txXfrm>
    </dsp:sp>
    <dsp:sp modelId="{3A7A5EE0-F2DE-4731-BF14-42B59C8A7805}">
      <dsp:nvSpPr>
        <dsp:cNvPr id="0" name=""/>
        <dsp:cNvSpPr/>
      </dsp:nvSpPr>
      <dsp:spPr>
        <a:xfrm>
          <a:off x="2738802" y="1326312"/>
          <a:ext cx="1940706" cy="970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he-IL" sz="1400" kern="1200" dirty="0" smtClean="0"/>
            <a:t>עיכוב הליכים</a:t>
          </a:r>
          <a:endParaRPr lang="he-IL" sz="1400" kern="1200" dirty="0"/>
        </a:p>
      </dsp:txBody>
      <dsp:txXfrm>
        <a:off x="2767223" y="1354733"/>
        <a:ext cx="1883864" cy="913511"/>
      </dsp:txXfrm>
    </dsp:sp>
    <dsp:sp modelId="{0A54F44A-C663-402D-BC50-E92F617C8E3A}">
      <dsp:nvSpPr>
        <dsp:cNvPr id="0" name=""/>
        <dsp:cNvSpPr/>
      </dsp:nvSpPr>
      <dsp:spPr>
        <a:xfrm rot="19445393">
          <a:off x="4590813" y="1519434"/>
          <a:ext cx="933334" cy="36694"/>
        </a:xfrm>
        <a:custGeom>
          <a:avLst/>
          <a:gdLst/>
          <a:ahLst/>
          <a:cxnLst/>
          <a:rect l="0" t="0" r="0" b="0"/>
          <a:pathLst>
            <a:path>
              <a:moveTo>
                <a:pt x="0" y="18347"/>
              </a:moveTo>
              <a:lnTo>
                <a:pt x="933334" y="183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he-IL" sz="500" kern="1200"/>
        </a:p>
      </dsp:txBody>
      <dsp:txXfrm>
        <a:off x="5034147" y="1514448"/>
        <a:ext cx="46666" cy="46666"/>
      </dsp:txXfrm>
    </dsp:sp>
    <dsp:sp modelId="{E119670E-407E-4550-BE12-1D4BDF0AEF67}">
      <dsp:nvSpPr>
        <dsp:cNvPr id="0" name=""/>
        <dsp:cNvSpPr/>
      </dsp:nvSpPr>
      <dsp:spPr>
        <a:xfrm>
          <a:off x="5435452" y="778897"/>
          <a:ext cx="1940706" cy="970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he-IL" sz="1400" kern="1200" dirty="0" smtClean="0"/>
            <a:t>פרקליטה</a:t>
          </a:r>
          <a:endParaRPr lang="he-IL" sz="1400" kern="1200" dirty="0"/>
        </a:p>
      </dsp:txBody>
      <dsp:txXfrm>
        <a:off x="5463873" y="807318"/>
        <a:ext cx="1883864" cy="913511"/>
      </dsp:txXfrm>
    </dsp:sp>
    <dsp:sp modelId="{5732ADED-7E7D-4860-BB9F-40D8401EDB91}">
      <dsp:nvSpPr>
        <dsp:cNvPr id="0" name=""/>
        <dsp:cNvSpPr/>
      </dsp:nvSpPr>
      <dsp:spPr>
        <a:xfrm rot="2218264">
          <a:off x="4584481" y="2077387"/>
          <a:ext cx="945261" cy="36694"/>
        </a:xfrm>
        <a:custGeom>
          <a:avLst/>
          <a:gdLst/>
          <a:ahLst/>
          <a:cxnLst/>
          <a:rect l="0" t="0" r="0" b="0"/>
          <a:pathLst>
            <a:path>
              <a:moveTo>
                <a:pt x="0" y="18347"/>
              </a:moveTo>
              <a:lnTo>
                <a:pt x="945261" y="183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he-IL" sz="500" kern="1200"/>
        </a:p>
      </dsp:txBody>
      <dsp:txXfrm>
        <a:off x="5033480" y="2072103"/>
        <a:ext cx="47263" cy="47263"/>
      </dsp:txXfrm>
    </dsp:sp>
    <dsp:sp modelId="{D0937BB8-D556-42AF-8394-57869027820F}">
      <dsp:nvSpPr>
        <dsp:cNvPr id="0" name=""/>
        <dsp:cNvSpPr/>
      </dsp:nvSpPr>
      <dsp:spPr>
        <a:xfrm>
          <a:off x="5434715" y="1894803"/>
          <a:ext cx="1940706" cy="970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he-IL" sz="1400" kern="1200" dirty="0" smtClean="0"/>
            <a:t>פרקליטה</a:t>
          </a:r>
          <a:endParaRPr lang="he-IL" sz="1400" kern="1200" dirty="0"/>
        </a:p>
      </dsp:txBody>
      <dsp:txXfrm>
        <a:off x="5463136" y="1923224"/>
        <a:ext cx="1883864" cy="913511"/>
      </dsp:txXfrm>
    </dsp:sp>
    <dsp:sp modelId="{A53FC6C0-5693-44F4-BD73-B31D20319F45}">
      <dsp:nvSpPr>
        <dsp:cNvPr id="0" name=""/>
        <dsp:cNvSpPr/>
      </dsp:nvSpPr>
      <dsp:spPr>
        <a:xfrm rot="2829178">
          <a:off x="1758825" y="3059074"/>
          <a:ext cx="1141519" cy="36694"/>
        </a:xfrm>
        <a:custGeom>
          <a:avLst/>
          <a:gdLst/>
          <a:ahLst/>
          <a:cxnLst/>
          <a:rect l="0" t="0" r="0" b="0"/>
          <a:pathLst>
            <a:path>
              <a:moveTo>
                <a:pt x="0" y="18347"/>
              </a:moveTo>
              <a:lnTo>
                <a:pt x="1141519" y="183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he-IL" sz="500" kern="1200"/>
        </a:p>
      </dsp:txBody>
      <dsp:txXfrm>
        <a:off x="2301046" y="3048884"/>
        <a:ext cx="57075" cy="57075"/>
      </dsp:txXfrm>
    </dsp:sp>
    <dsp:sp modelId="{11A51587-F4E4-49EE-9454-D12A3314A527}">
      <dsp:nvSpPr>
        <dsp:cNvPr id="0" name=""/>
        <dsp:cNvSpPr/>
      </dsp:nvSpPr>
      <dsp:spPr>
        <a:xfrm>
          <a:off x="2717726" y="3010710"/>
          <a:ext cx="1940706" cy="970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he-IL" sz="1400" kern="1200" dirty="0" err="1" smtClean="0"/>
            <a:t>מבת"ן</a:t>
          </a:r>
          <a:endParaRPr lang="he-IL" sz="1400" kern="1200" dirty="0"/>
        </a:p>
      </dsp:txBody>
      <dsp:txXfrm>
        <a:off x="2746147" y="3039131"/>
        <a:ext cx="1883864" cy="913511"/>
      </dsp:txXfrm>
    </dsp:sp>
    <dsp:sp modelId="{698C5380-2A94-4E1D-A760-B1E78D619B7C}">
      <dsp:nvSpPr>
        <dsp:cNvPr id="0" name=""/>
        <dsp:cNvSpPr/>
      </dsp:nvSpPr>
      <dsp:spPr>
        <a:xfrm>
          <a:off x="4658432" y="3477539"/>
          <a:ext cx="776282" cy="36694"/>
        </a:xfrm>
        <a:custGeom>
          <a:avLst/>
          <a:gdLst/>
          <a:ahLst/>
          <a:cxnLst/>
          <a:rect l="0" t="0" r="0" b="0"/>
          <a:pathLst>
            <a:path>
              <a:moveTo>
                <a:pt x="0" y="18347"/>
              </a:moveTo>
              <a:lnTo>
                <a:pt x="776282" y="183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he-IL" sz="500" kern="1200"/>
        </a:p>
      </dsp:txBody>
      <dsp:txXfrm>
        <a:off x="5027167" y="3476479"/>
        <a:ext cx="38814" cy="38814"/>
      </dsp:txXfrm>
    </dsp:sp>
    <dsp:sp modelId="{E7133CA9-F91E-4F6D-B9E4-581C5E33BF41}">
      <dsp:nvSpPr>
        <dsp:cNvPr id="0" name=""/>
        <dsp:cNvSpPr/>
      </dsp:nvSpPr>
      <dsp:spPr>
        <a:xfrm>
          <a:off x="5434715" y="3010710"/>
          <a:ext cx="1940706" cy="970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he-IL" sz="1400" kern="1200" dirty="0" smtClean="0"/>
            <a:t>פרקליטה</a:t>
          </a:r>
          <a:endParaRPr lang="he-IL" sz="1400" kern="1200" dirty="0"/>
        </a:p>
      </dsp:txBody>
      <dsp:txXfrm>
        <a:off x="5463136" y="3039131"/>
        <a:ext cx="1883864" cy="9135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3851280" y="1"/>
            <a:ext cx="2946397" cy="496410"/>
          </a:xfrm>
          <a:prstGeom prst="rect">
            <a:avLst/>
          </a:prstGeom>
          <a:noFill/>
          <a:ln>
            <a:noFill/>
          </a:ln>
        </p:spPr>
        <p:txBody>
          <a:bodyPr vert="horz" wrap="square" lIns="91440" tIns="45720" rIns="91440" bIns="45720" anchor="t" anchorCtr="0" compatLnSpc="1"/>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e-IL" sz="1200" b="0" i="0" u="none" strike="noStrike" kern="1200" cap="none" spc="0" baseline="0">
              <a:solidFill>
                <a:srgbClr val="000000"/>
              </a:solidFill>
              <a:uFillTx/>
              <a:latin typeface="Calibri"/>
              <a:cs typeface="Arial"/>
            </a:endParaRPr>
          </a:p>
        </p:txBody>
      </p:sp>
      <p:sp>
        <p:nvSpPr>
          <p:cNvPr id="3" name="Date Placeholder 2"/>
          <p:cNvSpPr txBox="1">
            <a:spLocks noGrp="1"/>
          </p:cNvSpPr>
          <p:nvPr>
            <p:ph type="dt" sz="quarter" idx="1"/>
          </p:nvPr>
        </p:nvSpPr>
        <p:spPr>
          <a:xfrm>
            <a:off x="1592" y="1"/>
            <a:ext cx="2946397" cy="496410"/>
          </a:xfrm>
          <a:prstGeom prst="rect">
            <a:avLst/>
          </a:prstGeom>
          <a:noFill/>
          <a:ln>
            <a:noFill/>
          </a:ln>
        </p:spPr>
        <p:txBody>
          <a:bodyPr vert="horz" wrap="square" lIns="91440" tIns="45720" rIns="91440" bIns="45720" anchor="t" anchorCtr="0" compatLnSpc="1"/>
          <a:lstStyle/>
          <a:p>
            <a:pPr marL="0" marR="0" lvl="0" indent="0" algn="l"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7B2ED60A-8D1D-4F14-B348-5E4972E83FCE}" type="datetime1">
              <a:rPr lang="en-US" sz="1200" b="0" i="0" u="none" strike="noStrike" kern="1200" cap="none" spc="0" baseline="0">
                <a:solidFill>
                  <a:srgbClr val="000000"/>
                </a:solidFill>
                <a:uFillTx/>
                <a:latin typeface="Calibri"/>
              </a:rPr>
              <a:pPr marL="0" marR="0" lvl="0" indent="0" algn="l"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t>12/19/2017</a:t>
            </a:fld>
            <a:endParaRPr lang="he-IL" sz="1200" b="0" i="0" u="none" strike="noStrike" kern="1200" cap="none" spc="0" baseline="0">
              <a:solidFill>
                <a:srgbClr val="000000"/>
              </a:solidFill>
              <a:uFillTx/>
              <a:latin typeface="Calibri"/>
              <a:cs typeface="Arial"/>
            </a:endParaRPr>
          </a:p>
        </p:txBody>
      </p:sp>
      <p:sp>
        <p:nvSpPr>
          <p:cNvPr id="4" name="Footer Placeholder 3"/>
          <p:cNvSpPr txBox="1">
            <a:spLocks noGrp="1"/>
          </p:cNvSpPr>
          <p:nvPr>
            <p:ph type="ftr" sz="quarter" idx="2"/>
          </p:nvPr>
        </p:nvSpPr>
        <p:spPr>
          <a:xfrm>
            <a:off x="3851280" y="9428632"/>
            <a:ext cx="2946397" cy="496410"/>
          </a:xfrm>
          <a:prstGeom prst="rect">
            <a:avLst/>
          </a:prstGeom>
          <a:noFill/>
          <a:ln>
            <a:noFill/>
          </a:ln>
        </p:spPr>
        <p:txBody>
          <a:bodyPr vert="horz" wrap="square" lIns="91440" tIns="45720" rIns="91440" bIns="45720" anchor="b" anchorCtr="0" compatLnSpc="1"/>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e-IL" sz="1200" b="0" i="0" u="none" strike="noStrike" kern="1200" cap="none" spc="0" baseline="0">
              <a:solidFill>
                <a:srgbClr val="000000"/>
              </a:solidFill>
              <a:uFillTx/>
              <a:latin typeface="Calibri"/>
              <a:cs typeface="Arial"/>
            </a:endParaRPr>
          </a:p>
        </p:txBody>
      </p:sp>
      <p:sp>
        <p:nvSpPr>
          <p:cNvPr id="5" name="Slide Number Placeholder 4"/>
          <p:cNvSpPr txBox="1">
            <a:spLocks noGrp="1"/>
          </p:cNvSpPr>
          <p:nvPr>
            <p:ph type="sldNum" sz="quarter" idx="3"/>
          </p:nvPr>
        </p:nvSpPr>
        <p:spPr>
          <a:xfrm>
            <a:off x="1592" y="9428632"/>
            <a:ext cx="2946397" cy="496410"/>
          </a:xfrm>
          <a:prstGeom prst="rect">
            <a:avLst/>
          </a:prstGeom>
          <a:noFill/>
          <a:ln>
            <a:noFill/>
          </a:ln>
        </p:spPr>
        <p:txBody>
          <a:bodyPr vert="horz" wrap="square" lIns="91440" tIns="45720" rIns="91440" bIns="45720" anchor="b" anchorCtr="0" compatLnSpc="1"/>
          <a:lstStyle/>
          <a:p>
            <a:pPr marL="0" marR="0" lvl="0" indent="0" algn="l"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fld id="{C9041C02-8361-4CE2-B4F9-0A94BE6541CB}" type="slidenum">
              <a:rPr/>
              <a:pPr marL="0" marR="0" lvl="0" indent="0" algn="l"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he-IL" sz="1200" b="0" i="0" u="none" strike="noStrike" kern="1200" cap="none" spc="0" baseline="0">
              <a:solidFill>
                <a:srgbClr val="000000"/>
              </a:solidFill>
              <a:uFillTx/>
              <a:latin typeface="Calibri"/>
              <a:cs typeface="Arial"/>
            </a:endParaRPr>
          </a:p>
        </p:txBody>
      </p:sp>
    </p:spTree>
    <p:extLst>
      <p:ext uri="{BB962C8B-B14F-4D97-AF65-F5344CB8AC3E}">
        <p14:creationId xmlns:p14="http://schemas.microsoft.com/office/powerpoint/2010/main" val="3206939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3852020" y="0"/>
            <a:ext cx="2945657" cy="496328"/>
          </a:xfrm>
          <a:prstGeom prst="rect">
            <a:avLst/>
          </a:prstGeom>
          <a:noFill/>
          <a:ln>
            <a:noFill/>
          </a:ln>
        </p:spPr>
        <p:txBody>
          <a:bodyPr vert="horz" wrap="square" lIns="91440" tIns="45720" rIns="91440" bIns="45720" anchor="t" anchorCtr="0" compatLnSpc="1"/>
          <a:lstStyle>
            <a:lvl1pPr marL="0" marR="0" lvl="0" indent="0" algn="r" defTabSz="914400" rtl="1" fontAlgn="auto" hangingPunct="1">
              <a:lnSpc>
                <a:spcPct val="100000"/>
              </a:lnSpc>
              <a:spcBef>
                <a:spcPts val="0"/>
              </a:spcBef>
              <a:spcAft>
                <a:spcPts val="0"/>
              </a:spcAft>
              <a:buNone/>
              <a:tabLst/>
              <a:defRPr lang="he-IL" sz="1200" b="0" i="0" u="none" strike="noStrike" kern="1200" cap="none" spc="0" baseline="0">
                <a:solidFill>
                  <a:srgbClr val="000000"/>
                </a:solidFill>
                <a:uFillTx/>
                <a:latin typeface="Calibri"/>
                <a:cs typeface="Arial"/>
              </a:defRPr>
            </a:lvl1pPr>
          </a:lstStyle>
          <a:p>
            <a:pPr lvl="0"/>
            <a:endParaRPr lang="he-IL"/>
          </a:p>
        </p:txBody>
      </p:sp>
      <p:sp>
        <p:nvSpPr>
          <p:cNvPr id="3" name="Date Placeholder 2"/>
          <p:cNvSpPr txBox="1">
            <a:spLocks noGrp="1"/>
          </p:cNvSpPr>
          <p:nvPr>
            <p:ph type="dt" idx="1"/>
          </p:nvPr>
        </p:nvSpPr>
        <p:spPr>
          <a:xfrm>
            <a:off x="1573" y="0"/>
            <a:ext cx="2945657" cy="496328"/>
          </a:xfrm>
          <a:prstGeom prst="rect">
            <a:avLst/>
          </a:prstGeom>
          <a:noFill/>
          <a:ln>
            <a:noFill/>
          </a:ln>
        </p:spPr>
        <p:txBody>
          <a:bodyPr vert="horz" wrap="square" lIns="91440" tIns="45720" rIns="91440" bIns="45720" anchor="t" anchorCtr="0" compatLnSpc="1"/>
          <a:lstStyle>
            <a:lvl1pPr marL="0" marR="0" lvl="0" indent="0" algn="l" defTabSz="914400" rtl="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BE569BA4-AF50-4627-8E6F-9978926B99A1}" type="datetime1">
              <a:rPr lang="en-US"/>
              <a:pPr lvl="0"/>
              <a:t>12/19/2017</a:t>
            </a:fld>
            <a:endParaRPr lang="he-IL"/>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79765" y="4715147"/>
            <a:ext cx="5438137" cy="4466983"/>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txBox="1">
            <a:spLocks noGrp="1"/>
          </p:cNvSpPr>
          <p:nvPr>
            <p:ph type="ftr" sz="quarter" idx="4"/>
          </p:nvPr>
        </p:nvSpPr>
        <p:spPr>
          <a:xfrm>
            <a:off x="3852020" y="9428585"/>
            <a:ext cx="2945657" cy="496328"/>
          </a:xfrm>
          <a:prstGeom prst="rect">
            <a:avLst/>
          </a:prstGeom>
          <a:noFill/>
          <a:ln>
            <a:noFill/>
          </a:ln>
        </p:spPr>
        <p:txBody>
          <a:bodyPr vert="horz" wrap="square" lIns="91440" tIns="45720" rIns="91440" bIns="45720" anchor="b" anchorCtr="0" compatLnSpc="1"/>
          <a:lstStyle>
            <a:lvl1pPr marL="0" marR="0" lvl="0" indent="0" algn="r" defTabSz="914400" rtl="1" fontAlgn="auto" hangingPunct="1">
              <a:lnSpc>
                <a:spcPct val="100000"/>
              </a:lnSpc>
              <a:spcBef>
                <a:spcPts val="0"/>
              </a:spcBef>
              <a:spcAft>
                <a:spcPts val="0"/>
              </a:spcAft>
              <a:buNone/>
              <a:tabLst/>
              <a:defRPr lang="he-IL" sz="1200" b="0" i="0" u="none" strike="noStrike" kern="1200" cap="none" spc="0" baseline="0">
                <a:solidFill>
                  <a:srgbClr val="000000"/>
                </a:solidFill>
                <a:uFillTx/>
                <a:latin typeface="Calibri"/>
                <a:cs typeface="Arial"/>
              </a:defRPr>
            </a:lvl1pPr>
          </a:lstStyle>
          <a:p>
            <a:pPr lvl="0"/>
            <a:endParaRPr lang="he-IL"/>
          </a:p>
        </p:txBody>
      </p:sp>
      <p:sp>
        <p:nvSpPr>
          <p:cNvPr id="7" name="Slide Number Placeholder 6"/>
          <p:cNvSpPr txBox="1">
            <a:spLocks noGrp="1"/>
          </p:cNvSpPr>
          <p:nvPr>
            <p:ph type="sldNum" sz="quarter" idx="5"/>
          </p:nvPr>
        </p:nvSpPr>
        <p:spPr>
          <a:xfrm>
            <a:off x="1573" y="9428585"/>
            <a:ext cx="2945657" cy="496328"/>
          </a:xfrm>
          <a:prstGeom prst="rect">
            <a:avLst/>
          </a:prstGeom>
          <a:noFill/>
          <a:ln>
            <a:noFill/>
          </a:ln>
        </p:spPr>
        <p:txBody>
          <a:bodyPr vert="horz" wrap="square" lIns="91440" tIns="45720" rIns="91440" bIns="45720" anchor="b" anchorCtr="0" compatLnSpc="1"/>
          <a:lstStyle>
            <a:lvl1pPr marL="0" marR="0" lvl="0" indent="0" algn="l" defTabSz="914400" rtl="1" fontAlgn="auto" hangingPunct="1">
              <a:lnSpc>
                <a:spcPct val="100000"/>
              </a:lnSpc>
              <a:spcBef>
                <a:spcPts val="0"/>
              </a:spcBef>
              <a:spcAft>
                <a:spcPts val="0"/>
              </a:spcAft>
              <a:buNone/>
              <a:tabLst/>
              <a:defRPr lang="he-IL" sz="1200" b="0" i="0" u="none" strike="noStrike" kern="1200" cap="none" spc="0" baseline="0">
                <a:solidFill>
                  <a:srgbClr val="000000"/>
                </a:solidFill>
                <a:uFillTx/>
                <a:latin typeface="Calibri"/>
                <a:cs typeface="Arial"/>
              </a:defRPr>
            </a:lvl1pPr>
          </a:lstStyle>
          <a:p>
            <a:pPr lvl="0"/>
            <a:fld id="{6D990BC3-0E2B-49B7-A56B-85647D60E003}" type="slidenum">
              <a:rPr/>
              <a:pPr lvl="0"/>
              <a:t>‹#›</a:t>
            </a:fld>
            <a:endParaRPr lang="he-IL"/>
          </a:p>
        </p:txBody>
      </p:sp>
    </p:spTree>
    <p:extLst>
      <p:ext uri="{BB962C8B-B14F-4D97-AF65-F5344CB8AC3E}">
        <p14:creationId xmlns:p14="http://schemas.microsoft.com/office/powerpoint/2010/main" val="1091853604"/>
      </p:ext>
    </p:extLst>
  </p:cSld>
  <p:clrMap bg1="lt1" tx1="dk1" bg2="lt2" tx2="dk2" accent1="accent1" accent2="accent2" accent3="accent3" accent4="accent4" accent5="accent5" accent6="accent6" hlink="hlink" folHlink="folHlink"/>
  <p:notesStyle>
    <a:lvl1pPr marL="0" marR="0" lvl="0" indent="0" algn="r" defTabSz="914400" rtl="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r" defTabSz="914400" rtl="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r" defTabSz="914400" rtl="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r" defTabSz="914400" rtl="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r" defTabSz="914400" rtl="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pPr>
              <a:defRPr/>
            </a:pPr>
            <a:fld id="{13DF86F3-7977-4C77-9386-20EA28FF2ECC}" type="slidenum">
              <a:rPr lang="he-IL"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45994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he-IL" sz="1200" b="0" i="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3DF86F3-7977-4C77-9386-20EA28FF2ECC}"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224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he-IL" sz="1200" b="0" i="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3DF86F3-7977-4C77-9386-20EA28FF2ECC}"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21239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a:xfrm>
            <a:off x="6553200" y="6356350"/>
            <a:ext cx="2133600" cy="365125"/>
          </a:xfrm>
          <a:prstGeom prst="rect">
            <a:avLst/>
          </a:prstGeom>
        </p:spPr>
        <p:txBody>
          <a:bodyPr/>
          <a:lstStyle/>
          <a:p>
            <a:fld id="{C6921F8A-8443-46FA-AC73-5E93B2F4CFE0}" type="datetime8">
              <a:rPr lang="he-IL">
                <a:solidFill>
                  <a:prstClr val="black"/>
                </a:solidFill>
              </a:rPr>
              <a:pPr/>
              <a:t>19 דצמבר 17</a:t>
            </a:fld>
            <a:endParaRPr lang="he-IL">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he-IL">
              <a:solidFill>
                <a:prstClr val="black"/>
              </a:solidFill>
            </a:endParaRPr>
          </a:p>
        </p:txBody>
      </p:sp>
      <p:sp>
        <p:nvSpPr>
          <p:cNvPr id="9" name="Slide Number Placeholder 8"/>
          <p:cNvSpPr>
            <a:spLocks noGrp="1"/>
          </p:cNvSpPr>
          <p:nvPr>
            <p:ph type="sldNum" sz="quarter" idx="12"/>
          </p:nvPr>
        </p:nvSpPr>
        <p:spPr/>
        <p:txBody>
          <a:bodyPr/>
          <a:lstStyle/>
          <a:p>
            <a:fld id="{E0E53BCF-F002-40C5-B47B-2BBFD77D6B5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8486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Date Placeholder 2"/>
          <p:cNvSpPr>
            <a:spLocks noGrp="1"/>
          </p:cNvSpPr>
          <p:nvPr>
            <p:ph type="dt" sz="half" idx="10"/>
          </p:nvPr>
        </p:nvSpPr>
        <p:spPr>
          <a:xfrm>
            <a:off x="6553200" y="6356350"/>
            <a:ext cx="2133600" cy="365125"/>
          </a:xfrm>
          <a:prstGeom prst="rect">
            <a:avLst/>
          </a:prstGeom>
        </p:spPr>
        <p:txBody>
          <a:bodyPr/>
          <a:lstStyle/>
          <a:p>
            <a:fld id="{F17327A7-35F7-473B-B486-5DB885D14892}" type="datetime8">
              <a:rPr lang="he-IL">
                <a:solidFill>
                  <a:prstClr val="black"/>
                </a:solidFill>
              </a:rPr>
              <a:pPr/>
              <a:t>19 דצמבר 17</a:t>
            </a:fld>
            <a:endParaRPr lang="he-IL">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he-IL">
              <a:solidFill>
                <a:prstClr val="black"/>
              </a:solidFill>
            </a:endParaRPr>
          </a:p>
        </p:txBody>
      </p:sp>
      <p:sp>
        <p:nvSpPr>
          <p:cNvPr id="5" name="Slide Number Placeholder 4"/>
          <p:cNvSpPr>
            <a:spLocks noGrp="1"/>
          </p:cNvSpPr>
          <p:nvPr>
            <p:ph type="sldNum" sz="quarter" idx="12"/>
          </p:nvPr>
        </p:nvSpPr>
        <p:spPr/>
        <p:txBody>
          <a:bodyPr/>
          <a:lstStyle/>
          <a:p>
            <a:fld id="{E0E53BCF-F002-40C5-B47B-2BBFD77D6B5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64238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0"/>
            <a:ext cx="2133600" cy="365125"/>
          </a:xfrm>
          <a:prstGeom prst="rect">
            <a:avLst/>
          </a:prstGeom>
        </p:spPr>
        <p:txBody>
          <a:bodyPr/>
          <a:lstStyle/>
          <a:p>
            <a:fld id="{6EA1DDDD-35D5-47A8-B234-5467652DA0C7}" type="datetime8">
              <a:rPr lang="he-IL">
                <a:solidFill>
                  <a:prstClr val="black"/>
                </a:solidFill>
              </a:rPr>
              <a:pPr/>
              <a:t>19 דצמבר 17</a:t>
            </a:fld>
            <a:endParaRPr lang="he-IL">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he-IL">
              <a:solidFill>
                <a:prstClr val="black"/>
              </a:solidFill>
            </a:endParaRPr>
          </a:p>
        </p:txBody>
      </p:sp>
      <p:sp>
        <p:nvSpPr>
          <p:cNvPr id="4" name="Slide Number Placeholder 3"/>
          <p:cNvSpPr>
            <a:spLocks noGrp="1"/>
          </p:cNvSpPr>
          <p:nvPr>
            <p:ph type="sldNum" sz="quarter" idx="12"/>
          </p:nvPr>
        </p:nvSpPr>
        <p:spPr/>
        <p:txBody>
          <a:bodyPr/>
          <a:lstStyle/>
          <a:p>
            <a:fld id="{E0E53BCF-F002-40C5-B47B-2BBFD77D6B5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84378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3200" y="6356350"/>
            <a:ext cx="2133600" cy="365125"/>
          </a:xfrm>
          <a:prstGeom prst="rect">
            <a:avLst/>
          </a:prstGeom>
        </p:spPr>
        <p:txBody>
          <a:bodyPr/>
          <a:lstStyle/>
          <a:p>
            <a:fld id="{A4C250C6-5C95-4443-BB7A-D9E9A1AF9A8D}" type="datetime8">
              <a:rPr lang="he-IL">
                <a:solidFill>
                  <a:prstClr val="black"/>
                </a:solidFill>
              </a:rPr>
              <a:pPr/>
              <a:t>19 דצמבר 17</a:t>
            </a:fld>
            <a:endParaRPr lang="he-IL">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he-IL">
              <a:solidFill>
                <a:prstClr val="black"/>
              </a:solidFill>
            </a:endParaRPr>
          </a:p>
        </p:txBody>
      </p:sp>
      <p:sp>
        <p:nvSpPr>
          <p:cNvPr id="7" name="Slide Number Placeholder 6"/>
          <p:cNvSpPr>
            <a:spLocks noGrp="1"/>
          </p:cNvSpPr>
          <p:nvPr>
            <p:ph type="sldNum" sz="quarter" idx="12"/>
          </p:nvPr>
        </p:nvSpPr>
        <p:spPr/>
        <p:txBody>
          <a:bodyPr/>
          <a:lstStyle/>
          <a:p>
            <a:fld id="{E0E53BCF-F002-40C5-B47B-2BBFD77D6B5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38328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3200" y="6356350"/>
            <a:ext cx="2133600" cy="365125"/>
          </a:xfrm>
          <a:prstGeom prst="rect">
            <a:avLst/>
          </a:prstGeom>
        </p:spPr>
        <p:txBody>
          <a:bodyPr/>
          <a:lstStyle/>
          <a:p>
            <a:fld id="{D6877E3A-B349-4510-92F9-2B6C7300D49A}" type="datetime8">
              <a:rPr lang="he-IL">
                <a:solidFill>
                  <a:prstClr val="black"/>
                </a:solidFill>
              </a:rPr>
              <a:pPr/>
              <a:t>19 דצמבר 17</a:t>
            </a:fld>
            <a:endParaRPr lang="he-IL">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he-IL">
              <a:solidFill>
                <a:prstClr val="black"/>
              </a:solidFill>
            </a:endParaRPr>
          </a:p>
        </p:txBody>
      </p:sp>
      <p:sp>
        <p:nvSpPr>
          <p:cNvPr id="7" name="Slide Number Placeholder 6"/>
          <p:cNvSpPr>
            <a:spLocks noGrp="1"/>
          </p:cNvSpPr>
          <p:nvPr>
            <p:ph type="sldNum" sz="quarter" idx="12"/>
          </p:nvPr>
        </p:nvSpPr>
        <p:spPr/>
        <p:txBody>
          <a:bodyPr/>
          <a:lstStyle/>
          <a:p>
            <a:fld id="{E0E53BCF-F002-40C5-B47B-2BBFD77D6B5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71286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22881460-C4FD-4C22-9BC3-071F2C72A9FE}" type="datetime8">
              <a:rPr lang="he-IL">
                <a:solidFill>
                  <a:prstClr val="black"/>
                </a:solidFill>
              </a:rPr>
              <a:pPr/>
              <a:t>19 דצמבר 17</a:t>
            </a:fld>
            <a:endParaRPr lang="he-IL">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he-IL">
              <a:solidFill>
                <a:prstClr val="black"/>
              </a:solidFill>
            </a:endParaRPr>
          </a:p>
        </p:txBody>
      </p:sp>
      <p:sp>
        <p:nvSpPr>
          <p:cNvPr id="6" name="Slide Number Placeholder 5"/>
          <p:cNvSpPr>
            <a:spLocks noGrp="1"/>
          </p:cNvSpPr>
          <p:nvPr>
            <p:ph type="sldNum" sz="quarter" idx="12"/>
          </p:nvPr>
        </p:nvSpPr>
        <p:spPr/>
        <p:txBody>
          <a:bodyPr/>
          <a:lstStyle/>
          <a:p>
            <a:fld id="{E0E53BCF-F002-40C5-B47B-2BBFD77D6B5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734453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447AADA3-1328-42BB-B59E-00A0CFAD8A47}" type="datetime8">
              <a:rPr lang="he-IL">
                <a:solidFill>
                  <a:prstClr val="black"/>
                </a:solidFill>
              </a:rPr>
              <a:pPr/>
              <a:t>19 דצמבר 17</a:t>
            </a:fld>
            <a:endParaRPr lang="he-IL">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he-IL">
              <a:solidFill>
                <a:prstClr val="black"/>
              </a:solidFill>
            </a:endParaRPr>
          </a:p>
        </p:txBody>
      </p:sp>
      <p:sp>
        <p:nvSpPr>
          <p:cNvPr id="6" name="Slide Number Placeholder 5"/>
          <p:cNvSpPr>
            <a:spLocks noGrp="1"/>
          </p:cNvSpPr>
          <p:nvPr>
            <p:ph type="sldNum" sz="quarter" idx="12"/>
          </p:nvPr>
        </p:nvSpPr>
        <p:spPr/>
        <p:txBody>
          <a:bodyPr/>
          <a:lstStyle/>
          <a:p>
            <a:fld id="{E0E53BCF-F002-40C5-B47B-2BBFD77D6B5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687326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452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546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0524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txBox="1">
            <a:spLocks noGrp="1"/>
          </p:cNvSpPr>
          <p:nvPr>
            <p:ph type="title"/>
          </p:nvPr>
        </p:nvSpPr>
        <p:spPr>
          <a:xfrm>
            <a:off x="312861" y="197373"/>
            <a:ext cx="8680938" cy="461662"/>
          </a:xfrm>
        </p:spPr>
        <p:txBody>
          <a:bodyPr/>
          <a:lstStyle>
            <a:lvl1pPr>
              <a:defRPr/>
            </a:lvl1pPr>
          </a:lstStyle>
          <a:p>
            <a:pPr lvl="0"/>
            <a:r>
              <a:rPr lang="he-IL"/>
              <a:t>לחץ כדי לערוך סגנון כותרת של תבנית בסיס</a:t>
            </a:r>
            <a:endParaRPr lang="en-US"/>
          </a:p>
        </p:txBody>
      </p:sp>
      <p:sp>
        <p:nvSpPr>
          <p:cNvPr id="3" name="Content Placeholder 2"/>
          <p:cNvSpPr txBox="1">
            <a:spLocks noGrp="1"/>
          </p:cNvSpPr>
          <p:nvPr>
            <p:ph idx="1"/>
          </p:nvPr>
        </p:nvSpPr>
        <p:spPr/>
        <p:txBody>
          <a:bodyPr/>
          <a:lstStyle>
            <a:lvl1pPr>
              <a:defRPr/>
            </a:lvl1pPr>
            <a:lvl2pPr>
              <a:defRPr/>
            </a:lvl2pPr>
            <a:lvl3pPr lvl="2">
              <a:defRPr/>
            </a:lvl3pPr>
            <a:lvl4pPr marL="355601" lvl="3" indent="-177795" algn="r" rtl="1">
              <a:spcBef>
                <a:spcPts val="400"/>
              </a:spcBef>
              <a:buClr>
                <a:srgbClr val="003366"/>
              </a:buClr>
              <a:buSzPct val="100000"/>
              <a:buFont typeface="Wingdings" pitchFamily="2"/>
              <a:buChar char="§"/>
              <a:tabLst>
                <a:tab pos="8255002" algn="l"/>
              </a:tabLst>
              <a:defRPr sz="1600">
                <a:solidFill>
                  <a:srgbClr val="707070"/>
                </a:solidFill>
                <a:latin typeface="Arial"/>
                <a:cs typeface="Arial"/>
              </a:defRPr>
            </a:lvl4pPr>
            <a:lvl5pPr marL="355601" marR="0" lvl="4" indent="-177795" algn="r" defTabSz="914400" rtl="1" fontAlgn="auto" hangingPunct="1">
              <a:lnSpc>
                <a:spcPct val="100000"/>
              </a:lnSpc>
              <a:spcBef>
                <a:spcPts val="400"/>
              </a:spcBef>
              <a:spcAft>
                <a:spcPts val="0"/>
              </a:spcAft>
              <a:buClr>
                <a:srgbClr val="003366"/>
              </a:buClr>
              <a:buSzPct val="100000"/>
              <a:buFont typeface="Wingdings" pitchFamily="2"/>
              <a:buChar char="§"/>
              <a:tabLst>
                <a:tab pos="8255002" algn="l"/>
              </a:tabLst>
              <a:defRPr lang="he-IL" sz="1600" b="0" i="0" u="none" strike="noStrike" kern="0" cap="none" spc="0" baseline="0">
                <a:solidFill>
                  <a:srgbClr val="707070"/>
                </a:solidFill>
                <a:uFillTx/>
                <a:latin typeface="Arial"/>
                <a:cs typeface="Arial"/>
              </a:defRPr>
            </a:lvl5pPr>
          </a:lstStyle>
          <a:p>
            <a:pPr lvl="0"/>
            <a:r>
              <a:rPr lang="he-IL"/>
              <a:t>לחץ כדי לערוך סגנונות טקסט של תבנית בסיס</a:t>
            </a:r>
          </a:p>
          <a:p>
            <a:pPr lvl="2"/>
            <a:r>
              <a:rPr lang="he-IL"/>
              <a:t>רמה שנייה</a:t>
            </a:r>
          </a:p>
          <a:p>
            <a:pPr lvl="2"/>
            <a:r>
              <a:rPr lang="he-IL"/>
              <a:t>רמה שלישית</a:t>
            </a:r>
          </a:p>
          <a:p>
            <a:pPr lvl="3"/>
            <a:r>
              <a:rPr lang="he-IL"/>
              <a:t>רמה רביעית</a:t>
            </a:r>
          </a:p>
          <a:p>
            <a:pPr lvl="4"/>
            <a:r>
              <a:rPr lang="he-IL"/>
              <a:t>רמה חמישית</a:t>
            </a:r>
            <a:endParaRPr lang="en-US"/>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txBox="1">
            <a:spLocks noGrp="1"/>
          </p:cNvSpPr>
          <p:nvPr>
            <p:ph type="title"/>
          </p:nvPr>
        </p:nvSpPr>
        <p:spPr>
          <a:xfrm>
            <a:off x="312861" y="197373"/>
            <a:ext cx="8680938" cy="461662"/>
          </a:xfrm>
        </p:spPr>
        <p:txBody>
          <a:bodyPr/>
          <a:lstStyle>
            <a:lvl1pPr>
              <a:defRPr/>
            </a:lvl1pPr>
          </a:lstStyle>
          <a:p>
            <a:pPr lvl="0"/>
            <a:r>
              <a:rPr lang="he-IL"/>
              <a:t>לחץ כדי לערוך סגנון כותרת של תבנית בסיס</a:t>
            </a:r>
            <a:endParaRPr lang="en-US"/>
          </a:p>
        </p:txBody>
      </p:sp>
    </p:spTree>
  </p:cSld>
  <p:clrMapOvr>
    <a:masterClrMapping/>
  </p:clrMapOv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1307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 name="Group 32"/>
          <p:cNvGrpSpPr/>
          <p:nvPr userDrawn="1"/>
        </p:nvGrpSpPr>
        <p:grpSpPr>
          <a:xfrm rot="16200000">
            <a:off x="4257675" y="-4257675"/>
            <a:ext cx="628650" cy="9144000"/>
            <a:chOff x="9277350" y="0"/>
            <a:chExt cx="628650" cy="6858000"/>
          </a:xfrm>
        </p:grpSpPr>
        <p:sp>
          <p:nvSpPr>
            <p:cNvPr id="5" name="Rectangle 4"/>
            <p:cNvSpPr/>
            <p:nvPr/>
          </p:nvSpPr>
          <p:spPr>
            <a:xfrm>
              <a:off x="9287838" y="0"/>
              <a:ext cx="618162" cy="6858000"/>
            </a:xfrm>
            <a:prstGeom prst="rect">
              <a:avLst/>
            </a:prstGeom>
            <a:gradFill>
              <a:gsLst>
                <a:gs pos="0">
                  <a:schemeClr val="bg1"/>
                </a:gs>
                <a:gs pos="100000">
                  <a:schemeClr val="bg1">
                    <a:lumMod val="85000"/>
                  </a:schemeClr>
                </a:gs>
              </a:gsLst>
              <a:path path="circle">
                <a:fillToRect l="50000" t="50000" r="50000" b="5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base">
                <a:spcBef>
                  <a:spcPct val="0"/>
                </a:spcBef>
                <a:spcAft>
                  <a:spcPct val="0"/>
                </a:spcAft>
              </a:pPr>
              <a:endParaRPr lang="he-IL" dirty="0">
                <a:solidFill>
                  <a:srgbClr val="336699"/>
                </a:solidFill>
              </a:endParaRPr>
            </a:p>
          </p:txBody>
        </p:sp>
        <p:cxnSp>
          <p:nvCxnSpPr>
            <p:cNvPr id="6" name="Straight Connector 5"/>
            <p:cNvCxnSpPr/>
            <p:nvPr/>
          </p:nvCxnSpPr>
          <p:spPr>
            <a:xfrm>
              <a:off x="9277350" y="0"/>
              <a:ext cx="0" cy="6858000"/>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כותרת, טקסט ותוכן">
    <p:spTree>
      <p:nvGrpSpPr>
        <p:cNvPr id="1" name=""/>
        <p:cNvGrpSpPr/>
        <p:nvPr/>
      </p:nvGrpSpPr>
      <p:grpSpPr>
        <a:xfrm>
          <a:off x="0" y="0"/>
          <a:ext cx="0" cy="0"/>
          <a:chOff x="0" y="0"/>
          <a:chExt cx="0" cy="0"/>
        </a:xfrm>
      </p:grpSpPr>
      <p:sp>
        <p:nvSpPr>
          <p:cNvPr id="2" name="Title 1"/>
          <p:cNvSpPr txBox="1">
            <a:spLocks noGrp="1"/>
          </p:cNvSpPr>
          <p:nvPr>
            <p:ph type="title"/>
          </p:nvPr>
        </p:nvSpPr>
        <p:spPr>
          <a:xfrm>
            <a:off x="265121" y="287487"/>
            <a:ext cx="8680454" cy="461662"/>
          </a:xfrm>
        </p:spPr>
        <p:txBody>
          <a:bodyPr/>
          <a:lstStyle>
            <a:lvl1pPr>
              <a:defRPr/>
            </a:lvl1pPr>
          </a:lstStyle>
          <a:p>
            <a:pPr lvl="0"/>
            <a:r>
              <a:rPr lang="he-IL"/>
              <a:t>לחץ כדי לערוך סגנון כותרת של תבנית בסיס</a:t>
            </a:r>
            <a:endParaRPr lang="en-US"/>
          </a:p>
        </p:txBody>
      </p:sp>
      <p:sp>
        <p:nvSpPr>
          <p:cNvPr id="3" name="Text Placeholder 2"/>
          <p:cNvSpPr txBox="1">
            <a:spLocks noGrp="1"/>
          </p:cNvSpPr>
          <p:nvPr>
            <p:ph type="body" idx="1"/>
          </p:nvPr>
        </p:nvSpPr>
        <p:spPr>
          <a:xfrm>
            <a:off x="269885" y="981078"/>
            <a:ext cx="4232272" cy="5111752"/>
          </a:xfrm>
        </p:spPr>
        <p:txBody>
          <a:bodyPr/>
          <a:lstStyle>
            <a:lvl1pPr>
              <a:defRPr/>
            </a:lvl1pPr>
            <a:lvl2pPr marL="177795" lvl="1">
              <a:tabLst>
                <a:tab pos="177795" algn="l"/>
              </a:tabLst>
              <a:defRPr/>
            </a:lvl2pPr>
            <a:lvl3pPr lvl="2">
              <a:defRPr/>
            </a:lvl3pPr>
            <a:lvl4pPr marL="355601" lvl="3" indent="-177795" algn="r" rtl="1">
              <a:spcBef>
                <a:spcPts val="400"/>
              </a:spcBef>
              <a:buClr>
                <a:srgbClr val="003366"/>
              </a:buClr>
              <a:buSzPct val="100000"/>
              <a:buFont typeface="Wingdings" pitchFamily="2"/>
              <a:buChar char="§"/>
              <a:tabLst>
                <a:tab pos="8255002" algn="l"/>
              </a:tabLst>
              <a:defRPr sz="1600">
                <a:solidFill>
                  <a:srgbClr val="707070"/>
                </a:solidFill>
                <a:latin typeface="Arial"/>
                <a:cs typeface="Arial"/>
              </a:defRPr>
            </a:lvl4pPr>
            <a:lvl5pPr marL="355601" marR="0" lvl="4" indent="-177795" algn="r" defTabSz="914400" rtl="1" fontAlgn="auto" hangingPunct="1">
              <a:lnSpc>
                <a:spcPct val="100000"/>
              </a:lnSpc>
              <a:spcBef>
                <a:spcPts val="400"/>
              </a:spcBef>
              <a:spcAft>
                <a:spcPts val="0"/>
              </a:spcAft>
              <a:buClr>
                <a:srgbClr val="003366"/>
              </a:buClr>
              <a:buSzPct val="100000"/>
              <a:buFont typeface="Wingdings" pitchFamily="2"/>
              <a:buChar char="§"/>
              <a:tabLst>
                <a:tab pos="8255002" algn="l"/>
              </a:tabLst>
              <a:defRPr lang="he-IL" sz="1600" b="0" i="0" u="none" strike="noStrike" kern="0" cap="none" spc="0" baseline="0">
                <a:solidFill>
                  <a:srgbClr val="707070"/>
                </a:solidFill>
                <a:uFillTx/>
                <a:latin typeface="Arial"/>
                <a:cs typeface="Aria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Content Placeholder 3"/>
          <p:cNvSpPr txBox="1">
            <a:spLocks noGrp="1"/>
          </p:cNvSpPr>
          <p:nvPr>
            <p:ph idx="2"/>
          </p:nvPr>
        </p:nvSpPr>
        <p:spPr>
          <a:xfrm>
            <a:off x="4654561" y="981078"/>
            <a:ext cx="4232272" cy="5111752"/>
          </a:xfrm>
        </p:spPr>
        <p:txBody>
          <a:bodyPr/>
          <a:lstStyle>
            <a:lvl1pPr>
              <a:defRPr/>
            </a:lvl1pPr>
            <a:lvl2pPr marL="177795" lvl="1">
              <a:tabLst>
                <a:tab pos="177795" algn="l"/>
              </a:tabLst>
              <a:defRPr/>
            </a:lvl2pPr>
            <a:lvl3pPr lvl="2">
              <a:defRPr/>
            </a:lvl3pPr>
            <a:lvl4pPr marL="355601" lvl="3" indent="-177795" algn="r" rtl="1">
              <a:spcBef>
                <a:spcPts val="400"/>
              </a:spcBef>
              <a:buClr>
                <a:srgbClr val="003366"/>
              </a:buClr>
              <a:buSzPct val="100000"/>
              <a:buFont typeface="Wingdings" pitchFamily="2"/>
              <a:buChar char="§"/>
              <a:tabLst>
                <a:tab pos="8255002" algn="l"/>
              </a:tabLst>
              <a:defRPr sz="1600">
                <a:solidFill>
                  <a:srgbClr val="707070"/>
                </a:solidFill>
                <a:latin typeface="Arial"/>
                <a:cs typeface="Arial"/>
              </a:defRPr>
            </a:lvl4pPr>
            <a:lvl5pPr marL="355601" marR="0" lvl="4" indent="-177795" algn="r" defTabSz="914400" rtl="1" fontAlgn="auto" hangingPunct="1">
              <a:lnSpc>
                <a:spcPct val="100000"/>
              </a:lnSpc>
              <a:spcBef>
                <a:spcPts val="400"/>
              </a:spcBef>
              <a:spcAft>
                <a:spcPts val="0"/>
              </a:spcAft>
              <a:buClr>
                <a:srgbClr val="003366"/>
              </a:buClr>
              <a:buSzPct val="100000"/>
              <a:buFont typeface="Wingdings" pitchFamily="2"/>
              <a:buChar char="§"/>
              <a:tabLst>
                <a:tab pos="8255002" algn="l"/>
              </a:tabLst>
              <a:defRPr lang="he-IL" sz="1600" b="0" i="0" u="none" strike="noStrike" kern="0" cap="none" spc="0" baseline="0">
                <a:solidFill>
                  <a:srgbClr val="707070"/>
                </a:solidFill>
                <a:uFillTx/>
                <a:latin typeface="Arial"/>
                <a:cs typeface="Aria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Tree>
  </p:cSld>
  <p:clrMapOvr>
    <a:masterClrMapping/>
  </p:clrMapOvr>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2E35F46A-4612-4604-A203-6ACDA4377062}" type="datetime8">
              <a:rPr lang="he-IL">
                <a:solidFill>
                  <a:prstClr val="black"/>
                </a:solidFill>
              </a:rPr>
              <a:pPr/>
              <a:t>19 דצמבר 17</a:t>
            </a:fld>
            <a:endParaRPr lang="he-IL">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he-IL">
              <a:solidFill>
                <a:prstClr val="black"/>
              </a:solidFill>
            </a:endParaRPr>
          </a:p>
        </p:txBody>
      </p:sp>
      <p:sp>
        <p:nvSpPr>
          <p:cNvPr id="6" name="Slide Number Placeholder 5"/>
          <p:cNvSpPr>
            <a:spLocks noGrp="1"/>
          </p:cNvSpPr>
          <p:nvPr>
            <p:ph type="sldNum" sz="quarter" idx="12"/>
          </p:nvPr>
        </p:nvSpPr>
        <p:spPr/>
        <p:txBody>
          <a:bodyPr/>
          <a:lstStyle/>
          <a:p>
            <a:fld id="{E0E53BCF-F002-40C5-B47B-2BBFD77D6B5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5378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7179B67C-DC79-4CB8-834B-49AAB896A8C6}" type="datetime8">
              <a:rPr lang="he-IL">
                <a:solidFill>
                  <a:prstClr val="black"/>
                </a:solidFill>
              </a:rPr>
              <a:pPr/>
              <a:t>19 דצמבר 17</a:t>
            </a:fld>
            <a:endParaRPr lang="he-IL">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he-IL">
              <a:solidFill>
                <a:prstClr val="black"/>
              </a:solidFill>
            </a:endParaRPr>
          </a:p>
        </p:txBody>
      </p:sp>
      <p:sp>
        <p:nvSpPr>
          <p:cNvPr id="6" name="Slide Number Placeholder 5"/>
          <p:cNvSpPr>
            <a:spLocks noGrp="1"/>
          </p:cNvSpPr>
          <p:nvPr>
            <p:ph type="sldNum" sz="quarter" idx="12"/>
          </p:nvPr>
        </p:nvSpPr>
        <p:spPr/>
        <p:txBody>
          <a:bodyPr/>
          <a:lstStyle/>
          <a:p>
            <a:fld id="{E0E53BCF-F002-40C5-B47B-2BBFD77D6B5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2968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D099EF0B-6720-4EF6-BD94-DD35B7FF097F}" type="datetime8">
              <a:rPr lang="he-IL">
                <a:solidFill>
                  <a:prstClr val="black"/>
                </a:solidFill>
              </a:rPr>
              <a:pPr/>
              <a:t>19 דצמבר 17</a:t>
            </a:fld>
            <a:endParaRPr lang="he-IL">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he-IL">
              <a:solidFill>
                <a:prstClr val="black"/>
              </a:solidFill>
            </a:endParaRPr>
          </a:p>
        </p:txBody>
      </p:sp>
      <p:sp>
        <p:nvSpPr>
          <p:cNvPr id="6" name="Slide Number Placeholder 5"/>
          <p:cNvSpPr>
            <a:spLocks noGrp="1"/>
          </p:cNvSpPr>
          <p:nvPr>
            <p:ph type="sldNum" sz="quarter" idx="12"/>
          </p:nvPr>
        </p:nvSpPr>
        <p:spPr/>
        <p:txBody>
          <a:bodyPr/>
          <a:lstStyle/>
          <a:p>
            <a:fld id="{E0E53BCF-F002-40C5-B47B-2BBFD77D6B5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7078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a:xfrm>
            <a:off x="6553200" y="6356350"/>
            <a:ext cx="2133600" cy="365125"/>
          </a:xfrm>
          <a:prstGeom prst="rect">
            <a:avLst/>
          </a:prstGeom>
        </p:spPr>
        <p:txBody>
          <a:bodyPr/>
          <a:lstStyle/>
          <a:p>
            <a:fld id="{EBA1059E-62A4-44FC-8860-3AD430AAA3F0}" type="datetime8">
              <a:rPr lang="he-IL">
                <a:solidFill>
                  <a:prstClr val="black"/>
                </a:solidFill>
              </a:rPr>
              <a:pPr/>
              <a:t>19 דצמבר 17</a:t>
            </a:fld>
            <a:endParaRPr lang="he-IL">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he-IL">
              <a:solidFill>
                <a:prstClr val="black"/>
              </a:solidFill>
            </a:endParaRPr>
          </a:p>
        </p:txBody>
      </p:sp>
      <p:sp>
        <p:nvSpPr>
          <p:cNvPr id="7" name="Slide Number Placeholder 6"/>
          <p:cNvSpPr>
            <a:spLocks noGrp="1"/>
          </p:cNvSpPr>
          <p:nvPr>
            <p:ph type="sldNum" sz="quarter" idx="12"/>
          </p:nvPr>
        </p:nvSpPr>
        <p:spPr/>
        <p:txBody>
          <a:bodyPr/>
          <a:lstStyle/>
          <a:p>
            <a:fld id="{E0E53BCF-F002-40C5-B47B-2BBFD77D6B5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41597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32"/>
          <p:cNvGrpSpPr/>
          <p:nvPr userDrawn="1"/>
        </p:nvGrpSpPr>
        <p:grpSpPr>
          <a:xfrm rot="16200000">
            <a:off x="4257675" y="-4257675"/>
            <a:ext cx="628650" cy="9144000"/>
            <a:chOff x="9277350" y="0"/>
            <a:chExt cx="628650" cy="6858000"/>
          </a:xfrm>
        </p:grpSpPr>
        <p:sp>
          <p:nvSpPr>
            <p:cNvPr id="9" name="Rectangle 8"/>
            <p:cNvSpPr/>
            <p:nvPr/>
          </p:nvSpPr>
          <p:spPr>
            <a:xfrm>
              <a:off x="9287838" y="0"/>
              <a:ext cx="618162" cy="6858000"/>
            </a:xfrm>
            <a:prstGeom prst="rect">
              <a:avLst/>
            </a:prstGeom>
            <a:gradFill>
              <a:gsLst>
                <a:gs pos="0">
                  <a:schemeClr val="bg1"/>
                </a:gs>
                <a:gs pos="100000">
                  <a:schemeClr val="bg1">
                    <a:lumMod val="85000"/>
                  </a:schemeClr>
                </a:gs>
              </a:gsLst>
              <a:path path="circle">
                <a:fillToRect l="50000" t="50000" r="50000" b="5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base">
                <a:spcBef>
                  <a:spcPct val="0"/>
                </a:spcBef>
                <a:spcAft>
                  <a:spcPct val="0"/>
                </a:spcAft>
              </a:pPr>
              <a:endParaRPr lang="he-IL" dirty="0">
                <a:solidFill>
                  <a:srgbClr val="336699"/>
                </a:solidFill>
              </a:endParaRPr>
            </a:p>
          </p:txBody>
        </p:sp>
        <p:cxnSp>
          <p:nvCxnSpPr>
            <p:cNvPr id="10" name="Straight Connector 9"/>
            <p:cNvCxnSpPr/>
            <p:nvPr/>
          </p:nvCxnSpPr>
          <p:spPr>
            <a:xfrm>
              <a:off x="9277350" y="0"/>
              <a:ext cx="0" cy="6858000"/>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1" name="Picture 10" descr="Untitled-2.png"/>
          <p:cNvPicPr>
            <a:picLocks noChangeAspect="1"/>
          </p:cNvPicPr>
          <p:nvPr userDrawn="1"/>
        </p:nvPicPr>
        <p:blipFill>
          <a:blip r:embed="rId7" cstate="print"/>
          <a:stretch>
            <a:fillRect/>
          </a:stretch>
        </p:blipFill>
        <p:spPr>
          <a:xfrm>
            <a:off x="2" y="142876"/>
            <a:ext cx="1053547" cy="1009650"/>
          </a:xfrm>
          <a:prstGeom prst="rect">
            <a:avLst/>
          </a:prstGeom>
        </p:spPr>
      </p:pic>
      <p:sp>
        <p:nvSpPr>
          <p:cNvPr id="3" name="Rectangle 3"/>
          <p:cNvSpPr txBox="1">
            <a:spLocks noGrp="1"/>
          </p:cNvSpPr>
          <p:nvPr>
            <p:ph type="title"/>
          </p:nvPr>
        </p:nvSpPr>
        <p:spPr>
          <a:xfrm>
            <a:off x="312861" y="-368578"/>
            <a:ext cx="8680938" cy="954107"/>
          </a:xfrm>
          <a:prstGeom prst="rect">
            <a:avLst/>
          </a:prstGeom>
          <a:noFill/>
          <a:ln>
            <a:noFill/>
          </a:ln>
        </p:spPr>
        <p:txBody>
          <a:bodyPr vert="horz" wrap="square" lIns="91440" tIns="45720" rIns="91440" bIns="45720" anchor="ctr" anchorCtr="0" compatLnSpc="1">
            <a:spAutoFit/>
          </a:bodyPr>
          <a:lstStyle/>
          <a:p>
            <a:pPr lvl="0"/>
            <a:r>
              <a:rPr lang="he-IL" dirty="0"/>
              <a:t/>
            </a:r>
            <a:br>
              <a:rPr lang="he-IL" dirty="0"/>
            </a:br>
            <a:r>
              <a:rPr lang="he-IL" dirty="0"/>
              <a:t>לחץ כדי לערוך סגנון כותרת של תבנית בסיס</a:t>
            </a:r>
            <a:endParaRPr lang="en-US" dirty="0"/>
          </a:p>
        </p:txBody>
      </p:sp>
      <p:sp>
        <p:nvSpPr>
          <p:cNvPr id="4" name="Rectangle 4"/>
          <p:cNvSpPr txBox="1">
            <a:spLocks noGrp="1"/>
          </p:cNvSpPr>
          <p:nvPr>
            <p:ph type="body" idx="1"/>
          </p:nvPr>
        </p:nvSpPr>
        <p:spPr>
          <a:xfrm>
            <a:off x="269638" y="981078"/>
            <a:ext cx="8617927" cy="5111752"/>
          </a:xfrm>
          <a:prstGeom prst="rect">
            <a:avLst/>
          </a:prstGeom>
          <a:noFill/>
          <a:ln>
            <a:noFill/>
          </a:ln>
        </p:spPr>
        <p:txBody>
          <a:bodyPr vert="horz" wrap="square" lIns="91440" tIns="45720" rIns="91440" bIns="45720" anchor="t" anchorCtr="0" compatLnSpc="1"/>
          <a:lstStyle/>
          <a:p>
            <a:pPr lvl="0"/>
            <a:r>
              <a:rPr lang="he-IL" dirty="0"/>
              <a:t>לחץ כדי לערוך סגנונות טקסט של תבנית בסיס</a:t>
            </a:r>
          </a:p>
          <a:p>
            <a:pPr lvl="2"/>
            <a:r>
              <a:rPr lang="he-IL" dirty="0"/>
              <a:t>רמה שנייה</a:t>
            </a:r>
          </a:p>
          <a:p>
            <a:pPr lvl="3"/>
            <a:r>
              <a:rPr lang="he-IL" dirty="0"/>
              <a:t>רמה שלישית</a:t>
            </a:r>
          </a:p>
          <a:p>
            <a:pPr lvl="4"/>
            <a:r>
              <a:rPr lang="he-IL" dirty="0"/>
              <a:t>רמה רביעית</a:t>
            </a:r>
          </a:p>
        </p:txBody>
      </p:sp>
      <p:sp>
        <p:nvSpPr>
          <p:cNvPr id="12" name="Espace réservé du numéro de diapositive 5"/>
          <p:cNvSpPr txBox="1">
            <a:spLocks/>
          </p:cNvSpPr>
          <p:nvPr userDrawn="1"/>
        </p:nvSpPr>
        <p:spPr>
          <a:xfrm>
            <a:off x="187459" y="6387174"/>
            <a:ext cx="586408" cy="365125"/>
          </a:xfrm>
          <a:prstGeom prst="rect">
            <a:avLst/>
          </a:prstGeom>
        </p:spPr>
        <p:txBody>
          <a:bodyPr vert="horz" lIns="91440" tIns="45720" rIns="91440" bIns="45720" rtlCol="0" anchor="ctr"/>
          <a:lstStyle>
            <a:lvl1pPr algn="ctr">
              <a:defRPr>
                <a:solidFill>
                  <a:schemeClr val="tx1">
                    <a:lumMod val="75000"/>
                    <a:lumOff val="25000"/>
                  </a:schemeClr>
                </a:solidFill>
                <a:latin typeface="Arimo" pitchFamily="34" charset="0"/>
                <a:ea typeface="Arimo" pitchFamily="34" charset="0"/>
                <a:cs typeface="Arimo" pitchFamily="34" charset="0"/>
              </a:defRPr>
            </a:lvl1pPr>
          </a:lstStyle>
          <a:p>
            <a:pPr rtl="0" fontAlgn="base">
              <a:spcBef>
                <a:spcPct val="0"/>
              </a:spcBef>
              <a:spcAft>
                <a:spcPct val="0"/>
              </a:spcAft>
              <a:defRPr/>
            </a:pPr>
            <a:fld id="{D44786E5-36B4-4750-9BD9-353AA4FBC168}" type="slidenum">
              <a:rPr lang="en-US" sz="1600" b="1" smtClean="0">
                <a:solidFill>
                  <a:prstClr val="white">
                    <a:lumMod val="50000"/>
                  </a:prstClr>
                </a:solidFill>
              </a:rPr>
              <a:pPr rtl="0" fontAlgn="base">
                <a:spcBef>
                  <a:spcPct val="0"/>
                </a:spcBef>
                <a:spcAft>
                  <a:spcPct val="0"/>
                </a:spcAft>
                <a:defRPr/>
              </a:pPr>
              <a:t>‹#›</a:t>
            </a:fld>
            <a:endParaRPr lang="en-US" sz="1600" b="1" dirty="0">
              <a:solidFill>
                <a:prstClr val="white">
                  <a:lumMod val="50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0" r:id="rId4"/>
    <p:sldLayoutId id="2147483652" r:id="rId5"/>
  </p:sldLayoutIdLst>
  <p:transition/>
  <p:txStyles>
    <p:titleStyle>
      <a:lvl1pPr marL="0" marR="0" lvl="0" indent="0" algn="r" defTabSz="914400" rtl="1" fontAlgn="auto" hangingPunct="1">
        <a:lnSpc>
          <a:spcPct val="100000"/>
        </a:lnSpc>
        <a:spcBef>
          <a:spcPts val="0"/>
        </a:spcBef>
        <a:spcAft>
          <a:spcPts val="0"/>
        </a:spcAft>
        <a:buNone/>
        <a:tabLst/>
        <a:defRPr lang="en-US" sz="2800" b="1" i="0" u="none" strike="noStrike" kern="1200" cap="none" spc="0" baseline="0" dirty="0">
          <a:solidFill>
            <a:srgbClr val="0077B9"/>
          </a:solidFill>
          <a:uFillTx/>
          <a:latin typeface="Arimo" pitchFamily="34" charset="0"/>
          <a:ea typeface="Arimo" pitchFamily="34" charset="0"/>
          <a:cs typeface="Arimo" pitchFamily="34" charset="0"/>
          <a:sym typeface="Webdings"/>
        </a:defRPr>
      </a:lvl1pPr>
    </p:titleStyle>
    <p:bodyStyle>
      <a:lvl1pPr marL="177795" marR="0" lvl="0" indent="-177795" algn="r" defTabSz="914400" rtl="1" fontAlgn="auto" hangingPunct="1">
        <a:lnSpc>
          <a:spcPct val="100000"/>
        </a:lnSpc>
        <a:spcBef>
          <a:spcPts val="400"/>
        </a:spcBef>
        <a:spcAft>
          <a:spcPts val="0"/>
        </a:spcAft>
        <a:buClr>
          <a:srgbClr val="003366"/>
        </a:buClr>
        <a:buSzPct val="100000"/>
        <a:buFont typeface="Wingdings" pitchFamily="2"/>
        <a:buChar char="§"/>
        <a:tabLst>
          <a:tab pos="177795" algn="l"/>
        </a:tabLst>
        <a:defRPr lang="he-IL" sz="1600" b="0" i="0" u="none" strike="noStrike" kern="0" cap="none" spc="0" baseline="0">
          <a:solidFill>
            <a:srgbClr val="707070"/>
          </a:solidFill>
          <a:uFillTx/>
          <a:latin typeface="Arial"/>
          <a:cs typeface="Arial"/>
        </a:defRPr>
      </a:lvl1pPr>
      <a:lvl2pPr marL="355601" marR="0" lvl="2" indent="-177795" algn="r" defTabSz="914400" rtl="1" fontAlgn="auto" hangingPunct="1">
        <a:lnSpc>
          <a:spcPct val="100000"/>
        </a:lnSpc>
        <a:spcBef>
          <a:spcPts val="400"/>
        </a:spcBef>
        <a:spcAft>
          <a:spcPts val="0"/>
        </a:spcAft>
        <a:buClr>
          <a:srgbClr val="003366"/>
        </a:buClr>
        <a:buSzPct val="100000"/>
        <a:buFont typeface="Wingdings" pitchFamily="2"/>
        <a:buChar char="§"/>
        <a:tabLst>
          <a:tab pos="8255002" algn="l"/>
        </a:tabLst>
        <a:defRPr lang="he-IL" sz="1600" b="0" i="0" u="none" strike="noStrike" kern="0" cap="none" spc="0" baseline="0">
          <a:solidFill>
            <a:srgbClr val="707070"/>
          </a:solidFill>
          <a:uFillTx/>
          <a:latin typeface="Arial"/>
          <a:cs typeface="Arial"/>
        </a:defRPr>
      </a:lvl2pPr>
      <a:lvl3pPr marL="355601" marR="0" lvl="3" indent="-177795" algn="r" defTabSz="914400" rtl="1" fontAlgn="auto" hangingPunct="1">
        <a:lnSpc>
          <a:spcPct val="100000"/>
        </a:lnSpc>
        <a:spcBef>
          <a:spcPts val="400"/>
        </a:spcBef>
        <a:spcAft>
          <a:spcPts val="0"/>
        </a:spcAft>
        <a:buClr>
          <a:srgbClr val="003366"/>
        </a:buClr>
        <a:buSzPct val="100000"/>
        <a:buFont typeface="Wingdings" pitchFamily="2"/>
        <a:buChar char="§"/>
        <a:tabLst>
          <a:tab pos="8255002" algn="l"/>
        </a:tabLst>
        <a:defRPr lang="he-IL" sz="1600" b="0" i="0" u="none" strike="noStrike" kern="0" cap="none" spc="0" baseline="0">
          <a:solidFill>
            <a:srgbClr val="707070"/>
          </a:solidFill>
          <a:uFillTx/>
          <a:latin typeface="Arial"/>
          <a:cs typeface="Arial"/>
        </a:defRPr>
      </a:lvl3pPr>
      <a:lvl4pPr marL="0" marR="0" lvl="4" indent="0" defTabSz="914400" rtl="0" fontAlgn="auto" hangingPunct="1">
        <a:lnSpc>
          <a:spcPct val="100000"/>
        </a:lnSpc>
        <a:spcBef>
          <a:spcPts val="0"/>
        </a:spcBef>
        <a:spcAft>
          <a:spcPts val="0"/>
        </a:spcAft>
        <a:buNone/>
        <a:tabLst/>
        <a:defRPr lang="he-IL" sz="1800" b="0" i="0" u="none" strike="noStrike" kern="0" cap="none" spc="0" baseline="0">
          <a:solidFill>
            <a:srgbClr val="000000"/>
          </a:solidFill>
          <a:uFillTx/>
        </a:defRPr>
      </a:lvl4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00447" y="6438283"/>
            <a:ext cx="2133600" cy="365125"/>
          </a:xfrm>
          <a:prstGeom prst="rect">
            <a:avLst/>
          </a:prstGeom>
        </p:spPr>
        <p:txBody>
          <a:bodyPr vert="horz" lIns="91440" tIns="45720" rIns="91440" bIns="45720" rtlCol="1" anchor="ctr"/>
          <a:lstStyle>
            <a:lvl1pPr algn="l">
              <a:defRPr sz="1050">
                <a:solidFill>
                  <a:schemeClr val="tx1">
                    <a:tint val="75000"/>
                  </a:schemeClr>
                </a:solidFill>
              </a:defRPr>
            </a:lvl1pPr>
          </a:lstStyle>
          <a:p>
            <a:fld id="{E0E53BCF-F002-40C5-B47B-2BBFD77D6B58}" type="slidenum">
              <a:rPr lang="he-IL" smtClean="0">
                <a:solidFill>
                  <a:prstClr val="black">
                    <a:tint val="75000"/>
                  </a:prstClr>
                </a:solidFill>
              </a:rPr>
              <a:pPr/>
              <a:t>‹#›</a:t>
            </a:fld>
            <a:endParaRPr lang="he-IL" dirty="0">
              <a:solidFill>
                <a:prstClr val="black">
                  <a:tint val="75000"/>
                </a:prstClr>
              </a:solidFill>
            </a:endParaRPr>
          </a:p>
        </p:txBody>
      </p:sp>
      <p:sp>
        <p:nvSpPr>
          <p:cNvPr id="7" name="Rectangle 6"/>
          <p:cNvSpPr/>
          <p:nvPr userDrawn="1"/>
        </p:nvSpPr>
        <p:spPr>
          <a:xfrm>
            <a:off x="0" y="0"/>
            <a:ext cx="9144000" cy="6096000"/>
          </a:xfrm>
          <a:prstGeom prst="rect">
            <a:avLst/>
          </a:prstGeom>
          <a:pattFill prst="ltDn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endParaRPr lang="en-US" dirty="0">
              <a:solidFill>
                <a:prstClr val="white"/>
              </a:solidFill>
            </a:endParaRPr>
          </a:p>
        </p:txBody>
      </p:sp>
      <p:pic>
        <p:nvPicPr>
          <p:cNvPr id="8" name="Picture 7" descr="Untitled-2.png"/>
          <p:cNvPicPr>
            <a:picLocks noChangeAspect="1"/>
          </p:cNvPicPr>
          <p:nvPr userDrawn="1"/>
        </p:nvPicPr>
        <p:blipFill>
          <a:blip r:embed="rId16" cstate="print"/>
          <a:stretch>
            <a:fillRect/>
          </a:stretch>
        </p:blipFill>
        <p:spPr>
          <a:xfrm>
            <a:off x="96113" y="274621"/>
            <a:ext cx="792088" cy="690076"/>
          </a:xfrm>
          <a:prstGeom prst="rect">
            <a:avLst/>
          </a:prstGeom>
        </p:spPr>
      </p:pic>
    </p:spTree>
    <p:extLst>
      <p:ext uri="{BB962C8B-B14F-4D97-AF65-F5344CB8AC3E}">
        <p14:creationId xmlns:p14="http://schemas.microsoft.com/office/powerpoint/2010/main" val="153695608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1.bin"/><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wmf"/><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2"/>
          <p:cNvSpPr txBox="1">
            <a:spLocks noChangeArrowheads="1"/>
          </p:cNvSpPr>
          <p:nvPr/>
        </p:nvSpPr>
        <p:spPr>
          <a:xfrm>
            <a:off x="184671" y="2376060"/>
            <a:ext cx="6534525" cy="1725677"/>
          </a:xfrm>
          <a:prstGeom prst="rect">
            <a:avLst/>
          </a:prstGeom>
          <a:noFill/>
        </p:spPr>
        <p:txBody>
          <a:bodyPr anchor="t" anchorCtr="0"/>
          <a:lstStyle/>
          <a:p>
            <a:pPr>
              <a:lnSpc>
                <a:spcPts val="5200"/>
              </a:lnSpc>
              <a:defRPr/>
            </a:pPr>
            <a:r>
              <a:rPr lang="he-IL" sz="3600" b="1" dirty="0" smtClean="0">
                <a:solidFill>
                  <a:schemeClr val="accent2"/>
                </a:solidFill>
                <a:latin typeface="+mj-lt"/>
                <a:ea typeface="Arimo" pitchFamily="34" charset="0"/>
                <a:sym typeface="Webdings"/>
              </a:rPr>
              <a:t>המחלקה לעיכוב הליכים</a:t>
            </a:r>
            <a:endParaRPr lang="he-IL" sz="3600" b="1" dirty="0">
              <a:solidFill>
                <a:schemeClr val="accent2"/>
              </a:solidFill>
              <a:latin typeface="+mj-lt"/>
              <a:ea typeface="Arimo" pitchFamily="34" charset="0"/>
              <a:sym typeface="Webdings"/>
            </a:endParaRPr>
          </a:p>
          <a:p>
            <a:pPr>
              <a:lnSpc>
                <a:spcPts val="5200"/>
              </a:lnSpc>
              <a:defRPr/>
            </a:pPr>
            <a:r>
              <a:rPr lang="he-IL" sz="3600" b="1" dirty="0">
                <a:solidFill>
                  <a:schemeClr val="accent2"/>
                </a:solidFill>
                <a:latin typeface="+mj-lt"/>
                <a:ea typeface="Arimo" pitchFamily="34" charset="0"/>
                <a:sym typeface="Webdings"/>
              </a:rPr>
              <a:t>תכנית עבודה לשנים </a:t>
            </a:r>
            <a:r>
              <a:rPr lang="he-IL" sz="3600" b="1" dirty="0" smtClean="0">
                <a:solidFill>
                  <a:schemeClr val="accent2"/>
                </a:solidFill>
                <a:latin typeface="+mj-lt"/>
                <a:ea typeface="Arimo" pitchFamily="34" charset="0"/>
                <a:sym typeface="Webdings"/>
              </a:rPr>
              <a:t>2018-2019</a:t>
            </a:r>
            <a:endParaRPr lang="he-IL" sz="3600" b="1" dirty="0">
              <a:solidFill>
                <a:schemeClr val="accent2"/>
              </a:solidFill>
              <a:latin typeface="+mj-lt"/>
              <a:ea typeface="Arimo" pitchFamily="34" charset="0"/>
              <a:sym typeface="Webdings"/>
            </a:endParaRPr>
          </a:p>
          <a:p>
            <a:pPr>
              <a:lnSpc>
                <a:spcPts val="5200"/>
              </a:lnSpc>
              <a:defRPr/>
            </a:pPr>
            <a:endParaRPr lang="he-IL" sz="2000" b="1" dirty="0">
              <a:solidFill>
                <a:srgbClr val="404040">
                  <a:lumMod val="75000"/>
                  <a:lumOff val="25000"/>
                </a:srgbClr>
              </a:solidFill>
              <a:latin typeface="Arimo" pitchFamily="34" charset="0"/>
              <a:ea typeface="Arimo" pitchFamily="34" charset="0"/>
              <a:sym typeface="Webdings"/>
            </a:endParaRPr>
          </a:p>
        </p:txBody>
      </p:sp>
      <p:cxnSp>
        <p:nvCxnSpPr>
          <p:cNvPr id="5" name="Straight Connector 4"/>
          <p:cNvCxnSpPr/>
          <p:nvPr/>
        </p:nvCxnSpPr>
        <p:spPr>
          <a:xfrm flipV="1">
            <a:off x="6719196" y="2376060"/>
            <a:ext cx="0" cy="2249103"/>
          </a:xfrm>
          <a:prstGeom prst="line">
            <a:avLst/>
          </a:prstGeom>
          <a:ln w="19050">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7" name="Picture 16" descr="Untitled-2.png"/>
          <p:cNvPicPr>
            <a:picLocks noChangeAspect="1"/>
          </p:cNvPicPr>
          <p:nvPr/>
        </p:nvPicPr>
        <p:blipFill>
          <a:blip r:embed="rId3" cstate="print"/>
          <a:stretch>
            <a:fillRect/>
          </a:stretch>
        </p:blipFill>
        <p:spPr>
          <a:xfrm>
            <a:off x="6719196" y="2490652"/>
            <a:ext cx="1789044" cy="1714501"/>
          </a:xfrm>
          <a:prstGeom prst="rect">
            <a:avLst/>
          </a:prstGeom>
        </p:spPr>
      </p:pic>
    </p:spTree>
    <p:extLst>
      <p:ext uri="{BB962C8B-B14F-4D97-AF65-F5344CB8AC3E}">
        <p14:creationId xmlns:p14="http://schemas.microsoft.com/office/powerpoint/2010/main" val="10462196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65268"/>
          </a:xfrm>
        </p:spPr>
        <p:txBody>
          <a:bodyPr/>
          <a:lstStyle/>
          <a:p>
            <a:r>
              <a:rPr lang="he-IL" sz="2800" dirty="0" smtClean="0">
                <a:cs typeface="+mn-cs"/>
              </a:rPr>
              <a:t>התפלגות ההחלטות על פי מקבלי ההחלטות </a:t>
            </a:r>
            <a:endParaRPr lang="he-IL" sz="2800" dirty="0">
              <a:cs typeface="+mn-cs"/>
            </a:endParaRPr>
          </a:p>
        </p:txBody>
      </p:sp>
      <p:sp>
        <p:nvSpPr>
          <p:cNvPr id="3" name="מציין מיקום תוכן 2"/>
          <p:cNvSpPr>
            <a:spLocks noGrp="1"/>
          </p:cNvSpPr>
          <p:nvPr>
            <p:ph idx="1"/>
          </p:nvPr>
        </p:nvSpPr>
        <p:spPr>
          <a:xfrm>
            <a:off x="1595718" y="1636057"/>
            <a:ext cx="7091082" cy="4490106"/>
          </a:xfrm>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E0E53BCF-F002-40C5-B47B-2BBFD77D6B58}" type="slidenum">
              <a:rPr lang="he-IL" smtClean="0">
                <a:solidFill>
                  <a:prstClr val="black">
                    <a:tint val="75000"/>
                  </a:prstClr>
                </a:solidFill>
              </a:rPr>
              <a:pPr/>
              <a:t>10</a:t>
            </a:fld>
            <a:endParaRPr lang="he-IL">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88" y="1636057"/>
            <a:ext cx="819374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945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E0E53BCF-F002-40C5-B47B-2BBFD77D6B58}" type="slidenum">
              <a:rPr lang="he-IL" smtClean="0">
                <a:solidFill>
                  <a:prstClr val="black">
                    <a:tint val="75000"/>
                  </a:prstClr>
                </a:solidFill>
              </a:rPr>
              <a:pPr/>
              <a:t>11</a:t>
            </a:fld>
            <a:endParaRPr lang="he-IL">
              <a:solidFill>
                <a:prstClr val="black">
                  <a:tint val="75000"/>
                </a:prstClr>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1318" y="1380565"/>
            <a:ext cx="8095129" cy="448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094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E0E53BCF-F002-40C5-B47B-2BBFD77D6B58}" type="slidenum">
              <a:rPr lang="he-IL" smtClean="0">
                <a:solidFill>
                  <a:prstClr val="black">
                    <a:tint val="75000"/>
                  </a:prstClr>
                </a:solidFill>
              </a:rPr>
              <a:pPr/>
              <a:t>12</a:t>
            </a:fld>
            <a:endParaRPr lang="he-IL">
              <a:solidFill>
                <a:prstClr val="black">
                  <a:tint val="75000"/>
                </a:prstClr>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2682" y="1479176"/>
            <a:ext cx="7673789" cy="443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619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E0E53BCF-F002-40C5-B47B-2BBFD77D6B58}" type="slidenum">
              <a:rPr lang="he-IL" smtClean="0">
                <a:solidFill>
                  <a:prstClr val="black">
                    <a:tint val="75000"/>
                  </a:prstClr>
                </a:solidFill>
              </a:rPr>
              <a:pPr/>
              <a:t>13</a:t>
            </a:fld>
            <a:endParaRPr lang="he-IL">
              <a:solidFill>
                <a:prstClr val="black">
                  <a:tint val="75000"/>
                </a:prstClr>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4377" y="1335741"/>
            <a:ext cx="7019364" cy="464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96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E0E53BCF-F002-40C5-B47B-2BBFD77D6B58}" type="slidenum">
              <a:rPr lang="he-IL" smtClean="0">
                <a:solidFill>
                  <a:prstClr val="black">
                    <a:tint val="75000"/>
                  </a:prstClr>
                </a:solidFill>
              </a:rPr>
              <a:pPr/>
              <a:t>14</a:t>
            </a:fld>
            <a:endParaRPr lang="he-IL">
              <a:solidFill>
                <a:prstClr val="black">
                  <a:tint val="75000"/>
                </a:prstClr>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4048" y="1559859"/>
            <a:ext cx="7225552" cy="420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552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E0E53BCF-F002-40C5-B47B-2BBFD77D6B58}" type="slidenum">
              <a:rPr lang="he-IL" smtClean="0">
                <a:solidFill>
                  <a:prstClr val="black">
                    <a:tint val="75000"/>
                  </a:prstClr>
                </a:solidFill>
              </a:rPr>
              <a:pPr/>
              <a:t>15</a:t>
            </a:fld>
            <a:endParaRPr lang="he-IL">
              <a:solidFill>
                <a:prstClr val="black">
                  <a:tint val="75000"/>
                </a:prstClr>
              </a:solidFill>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8494" y="1461248"/>
            <a:ext cx="6750424" cy="445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228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E0E53BCF-F002-40C5-B47B-2BBFD77D6B58}" type="slidenum">
              <a:rPr lang="he-IL" smtClean="0">
                <a:solidFill>
                  <a:prstClr val="black">
                    <a:tint val="75000"/>
                  </a:prstClr>
                </a:solidFill>
              </a:rPr>
              <a:pPr/>
              <a:t>16</a:t>
            </a:fld>
            <a:endParaRPr lang="he-IL">
              <a:solidFill>
                <a:prstClr val="black">
                  <a:tint val="75000"/>
                </a:prstClr>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2682" y="1667435"/>
            <a:ext cx="7431742" cy="4138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896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8830" y="1888348"/>
            <a:ext cx="7836959" cy="1206245"/>
            <a:chOff x="603137" y="2472702"/>
            <a:chExt cx="7836959" cy="1206245"/>
          </a:xfrm>
        </p:grpSpPr>
        <p:sp>
          <p:nvSpPr>
            <p:cNvPr id="16" name="Freeform 474"/>
            <p:cNvSpPr>
              <a:spLocks/>
            </p:cNvSpPr>
            <p:nvPr/>
          </p:nvSpPr>
          <p:spPr bwMode="auto">
            <a:xfrm flipH="1">
              <a:off x="612502" y="2814732"/>
              <a:ext cx="7827594" cy="864215"/>
            </a:xfrm>
            <a:custGeom>
              <a:avLst/>
              <a:gdLst>
                <a:gd name="T0" fmla="*/ 5997 w 6396"/>
                <a:gd name="T1" fmla="*/ 0 h 643"/>
                <a:gd name="T2" fmla="*/ 0 w 6396"/>
                <a:gd name="T3" fmla="*/ 0 h 643"/>
                <a:gd name="T4" fmla="*/ 0 w 6396"/>
                <a:gd name="T5" fmla="*/ 643 h 643"/>
                <a:gd name="T6" fmla="*/ 6396 w 6396"/>
                <a:gd name="T7" fmla="*/ 643 h 643"/>
                <a:gd name="T8" fmla="*/ 6396 w 6396"/>
                <a:gd name="T9" fmla="*/ 399 h 643"/>
                <a:gd name="T10" fmla="*/ 5997 w 6396"/>
                <a:gd name="T11" fmla="*/ 0 h 643"/>
              </a:gdLst>
              <a:ahLst/>
              <a:cxnLst>
                <a:cxn ang="0">
                  <a:pos x="T0" y="T1"/>
                </a:cxn>
                <a:cxn ang="0">
                  <a:pos x="T2" y="T3"/>
                </a:cxn>
                <a:cxn ang="0">
                  <a:pos x="T4" y="T5"/>
                </a:cxn>
                <a:cxn ang="0">
                  <a:pos x="T6" y="T7"/>
                </a:cxn>
                <a:cxn ang="0">
                  <a:pos x="T8" y="T9"/>
                </a:cxn>
                <a:cxn ang="0">
                  <a:pos x="T10" y="T11"/>
                </a:cxn>
              </a:cxnLst>
              <a:rect l="0" t="0" r="r" b="b"/>
              <a:pathLst>
                <a:path w="6396" h="643">
                  <a:moveTo>
                    <a:pt x="5997" y="0"/>
                  </a:moveTo>
                  <a:lnTo>
                    <a:pt x="0" y="0"/>
                  </a:lnTo>
                  <a:lnTo>
                    <a:pt x="0" y="643"/>
                  </a:lnTo>
                  <a:lnTo>
                    <a:pt x="6396" y="643"/>
                  </a:lnTo>
                  <a:lnTo>
                    <a:pt x="6396" y="399"/>
                  </a:lnTo>
                  <a:lnTo>
                    <a:pt x="5997" y="0"/>
                  </a:lnTo>
                  <a:close/>
                </a:path>
              </a:pathLst>
            </a:custGeom>
            <a:solidFill>
              <a:schemeClr val="bg1">
                <a:alpha val="78824"/>
              </a:schemeClr>
            </a:solidFill>
            <a:ln w="9525" cap="flat">
              <a:solidFill>
                <a:srgbClr val="0077B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Snip Diagonal Corner Rectangle 10"/>
            <p:cNvSpPr/>
            <p:nvPr/>
          </p:nvSpPr>
          <p:spPr>
            <a:xfrm>
              <a:off x="603137" y="2863024"/>
              <a:ext cx="7829549" cy="787808"/>
            </a:xfrm>
            <a:prstGeom prst="rect">
              <a:avLst/>
            </a:prstGeom>
            <a:noFill/>
            <a:ln>
              <a:no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61950" marR="0" lvl="1" indent="-361950" algn="r" defTabSz="1600200" rtl="0" eaLnBrk="1" fontAlgn="base" latinLnBrk="0" hangingPunct="1">
                <a:lnSpc>
                  <a:spcPct val="90000"/>
                </a:lnSpc>
                <a:spcBef>
                  <a:spcPct val="0"/>
                </a:spcBef>
                <a:spcAft>
                  <a:spcPct val="15000"/>
                </a:spcAft>
                <a:buClr>
                  <a:srgbClr val="003366"/>
                </a:buClr>
                <a:buSzTx/>
                <a:buFontTx/>
                <a:buNone/>
                <a:tabLst/>
                <a:defRPr/>
              </a:pPr>
              <a:endParaRPr kumimoji="0" lang="he-IL" sz="2800" u="none" strike="noStrike" kern="1200" cap="none" spc="0" normalizeH="0" baseline="0" noProof="0" dirty="0">
                <a:ln>
                  <a:noFill/>
                </a:ln>
                <a:solidFill>
                  <a:srgbClr val="0077B9"/>
                </a:solidFill>
                <a:effectLst/>
                <a:uLnTx/>
                <a:uFillTx/>
                <a:latin typeface="Calibri" panose="020F0502020204030204" pitchFamily="34" charset="0"/>
                <a:ea typeface="Arimo" pitchFamily="34" charset="0"/>
                <a:cs typeface="Calibri" panose="020F0502020204030204" pitchFamily="34" charset="0"/>
              </a:endParaRPr>
            </a:p>
          </p:txBody>
        </p:sp>
        <p:grpSp>
          <p:nvGrpSpPr>
            <p:cNvPr id="3" name="Group 2"/>
            <p:cNvGrpSpPr/>
            <p:nvPr/>
          </p:nvGrpSpPr>
          <p:grpSpPr>
            <a:xfrm>
              <a:off x="6915874" y="2472702"/>
              <a:ext cx="648521" cy="574552"/>
              <a:chOff x="5822180" y="1683808"/>
              <a:chExt cx="648521" cy="574552"/>
            </a:xfrm>
          </p:grpSpPr>
          <p:sp>
            <p:nvSpPr>
              <p:cNvPr id="18" name="Oval 17"/>
              <p:cNvSpPr/>
              <p:nvPr/>
            </p:nvSpPr>
            <p:spPr>
              <a:xfrm>
                <a:off x="5822180" y="1683808"/>
                <a:ext cx="644992" cy="574552"/>
              </a:xfrm>
              <a:prstGeom prst="ellipse">
                <a:avLst/>
              </a:prstGeom>
              <a:solidFill>
                <a:schemeClr val="bg1">
                  <a:lumMod val="95000"/>
                </a:schemeClr>
              </a:solidFill>
              <a:ln>
                <a:solidFill>
                  <a:srgbClr val="0077B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20" name="Picture 19" descr="stock-illustration-5810321-business-black-and-white-icon-set.jpg"/>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l="24159" r="50600" b="80354"/>
              <a:stretch>
                <a:fillRect/>
              </a:stretch>
            </p:blipFill>
            <p:spPr>
              <a:xfrm>
                <a:off x="5873477" y="1737736"/>
                <a:ext cx="597224" cy="477402"/>
              </a:xfrm>
              <a:prstGeom prst="rect">
                <a:avLst/>
              </a:prstGeom>
            </p:spPr>
          </p:pic>
        </p:grpSp>
      </p:grpSp>
      <p:sp>
        <p:nvSpPr>
          <p:cNvPr id="2" name="Rectangle 1"/>
          <p:cNvSpPr/>
          <p:nvPr/>
        </p:nvSpPr>
        <p:spPr>
          <a:xfrm>
            <a:off x="3182037" y="2431652"/>
            <a:ext cx="2779928" cy="461665"/>
          </a:xfrm>
          <a:prstGeom prst="rect">
            <a:avLst/>
          </a:prstGeom>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u="none" strike="noStrike" kern="1200" cap="none" spc="0" normalizeH="0" baseline="0" noProof="0" dirty="0">
                <a:ln>
                  <a:noFill/>
                </a:ln>
                <a:solidFill>
                  <a:srgbClr val="0077B9"/>
                </a:solidFill>
                <a:effectLst/>
                <a:uLnTx/>
                <a:uFillTx/>
                <a:latin typeface="Calibri" panose="020F0502020204030204" pitchFamily="34" charset="0"/>
                <a:ea typeface="Arimo" pitchFamily="34" charset="0"/>
                <a:cs typeface="Calibri" panose="020F0502020204030204" pitchFamily="34" charset="0"/>
              </a:rPr>
              <a:t>1. </a:t>
            </a:r>
            <a:r>
              <a:rPr lang="he-IL" sz="2400" dirty="0">
                <a:solidFill>
                  <a:srgbClr val="0077B9"/>
                </a:solidFill>
                <a:latin typeface="Calibri" panose="020F0502020204030204" pitchFamily="34" charset="0"/>
                <a:ea typeface="+mj-ea"/>
                <a:cs typeface="Calibri" panose="020F0502020204030204" pitchFamily="34" charset="0"/>
              </a:rPr>
              <a:t>הערכת</a:t>
            </a:r>
            <a:r>
              <a:rPr kumimoji="0" lang="he-IL" sz="2400" u="none" strike="noStrike" kern="1200" cap="none" spc="0" normalizeH="0" baseline="0" noProof="0" dirty="0">
                <a:ln>
                  <a:noFill/>
                </a:ln>
                <a:solidFill>
                  <a:srgbClr val="0077B9"/>
                </a:solidFill>
                <a:effectLst/>
                <a:uLnTx/>
                <a:uFillTx/>
                <a:latin typeface="Calibri" panose="020F0502020204030204" pitchFamily="34" charset="0"/>
                <a:ea typeface="Arimo" pitchFamily="34" charset="0"/>
                <a:cs typeface="Calibri" panose="020F0502020204030204" pitchFamily="34" charset="0"/>
              </a:rPr>
              <a:t> מצב יחידתית</a:t>
            </a:r>
            <a:endParaRPr kumimoji="0" lang="he-IL" sz="240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2" name="Slide Number Placeholder 8"/>
          <p:cNvSpPr txBox="1">
            <a:spLocks/>
          </p:cNvSpPr>
          <p:nvPr/>
        </p:nvSpPr>
        <p:spPr>
          <a:xfrm>
            <a:off x="8716489" y="6566619"/>
            <a:ext cx="2133600"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E0E53BCF-F002-40C5-B47B-2BBFD77D6B58}" type="slidenum">
              <a:rPr kumimoji="0" lang="he-IL" sz="1050" u="none" strike="noStrike" kern="1200" cap="none" spc="0" normalizeH="0" baseline="0" noProof="0">
                <a:ln>
                  <a:noFill/>
                </a:ln>
                <a:solidFill>
                  <a:prstClr val="black">
                    <a:tint val="75000"/>
                  </a:prstClr>
                </a:solidFill>
                <a:effectLst/>
                <a:uLnTx/>
                <a:uFillTx/>
                <a:latin typeface="Calibri" panose="020F0502020204030204" pitchFamily="34" charset="0"/>
                <a:cs typeface="Calibri" panose="020F050202020403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a:t>
            </a:fld>
            <a:endParaRPr kumimoji="0" lang="he-IL" sz="1050" u="none" strike="noStrike" kern="1200" cap="none" spc="0" normalizeH="0" baseline="0" noProof="0" dirty="0">
              <a:ln>
                <a:noFill/>
              </a:ln>
              <a:solidFill>
                <a:prstClr val="black">
                  <a:tint val="75000"/>
                </a:prstClr>
              </a:solidFill>
              <a:effectLst/>
              <a:uLnTx/>
              <a:uFillTx/>
              <a:latin typeface="Calibri" panose="020F0502020204030204" pitchFamily="34" charset="0"/>
              <a:cs typeface="Calibri" panose="020F0502020204030204" pitchFamily="34" charset="0"/>
            </a:endParaRPr>
          </a:p>
        </p:txBody>
      </p:sp>
      <p:sp>
        <p:nvSpPr>
          <p:cNvPr id="5" name="Rectangle 4"/>
          <p:cNvSpPr/>
          <p:nvPr/>
        </p:nvSpPr>
        <p:spPr>
          <a:xfrm>
            <a:off x="1992702" y="3382695"/>
            <a:ext cx="4572000" cy="2523768"/>
          </a:xfrm>
          <a:prstGeom prst="rect">
            <a:avLst/>
          </a:prstGeom>
        </p:spPr>
        <p:txBody>
          <a:bodyPr>
            <a:spAutoFit/>
          </a:bodyPr>
          <a:lstStyle/>
          <a:p>
            <a:pPr marL="0" lvl="2">
              <a:spcBef>
                <a:spcPts val="600"/>
              </a:spcBef>
              <a:buClr>
                <a:srgbClr val="1F497D"/>
              </a:buClr>
              <a:buSzPct val="100000"/>
            </a:pPr>
            <a:r>
              <a:rPr lang="he-IL" dirty="0">
                <a:solidFill>
                  <a:srgbClr val="0077B9"/>
                </a:solidFill>
                <a:latin typeface="Calibri" panose="020F0502020204030204" pitchFamily="34" charset="0"/>
                <a:ea typeface="+mj-ea"/>
                <a:cs typeface="Calibri" panose="020F0502020204030204" pitchFamily="34" charset="0"/>
              </a:rPr>
              <a:t>הצגת אתגרי היחידה (פנימיים וחיצוניים) לאור:</a:t>
            </a:r>
          </a:p>
          <a:p>
            <a:pPr marL="180975" lvl="2" indent="-180975">
              <a:spcBef>
                <a:spcPts val="600"/>
              </a:spcBef>
              <a:buClr>
                <a:schemeClr val="accent1"/>
              </a:buClr>
              <a:buSzPct val="100000"/>
              <a:buFont typeface="Wingdings" pitchFamily="2" charset="2"/>
              <a:buChar char="§"/>
            </a:pPr>
            <a:r>
              <a:rPr lang="he-IL" dirty="0" err="1">
                <a:solidFill>
                  <a:srgbClr val="0077B9"/>
                </a:solidFill>
                <a:latin typeface="Calibri" panose="020F0502020204030204" pitchFamily="34" charset="0"/>
                <a:ea typeface="+mj-ea"/>
                <a:cs typeface="Calibri" panose="020F0502020204030204" pitchFamily="34" charset="0"/>
              </a:rPr>
              <a:t>חוזקות</a:t>
            </a:r>
            <a:r>
              <a:rPr lang="he-IL" dirty="0">
                <a:solidFill>
                  <a:srgbClr val="0077B9"/>
                </a:solidFill>
                <a:latin typeface="Calibri" panose="020F0502020204030204" pitchFamily="34" charset="0"/>
                <a:ea typeface="+mj-ea"/>
                <a:cs typeface="Calibri" panose="020F0502020204030204" pitchFamily="34" charset="0"/>
              </a:rPr>
              <a:t> וחולשות היחידה</a:t>
            </a:r>
          </a:p>
          <a:p>
            <a:pPr marL="180975" lvl="2" indent="-180975">
              <a:spcBef>
                <a:spcPts val="600"/>
              </a:spcBef>
              <a:buClr>
                <a:schemeClr val="accent1"/>
              </a:buClr>
              <a:buSzPct val="100000"/>
              <a:buFont typeface="Wingdings" pitchFamily="2" charset="2"/>
              <a:buChar char="§"/>
            </a:pPr>
            <a:r>
              <a:rPr lang="he-IL" dirty="0">
                <a:solidFill>
                  <a:srgbClr val="0077B9"/>
                </a:solidFill>
                <a:latin typeface="Calibri" panose="020F0502020204030204" pitchFamily="34" charset="0"/>
                <a:ea typeface="+mj-ea"/>
                <a:cs typeface="Calibri" panose="020F0502020204030204" pitchFamily="34" charset="0"/>
              </a:rPr>
              <a:t>גורמי השפעה חיצוניים חיוביים ("הזדמנויות")</a:t>
            </a:r>
          </a:p>
          <a:p>
            <a:pPr marL="180975" lvl="2" indent="-180975">
              <a:spcBef>
                <a:spcPts val="600"/>
              </a:spcBef>
              <a:buClr>
                <a:schemeClr val="accent1"/>
              </a:buClr>
              <a:buSzPct val="100000"/>
              <a:buFont typeface="Wingdings" pitchFamily="2" charset="2"/>
              <a:buChar char="§"/>
            </a:pPr>
            <a:r>
              <a:rPr lang="he-IL" dirty="0">
                <a:solidFill>
                  <a:srgbClr val="0077B9"/>
                </a:solidFill>
                <a:latin typeface="Calibri" panose="020F0502020204030204" pitchFamily="34" charset="0"/>
                <a:ea typeface="+mj-ea"/>
                <a:cs typeface="Calibri" panose="020F0502020204030204" pitchFamily="34" charset="0"/>
              </a:rPr>
              <a:t>גורמי השפעה חיצוניים שליליים ("איומים</a:t>
            </a:r>
            <a:r>
              <a:rPr lang="he-IL" dirty="0" smtClean="0">
                <a:solidFill>
                  <a:srgbClr val="0077B9"/>
                </a:solidFill>
                <a:latin typeface="Calibri" panose="020F0502020204030204" pitchFamily="34" charset="0"/>
                <a:ea typeface="+mj-ea"/>
                <a:cs typeface="Calibri" panose="020F0502020204030204" pitchFamily="34" charset="0"/>
              </a:rPr>
              <a:t>")</a:t>
            </a:r>
          </a:p>
          <a:p>
            <a:pPr marL="0" lvl="2">
              <a:spcBef>
                <a:spcPts val="600"/>
              </a:spcBef>
              <a:buClr>
                <a:schemeClr val="accent1"/>
              </a:buClr>
              <a:buSzPct val="100000"/>
            </a:pPr>
            <a:endParaRPr lang="he-IL" dirty="0" smtClean="0">
              <a:solidFill>
                <a:srgbClr val="0077B9"/>
              </a:solidFill>
              <a:latin typeface="Calibri" panose="020F0502020204030204" pitchFamily="34" charset="0"/>
              <a:ea typeface="+mj-ea"/>
              <a:cs typeface="Calibri" panose="020F0502020204030204" pitchFamily="34" charset="0"/>
            </a:endParaRPr>
          </a:p>
          <a:p>
            <a:pPr marL="180975" lvl="2" indent="-180975">
              <a:spcBef>
                <a:spcPts val="600"/>
              </a:spcBef>
              <a:buClr>
                <a:schemeClr val="accent1"/>
              </a:buClr>
              <a:buSzPct val="100000"/>
              <a:buFont typeface="Wingdings" pitchFamily="2" charset="2"/>
              <a:buChar char="§"/>
            </a:pPr>
            <a:r>
              <a:rPr lang="he-IL" dirty="0" smtClean="0">
                <a:solidFill>
                  <a:srgbClr val="0077B9"/>
                </a:solidFill>
                <a:latin typeface="Calibri" panose="020F0502020204030204" pitchFamily="34" charset="0"/>
                <a:ea typeface="+mj-ea"/>
                <a:cs typeface="Calibri" panose="020F0502020204030204" pitchFamily="34" charset="0"/>
              </a:rPr>
              <a:t>הצגת יעדי היחידה לאור האתגרים</a:t>
            </a:r>
            <a:endParaRPr lang="he-IL" dirty="0">
              <a:solidFill>
                <a:srgbClr val="0077B9"/>
              </a:solidFill>
              <a:latin typeface="Calibri" panose="020F0502020204030204" pitchFamily="34" charset="0"/>
              <a:ea typeface="+mj-ea"/>
              <a:cs typeface="Calibri" panose="020F0502020204030204" pitchFamily="34" charset="0"/>
            </a:endParaRPr>
          </a:p>
          <a:p>
            <a:pPr marL="180975" lvl="2" indent="-180975">
              <a:spcBef>
                <a:spcPts val="600"/>
              </a:spcBef>
              <a:buClr>
                <a:srgbClr val="1F497D"/>
              </a:buClr>
              <a:buSzPct val="100000"/>
              <a:buFont typeface="Wingdings" pitchFamily="2" charset="2"/>
              <a:buChar char="§"/>
            </a:pPr>
            <a:endParaRPr lang="he-IL" sz="2000" dirty="0">
              <a:solidFill>
                <a:srgbClr val="0D95BC"/>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8278745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474"/>
          <p:cNvSpPr>
            <a:spLocks/>
          </p:cNvSpPr>
          <p:nvPr/>
        </p:nvSpPr>
        <p:spPr bwMode="auto">
          <a:xfrm flipH="1">
            <a:off x="1311563" y="145268"/>
            <a:ext cx="7827594" cy="864215"/>
          </a:xfrm>
          <a:custGeom>
            <a:avLst/>
            <a:gdLst>
              <a:gd name="T0" fmla="*/ 5997 w 6396"/>
              <a:gd name="T1" fmla="*/ 0 h 643"/>
              <a:gd name="T2" fmla="*/ 0 w 6396"/>
              <a:gd name="T3" fmla="*/ 0 h 643"/>
              <a:gd name="T4" fmla="*/ 0 w 6396"/>
              <a:gd name="T5" fmla="*/ 643 h 643"/>
              <a:gd name="T6" fmla="*/ 6396 w 6396"/>
              <a:gd name="T7" fmla="*/ 643 h 643"/>
              <a:gd name="T8" fmla="*/ 6396 w 6396"/>
              <a:gd name="T9" fmla="*/ 399 h 643"/>
              <a:gd name="T10" fmla="*/ 5997 w 6396"/>
              <a:gd name="T11" fmla="*/ 0 h 643"/>
            </a:gdLst>
            <a:ahLst/>
            <a:cxnLst>
              <a:cxn ang="0">
                <a:pos x="T0" y="T1"/>
              </a:cxn>
              <a:cxn ang="0">
                <a:pos x="T2" y="T3"/>
              </a:cxn>
              <a:cxn ang="0">
                <a:pos x="T4" y="T5"/>
              </a:cxn>
              <a:cxn ang="0">
                <a:pos x="T6" y="T7"/>
              </a:cxn>
              <a:cxn ang="0">
                <a:pos x="T8" y="T9"/>
              </a:cxn>
              <a:cxn ang="0">
                <a:pos x="T10" y="T11"/>
              </a:cxn>
            </a:cxnLst>
            <a:rect l="0" t="0" r="r" b="b"/>
            <a:pathLst>
              <a:path w="6396" h="643">
                <a:moveTo>
                  <a:pt x="5997" y="0"/>
                </a:moveTo>
                <a:lnTo>
                  <a:pt x="0" y="0"/>
                </a:lnTo>
                <a:lnTo>
                  <a:pt x="0" y="643"/>
                </a:lnTo>
                <a:lnTo>
                  <a:pt x="6396" y="643"/>
                </a:lnTo>
                <a:lnTo>
                  <a:pt x="6396" y="399"/>
                </a:lnTo>
                <a:lnTo>
                  <a:pt x="5997" y="0"/>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algn="l" rtl="0"/>
            <a:endParaRPr lang="he-IL">
              <a:solidFill>
                <a:prstClr val="black"/>
              </a:solidFill>
            </a:endParaRPr>
          </a:p>
        </p:txBody>
      </p:sp>
      <p:sp>
        <p:nvSpPr>
          <p:cNvPr id="2" name="כותרת 1"/>
          <p:cNvSpPr>
            <a:spLocks noGrp="1"/>
          </p:cNvSpPr>
          <p:nvPr>
            <p:ph type="title"/>
          </p:nvPr>
        </p:nvSpPr>
        <p:spPr>
          <a:xfrm>
            <a:off x="405472" y="346542"/>
            <a:ext cx="8680938" cy="461665"/>
          </a:xfrm>
        </p:spPr>
        <p:txBody>
          <a:bodyPr/>
          <a:lstStyle/>
          <a:p>
            <a:pPr algn="r"/>
            <a:r>
              <a:rPr lang="he-IL" sz="2400" dirty="0">
                <a:solidFill>
                  <a:srgbClr val="0077B9"/>
                </a:solidFill>
                <a:cs typeface="+mn-cs"/>
              </a:rPr>
              <a:t>אתגרי ויעדי היחידה לשנים </a:t>
            </a:r>
            <a:r>
              <a:rPr lang="he-IL" sz="2400" dirty="0" smtClean="0">
                <a:solidFill>
                  <a:srgbClr val="0077B9"/>
                </a:solidFill>
                <a:cs typeface="+mn-cs"/>
              </a:rPr>
              <a:t>2018-2019</a:t>
            </a:r>
            <a:endParaRPr lang="he-IL" sz="2400" dirty="0">
              <a:solidFill>
                <a:srgbClr val="0077B9"/>
              </a:solidFill>
              <a:cs typeface="+mn-cs"/>
            </a:endParaRPr>
          </a:p>
        </p:txBody>
      </p:sp>
      <p:sp>
        <p:nvSpPr>
          <p:cNvPr id="3" name="מציין מיקום תוכן 2"/>
          <p:cNvSpPr>
            <a:spLocks noGrp="1"/>
          </p:cNvSpPr>
          <p:nvPr>
            <p:ph idx="1"/>
          </p:nvPr>
        </p:nvSpPr>
        <p:spPr>
          <a:xfrm>
            <a:off x="161435" y="1889759"/>
            <a:ext cx="8899440" cy="4580709"/>
          </a:xfrm>
        </p:spPr>
        <p:txBody>
          <a:bodyPr/>
          <a:lstStyle/>
          <a:p>
            <a:pPr>
              <a:buFont typeface="Wingdings" panose="05000000000000000000" pitchFamily="2" charset="2"/>
              <a:buChar char="§"/>
            </a:pPr>
            <a:r>
              <a:rPr lang="he-IL" sz="1800" dirty="0" smtClean="0">
                <a:solidFill>
                  <a:srgbClr val="0077B9"/>
                </a:solidFill>
                <a:latin typeface="Calibri" panose="020F0502020204030204" pitchFamily="34" charset="0"/>
                <a:ea typeface="+mj-ea"/>
                <a:cs typeface="Calibri" panose="020F0502020204030204" pitchFamily="34" charset="0"/>
              </a:rPr>
              <a:t>יחידה עם ממשקי עבודה עם היועץ המשפטי לממשלה, עם גופי תביעה רבים (משטרה, פרקליטות, תובעים שונים), עם מחלקת ייעוץ וחקיקה ועם גורמי חוץ שונים, לרבות שירות המבחן. </a:t>
            </a:r>
          </a:p>
          <a:p>
            <a:pPr marL="0" indent="0">
              <a:buNone/>
            </a:pPr>
            <a:endParaRPr lang="he-IL" sz="1800" dirty="0" smtClean="0">
              <a:solidFill>
                <a:srgbClr val="0077B9"/>
              </a:solidFill>
              <a:latin typeface="Calibri" panose="020F0502020204030204" pitchFamily="34" charset="0"/>
              <a:ea typeface="+mj-ea"/>
              <a:cs typeface="Calibri" panose="020F0502020204030204" pitchFamily="34" charset="0"/>
            </a:endParaRPr>
          </a:p>
          <a:p>
            <a:pPr>
              <a:buFont typeface="Wingdings" panose="05000000000000000000" pitchFamily="2" charset="2"/>
              <a:buChar char="§"/>
            </a:pPr>
            <a:r>
              <a:rPr lang="he-IL" sz="1800" dirty="0" smtClean="0">
                <a:solidFill>
                  <a:srgbClr val="0077B9"/>
                </a:solidFill>
                <a:latin typeface="Calibri" panose="020F0502020204030204" pitchFamily="34" charset="0"/>
                <a:ea typeface="+mj-ea"/>
                <a:cs typeface="Calibri" panose="020F0502020204030204" pitchFamily="34" charset="0"/>
              </a:rPr>
              <a:t>גופי התביעה השונים, אינם כפופים מנהלית ולעיתים גם מקצועית לפרקליטות המדינה, עובדה המחייבת עבודה תוך שיתוף פעולה ובאמצעות שיח.</a:t>
            </a:r>
          </a:p>
          <a:p>
            <a:pPr marL="0" indent="0">
              <a:buNone/>
            </a:pPr>
            <a:endParaRPr lang="he-IL" sz="1800" dirty="0" smtClean="0">
              <a:solidFill>
                <a:srgbClr val="0077B9"/>
              </a:solidFill>
              <a:latin typeface="Calibri" panose="020F0502020204030204" pitchFamily="34" charset="0"/>
              <a:ea typeface="+mj-ea"/>
              <a:cs typeface="Calibri" panose="020F0502020204030204" pitchFamily="34" charset="0"/>
            </a:endParaRPr>
          </a:p>
          <a:p>
            <a:pPr>
              <a:buFont typeface="Wingdings" panose="05000000000000000000" pitchFamily="2" charset="2"/>
              <a:buChar char="§"/>
            </a:pPr>
            <a:r>
              <a:rPr lang="he-IL" sz="1800" dirty="0" smtClean="0">
                <a:solidFill>
                  <a:srgbClr val="0077B9"/>
                </a:solidFill>
                <a:latin typeface="Calibri" panose="020F0502020204030204" pitchFamily="34" charset="0"/>
                <a:ea typeface="+mj-ea"/>
                <a:cs typeface="Calibri" panose="020F0502020204030204" pitchFamily="34" charset="0"/>
              </a:rPr>
              <a:t>העדר "תורה" אחידה באשר לניתוב תיקים להליכים חלופיים להליך הפלילי. </a:t>
            </a:r>
          </a:p>
          <a:p>
            <a:pPr marL="0" indent="0">
              <a:buNone/>
            </a:pPr>
            <a:endParaRPr lang="he-IL" sz="1800" dirty="0">
              <a:solidFill>
                <a:srgbClr val="0077B9"/>
              </a:solidFill>
              <a:latin typeface="Calibri" panose="020F0502020204030204" pitchFamily="34" charset="0"/>
              <a:ea typeface="+mj-ea"/>
              <a:cs typeface="Calibri" panose="020F0502020204030204" pitchFamily="34" charset="0"/>
            </a:endParaRPr>
          </a:p>
          <a:p>
            <a:pPr>
              <a:buFont typeface="Wingdings" panose="05000000000000000000" pitchFamily="2" charset="2"/>
              <a:buChar char="§"/>
            </a:pPr>
            <a:r>
              <a:rPr lang="he-IL" sz="1800" dirty="0" smtClean="0">
                <a:solidFill>
                  <a:srgbClr val="0077B9"/>
                </a:solidFill>
                <a:latin typeface="Calibri" panose="020F0502020204030204" pitchFamily="34" charset="0"/>
                <a:ea typeface="+mj-ea"/>
                <a:cs typeface="Calibri" panose="020F0502020204030204" pitchFamily="34" charset="0"/>
              </a:rPr>
              <a:t>זיהוי סוגיות רוחב הנוגעות למדיניות אכיפה ומחייבות טיפול רוחבי</a:t>
            </a:r>
          </a:p>
          <a:p>
            <a:pPr marL="0" indent="0">
              <a:buNone/>
            </a:pPr>
            <a:endParaRPr lang="he-IL" sz="1800" dirty="0" smtClean="0">
              <a:solidFill>
                <a:srgbClr val="0077B9"/>
              </a:solidFill>
              <a:latin typeface="Calibri" panose="020F0502020204030204" pitchFamily="34" charset="0"/>
              <a:ea typeface="+mj-ea"/>
              <a:cs typeface="Calibri" panose="020F0502020204030204" pitchFamily="34" charset="0"/>
            </a:endParaRPr>
          </a:p>
          <a:p>
            <a:pPr marL="180975" lvl="2" indent="-180975">
              <a:spcBef>
                <a:spcPts val="600"/>
              </a:spcBef>
              <a:buClr>
                <a:schemeClr val="accent1"/>
              </a:buClr>
              <a:buFont typeface="Wingdings" pitchFamily="2" charset="2"/>
              <a:buChar char="§"/>
            </a:pPr>
            <a:r>
              <a:rPr lang="he-IL" sz="1800" dirty="0" smtClean="0">
                <a:solidFill>
                  <a:srgbClr val="0077B9"/>
                </a:solidFill>
                <a:latin typeface="Calibri" panose="020F0502020204030204" pitchFamily="34" charset="0"/>
                <a:cs typeface="Calibri" panose="020F0502020204030204" pitchFamily="34" charset="0"/>
              </a:rPr>
              <a:t>  העדר מערכת לשימור ואחזור ידע מסווג לצורכי יחידת הממונה על </a:t>
            </a:r>
            <a:r>
              <a:rPr lang="he-IL" sz="1800" dirty="0" err="1" smtClean="0">
                <a:solidFill>
                  <a:srgbClr val="0077B9"/>
                </a:solidFill>
                <a:latin typeface="Calibri" panose="020F0502020204030204" pitchFamily="34" charset="0"/>
                <a:cs typeface="Calibri" panose="020F0502020204030204" pitchFamily="34" charset="0"/>
              </a:rPr>
              <a:t>המבת"ן</a:t>
            </a:r>
            <a:r>
              <a:rPr lang="he-IL" sz="1800" dirty="0" smtClean="0">
                <a:solidFill>
                  <a:srgbClr val="0077B9"/>
                </a:solidFill>
                <a:latin typeface="Calibri" panose="020F0502020204030204" pitchFamily="34" charset="0"/>
                <a:cs typeface="Calibri" panose="020F0502020204030204" pitchFamily="34" charset="0"/>
              </a:rPr>
              <a:t>.</a:t>
            </a:r>
          </a:p>
          <a:p>
            <a:pPr marL="0" lvl="2" indent="0">
              <a:spcBef>
                <a:spcPts val="600"/>
              </a:spcBef>
              <a:buClr>
                <a:schemeClr val="accent1"/>
              </a:buClr>
              <a:buNone/>
            </a:pPr>
            <a:r>
              <a:rPr lang="he-IL" sz="1800" dirty="0" smtClean="0">
                <a:solidFill>
                  <a:srgbClr val="0077B9"/>
                </a:solidFill>
                <a:latin typeface="Calibri" panose="020F0502020204030204" pitchFamily="34" charset="0"/>
                <a:cs typeface="Calibri" panose="020F0502020204030204" pitchFamily="34" charset="0"/>
              </a:rPr>
              <a:t>   </a:t>
            </a:r>
          </a:p>
          <a:p>
            <a:pPr marL="180975" lvl="2" indent="-180975">
              <a:spcBef>
                <a:spcPts val="600"/>
              </a:spcBef>
              <a:buClr>
                <a:schemeClr val="accent1"/>
              </a:buClr>
              <a:buFont typeface="Wingdings" pitchFamily="2" charset="2"/>
              <a:buChar char="§"/>
            </a:pPr>
            <a:r>
              <a:rPr lang="he-IL" sz="1800" dirty="0" smtClean="0">
                <a:solidFill>
                  <a:srgbClr val="0077B9"/>
                </a:solidFill>
                <a:latin typeface="Calibri" panose="020F0502020204030204" pitchFamily="34" charset="0"/>
                <a:cs typeface="Calibri" panose="020F0502020204030204" pitchFamily="34" charset="0"/>
              </a:rPr>
              <a:t>  קושי </a:t>
            </a:r>
            <a:r>
              <a:rPr lang="he-IL" sz="1800" dirty="0">
                <a:solidFill>
                  <a:srgbClr val="0077B9"/>
                </a:solidFill>
                <a:latin typeface="Calibri" panose="020F0502020204030204" pitchFamily="34" charset="0"/>
                <a:cs typeface="Calibri" panose="020F0502020204030204" pitchFamily="34" charset="0"/>
              </a:rPr>
              <a:t>ביישום מערכת תנופה והתאמתה לצורכי </a:t>
            </a:r>
            <a:r>
              <a:rPr lang="he-IL" sz="1800" dirty="0" smtClean="0">
                <a:solidFill>
                  <a:srgbClr val="0077B9"/>
                </a:solidFill>
                <a:latin typeface="Calibri" panose="020F0502020204030204" pitchFamily="34" charset="0"/>
                <a:cs typeface="Calibri" panose="020F0502020204030204" pitchFamily="34" charset="0"/>
              </a:rPr>
              <a:t>המחלקה, בין היתר נוכח ממשקי עבודה עם גופי </a:t>
            </a:r>
          </a:p>
          <a:p>
            <a:pPr marL="0" lvl="2" indent="0">
              <a:spcBef>
                <a:spcPts val="600"/>
              </a:spcBef>
              <a:buClr>
                <a:schemeClr val="accent1"/>
              </a:buClr>
              <a:buNone/>
            </a:pPr>
            <a:r>
              <a:rPr lang="he-IL" sz="1800" dirty="0">
                <a:solidFill>
                  <a:srgbClr val="0077B9"/>
                </a:solidFill>
                <a:latin typeface="Calibri" panose="020F0502020204030204" pitchFamily="34" charset="0"/>
                <a:cs typeface="Calibri" panose="020F0502020204030204" pitchFamily="34" charset="0"/>
              </a:rPr>
              <a:t> </a:t>
            </a:r>
            <a:r>
              <a:rPr lang="he-IL" sz="1800" dirty="0" smtClean="0">
                <a:solidFill>
                  <a:srgbClr val="0077B9"/>
                </a:solidFill>
                <a:latin typeface="Calibri" panose="020F0502020204030204" pitchFamily="34" charset="0"/>
                <a:cs typeface="Calibri" panose="020F0502020204030204" pitchFamily="34" charset="0"/>
              </a:rPr>
              <a:t>    התביעה השונים ומקבלי ההחלטות בתיקי עיכוב ההליכים – להם מערכות מחשוב אחרות.</a:t>
            </a:r>
          </a:p>
          <a:p>
            <a:pPr marL="0" lvl="2" indent="0">
              <a:spcBef>
                <a:spcPts val="600"/>
              </a:spcBef>
              <a:buClr>
                <a:schemeClr val="accent1"/>
              </a:buClr>
              <a:buNone/>
            </a:pPr>
            <a:endParaRPr lang="he-IL" sz="1800" dirty="0">
              <a:solidFill>
                <a:srgbClr val="0077B9"/>
              </a:solidFill>
              <a:latin typeface="Calibri" panose="020F0502020204030204" pitchFamily="34" charset="0"/>
              <a:cs typeface="Calibri" panose="020F0502020204030204" pitchFamily="34" charset="0"/>
            </a:endParaRPr>
          </a:p>
          <a:p>
            <a:pPr marL="0" lvl="2" indent="0">
              <a:spcBef>
                <a:spcPts val="600"/>
              </a:spcBef>
              <a:buClr>
                <a:schemeClr val="accent1"/>
              </a:buClr>
              <a:buNone/>
            </a:pPr>
            <a:endParaRPr lang="he-IL" sz="1800" dirty="0" smtClean="0">
              <a:solidFill>
                <a:srgbClr val="0077B9"/>
              </a:solidFill>
              <a:latin typeface="Calibri" panose="020F0502020204030204" pitchFamily="34" charset="0"/>
              <a:cs typeface="Calibri" panose="020F0502020204030204" pitchFamily="34" charset="0"/>
            </a:endParaRPr>
          </a:p>
          <a:p>
            <a:endParaRPr lang="he-IL" sz="1800" kern="1200" dirty="0">
              <a:solidFill>
                <a:srgbClr val="0077B9"/>
              </a:solidFill>
              <a:latin typeface="Calibri" panose="020F0502020204030204" pitchFamily="34" charset="0"/>
              <a:ea typeface="+mj-ea"/>
              <a:cs typeface="Calibri" panose="020F0502020204030204" pitchFamily="34" charset="0"/>
            </a:endParaRPr>
          </a:p>
        </p:txBody>
      </p:sp>
      <p:sp>
        <p:nvSpPr>
          <p:cNvPr id="6" name="כותרת 1"/>
          <p:cNvSpPr txBox="1">
            <a:spLocks/>
          </p:cNvSpPr>
          <p:nvPr/>
        </p:nvSpPr>
        <p:spPr>
          <a:xfrm>
            <a:off x="379937" y="999678"/>
            <a:ext cx="8680938" cy="461665"/>
          </a:xfrm>
          <a:prstGeom prst="rect">
            <a:avLst/>
          </a:prstGeom>
          <a:noFill/>
          <a:ln>
            <a:noFill/>
          </a:ln>
        </p:spPr>
        <p:txBody>
          <a:bodyPr vert="horz" wrap="square" lIns="91440" tIns="45720" rIns="91440" bIns="45720" anchor="ctr" anchorCtr="0" compatLnSpc="1">
            <a:spAutoFit/>
          </a:bodyPr>
          <a:lstStyle>
            <a:lvl1pPr marL="0" marR="0" lvl="0" indent="0" algn="r" defTabSz="914400" rtl="1" fontAlgn="auto" hangingPunct="1">
              <a:lnSpc>
                <a:spcPct val="100000"/>
              </a:lnSpc>
              <a:spcBef>
                <a:spcPts val="0"/>
              </a:spcBef>
              <a:spcAft>
                <a:spcPts val="0"/>
              </a:spcAft>
              <a:buNone/>
              <a:tabLst/>
              <a:defRPr lang="en-US" sz="2800" b="1" i="0" u="none" strike="noStrike" kern="1200" cap="none" spc="0" baseline="0">
                <a:solidFill>
                  <a:srgbClr val="0077B9"/>
                </a:solidFill>
                <a:uFillTx/>
                <a:latin typeface="Arimo" pitchFamily="34" charset="0"/>
                <a:ea typeface="Arimo" pitchFamily="34" charset="0"/>
                <a:cs typeface="Arimo" pitchFamily="34" charset="0"/>
                <a:sym typeface="Webdings"/>
              </a:defRPr>
            </a:lvl1pPr>
          </a:lstStyle>
          <a:p>
            <a:r>
              <a:rPr lang="he-IL" sz="2400" b="0" dirty="0" smtClean="0">
                <a:latin typeface="Calibri" panose="020F0502020204030204" pitchFamily="34" charset="0"/>
                <a:cs typeface="Calibri" panose="020F0502020204030204" pitchFamily="34" charset="0"/>
              </a:rPr>
              <a:t>אתגרי היחידה (פנימיים וחיצוניים) לשנים 2018-2019</a:t>
            </a:r>
            <a:endParaRPr lang="he-IL" sz="2400" b="0" dirty="0">
              <a:latin typeface="Calibri" panose="020F0502020204030204" pitchFamily="34" charset="0"/>
              <a:cs typeface="Calibri" panose="020F0502020204030204" pitchFamily="34" charset="0"/>
            </a:endParaRPr>
          </a:p>
        </p:txBody>
      </p:sp>
      <p:cxnSp>
        <p:nvCxnSpPr>
          <p:cNvPr id="8" name="Straight Connector 7"/>
          <p:cNvCxnSpPr/>
          <p:nvPr/>
        </p:nvCxnSpPr>
        <p:spPr>
          <a:xfrm>
            <a:off x="1320800" y="1022829"/>
            <a:ext cx="78232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063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474"/>
          <p:cNvSpPr>
            <a:spLocks/>
          </p:cNvSpPr>
          <p:nvPr/>
        </p:nvSpPr>
        <p:spPr bwMode="auto">
          <a:xfrm flipH="1">
            <a:off x="1311563" y="145268"/>
            <a:ext cx="7827594" cy="864215"/>
          </a:xfrm>
          <a:custGeom>
            <a:avLst/>
            <a:gdLst>
              <a:gd name="T0" fmla="*/ 5997 w 6396"/>
              <a:gd name="T1" fmla="*/ 0 h 643"/>
              <a:gd name="T2" fmla="*/ 0 w 6396"/>
              <a:gd name="T3" fmla="*/ 0 h 643"/>
              <a:gd name="T4" fmla="*/ 0 w 6396"/>
              <a:gd name="T5" fmla="*/ 643 h 643"/>
              <a:gd name="T6" fmla="*/ 6396 w 6396"/>
              <a:gd name="T7" fmla="*/ 643 h 643"/>
              <a:gd name="T8" fmla="*/ 6396 w 6396"/>
              <a:gd name="T9" fmla="*/ 399 h 643"/>
              <a:gd name="T10" fmla="*/ 5997 w 6396"/>
              <a:gd name="T11" fmla="*/ 0 h 643"/>
            </a:gdLst>
            <a:ahLst/>
            <a:cxnLst>
              <a:cxn ang="0">
                <a:pos x="T0" y="T1"/>
              </a:cxn>
              <a:cxn ang="0">
                <a:pos x="T2" y="T3"/>
              </a:cxn>
              <a:cxn ang="0">
                <a:pos x="T4" y="T5"/>
              </a:cxn>
              <a:cxn ang="0">
                <a:pos x="T6" y="T7"/>
              </a:cxn>
              <a:cxn ang="0">
                <a:pos x="T8" y="T9"/>
              </a:cxn>
              <a:cxn ang="0">
                <a:pos x="T10" y="T11"/>
              </a:cxn>
            </a:cxnLst>
            <a:rect l="0" t="0" r="r" b="b"/>
            <a:pathLst>
              <a:path w="6396" h="643">
                <a:moveTo>
                  <a:pt x="5997" y="0"/>
                </a:moveTo>
                <a:lnTo>
                  <a:pt x="0" y="0"/>
                </a:lnTo>
                <a:lnTo>
                  <a:pt x="0" y="643"/>
                </a:lnTo>
                <a:lnTo>
                  <a:pt x="6396" y="643"/>
                </a:lnTo>
                <a:lnTo>
                  <a:pt x="6396" y="399"/>
                </a:lnTo>
                <a:lnTo>
                  <a:pt x="5997" y="0"/>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algn="l" rtl="0"/>
            <a:endParaRPr lang="he-IL">
              <a:solidFill>
                <a:prstClr val="black"/>
              </a:solidFill>
            </a:endParaRPr>
          </a:p>
        </p:txBody>
      </p:sp>
      <p:sp>
        <p:nvSpPr>
          <p:cNvPr id="2" name="כותרת 1"/>
          <p:cNvSpPr>
            <a:spLocks noGrp="1"/>
          </p:cNvSpPr>
          <p:nvPr>
            <p:ph type="title"/>
          </p:nvPr>
        </p:nvSpPr>
        <p:spPr>
          <a:xfrm>
            <a:off x="405472" y="346542"/>
            <a:ext cx="8680938" cy="461665"/>
          </a:xfrm>
        </p:spPr>
        <p:txBody>
          <a:bodyPr/>
          <a:lstStyle/>
          <a:p>
            <a:pPr algn="r"/>
            <a:r>
              <a:rPr lang="he-IL" sz="2400" dirty="0">
                <a:solidFill>
                  <a:srgbClr val="0077B9"/>
                </a:solidFill>
                <a:cs typeface="+mn-cs"/>
              </a:rPr>
              <a:t>יעדי היחידה לשנים </a:t>
            </a:r>
            <a:r>
              <a:rPr lang="he-IL" sz="2400" dirty="0" smtClean="0">
                <a:solidFill>
                  <a:srgbClr val="0077B9"/>
                </a:solidFill>
                <a:cs typeface="+mn-cs"/>
              </a:rPr>
              <a:t>2018-2019</a:t>
            </a:r>
            <a:r>
              <a:rPr lang="he-IL" sz="2400" dirty="0">
                <a:solidFill>
                  <a:srgbClr val="0077B9"/>
                </a:solidFill>
                <a:cs typeface="+mn-cs"/>
              </a:rPr>
              <a:t/>
            </a:r>
            <a:br>
              <a:rPr lang="he-IL" sz="2400" dirty="0">
                <a:solidFill>
                  <a:srgbClr val="0077B9"/>
                </a:solidFill>
                <a:cs typeface="+mn-cs"/>
              </a:rPr>
            </a:br>
            <a:endParaRPr lang="he-IL" sz="2400" dirty="0">
              <a:solidFill>
                <a:srgbClr val="0077B9"/>
              </a:solidFill>
              <a:cs typeface="+mn-cs"/>
            </a:endParaRPr>
          </a:p>
        </p:txBody>
      </p:sp>
      <p:sp>
        <p:nvSpPr>
          <p:cNvPr id="3" name="מציין מיקום תוכן 2"/>
          <p:cNvSpPr>
            <a:spLocks noGrp="1"/>
          </p:cNvSpPr>
          <p:nvPr>
            <p:ph idx="1"/>
          </p:nvPr>
        </p:nvSpPr>
        <p:spPr>
          <a:xfrm>
            <a:off x="161434" y="1138518"/>
            <a:ext cx="8887565" cy="5719482"/>
          </a:xfrm>
        </p:spPr>
        <p:txBody>
          <a:bodyPr/>
          <a:lstStyle/>
          <a:p>
            <a:pPr marL="180975" lvl="2" indent="-180975">
              <a:spcBef>
                <a:spcPts val="600"/>
              </a:spcBef>
              <a:buFont typeface="Wingdings" pitchFamily="2" charset="2"/>
              <a:buChar char="§"/>
            </a:pPr>
            <a:r>
              <a:rPr lang="he-IL" sz="1600" dirty="0" smtClean="0">
                <a:solidFill>
                  <a:srgbClr val="4F81BD"/>
                </a:solidFill>
                <a:latin typeface="Calibri" panose="020F0502020204030204" pitchFamily="34" charset="0"/>
                <a:cs typeface="Calibri" panose="020F0502020204030204" pitchFamily="34" charset="0"/>
              </a:rPr>
              <a:t>בחינה </a:t>
            </a:r>
            <a:r>
              <a:rPr lang="he-IL" sz="1600" dirty="0">
                <a:solidFill>
                  <a:srgbClr val="4F81BD"/>
                </a:solidFill>
                <a:latin typeface="Calibri" panose="020F0502020204030204" pitchFamily="34" charset="0"/>
                <a:cs typeface="Calibri" panose="020F0502020204030204" pitchFamily="34" charset="0"/>
              </a:rPr>
              <a:t>מעמיקה של מאפייני תיקי עיכוב הליכים לשם זיהוי מאפייני מדיניות </a:t>
            </a:r>
            <a:r>
              <a:rPr lang="he-IL" sz="1600" dirty="0" smtClean="0">
                <a:solidFill>
                  <a:srgbClr val="4F81BD"/>
                </a:solidFill>
                <a:latin typeface="Calibri" panose="020F0502020204030204" pitchFamily="34" charset="0"/>
                <a:cs typeface="Calibri" panose="020F0502020204030204" pitchFamily="34" charset="0"/>
              </a:rPr>
              <a:t>קבלת החלטות בתיקים ושיפור </a:t>
            </a:r>
            <a:r>
              <a:rPr lang="he-IL" sz="1600" dirty="0">
                <a:solidFill>
                  <a:srgbClr val="4F81BD"/>
                </a:solidFill>
                <a:latin typeface="Calibri" panose="020F0502020204030204" pitchFamily="34" charset="0"/>
                <a:cs typeface="Calibri" panose="020F0502020204030204" pitchFamily="34" charset="0"/>
              </a:rPr>
              <a:t>יכולת הפקת הלקחים מהנתונים, באמצעות יצירת מסד נתונים במערכת הממוחשבת הקיימת</a:t>
            </a:r>
            <a:r>
              <a:rPr lang="he-IL" sz="1600" dirty="0" smtClean="0">
                <a:solidFill>
                  <a:srgbClr val="4F81BD"/>
                </a:solidFill>
                <a:latin typeface="Calibri" panose="020F0502020204030204" pitchFamily="34" charset="0"/>
                <a:cs typeface="Calibri" panose="020F0502020204030204" pitchFamily="34" charset="0"/>
              </a:rPr>
              <a:t>. קידום השקיפות והוודאות בתחום עיכוב ההליכים בפני הציבור.</a:t>
            </a:r>
          </a:p>
          <a:p>
            <a:pPr marL="0" lvl="2" indent="0">
              <a:spcBef>
                <a:spcPts val="600"/>
              </a:spcBef>
              <a:buNone/>
            </a:pPr>
            <a:endParaRPr lang="he-IL" sz="1600" dirty="0">
              <a:solidFill>
                <a:srgbClr val="4F81BD"/>
              </a:solidFill>
              <a:latin typeface="Calibri" panose="020F0502020204030204" pitchFamily="34" charset="0"/>
              <a:cs typeface="Calibri" panose="020F0502020204030204" pitchFamily="34" charset="0"/>
            </a:endParaRPr>
          </a:p>
          <a:p>
            <a:pPr marL="180975" lvl="2" indent="-180975">
              <a:spcBef>
                <a:spcPts val="600"/>
              </a:spcBef>
              <a:buFont typeface="Wingdings" pitchFamily="2" charset="2"/>
              <a:buChar char="§"/>
            </a:pPr>
            <a:r>
              <a:rPr lang="he-IL" sz="1600" dirty="0" smtClean="0">
                <a:solidFill>
                  <a:srgbClr val="4F81BD"/>
                </a:solidFill>
                <a:latin typeface="Calibri" panose="020F0502020204030204" pitchFamily="34" charset="0"/>
                <a:cs typeface="Calibri" panose="020F0502020204030204" pitchFamily="34" charset="0"/>
              </a:rPr>
              <a:t>זיהוי תיקי עיכוב הליכים בהם קיימת פגיעה בזכויות נאשמים ונפגעי עבירה ונקיטת פעולות בנושאי רוחב העולים מתיקי עיכוב ההליכים. </a:t>
            </a:r>
          </a:p>
          <a:p>
            <a:pPr marL="180975" lvl="2" indent="-180975">
              <a:spcBef>
                <a:spcPts val="600"/>
              </a:spcBef>
              <a:buFont typeface="Wingdings" pitchFamily="2" charset="2"/>
              <a:buChar char="§"/>
            </a:pPr>
            <a:endParaRPr lang="he-IL" sz="1600" dirty="0" smtClean="0">
              <a:solidFill>
                <a:srgbClr val="4F81BD"/>
              </a:solidFill>
              <a:latin typeface="Calibri" panose="020F0502020204030204" pitchFamily="34" charset="0"/>
              <a:cs typeface="Calibri" panose="020F0502020204030204" pitchFamily="34" charset="0"/>
            </a:endParaRPr>
          </a:p>
          <a:p>
            <a:pPr marL="180975" lvl="2" indent="-180975">
              <a:spcBef>
                <a:spcPts val="600"/>
              </a:spcBef>
              <a:buFont typeface="Wingdings" pitchFamily="2" charset="2"/>
              <a:buChar char="§"/>
            </a:pPr>
            <a:r>
              <a:rPr lang="he-IL" sz="1600" dirty="0">
                <a:solidFill>
                  <a:srgbClr val="4F81BD"/>
                </a:solidFill>
                <a:latin typeface="Calibri" panose="020F0502020204030204" pitchFamily="34" charset="0"/>
                <a:cs typeface="Calibri" panose="020F0502020204030204" pitchFamily="34" charset="0"/>
              </a:rPr>
              <a:t>שיפור ההכרות, השיח וממשקי העבודה עם גופי התביעה השונים</a:t>
            </a:r>
            <a:endParaRPr lang="he-IL" sz="1600" dirty="0" smtClean="0">
              <a:solidFill>
                <a:srgbClr val="4F81BD"/>
              </a:solidFill>
              <a:latin typeface="Calibri" panose="020F0502020204030204" pitchFamily="34" charset="0"/>
              <a:cs typeface="Calibri" panose="020F0502020204030204" pitchFamily="34" charset="0"/>
            </a:endParaRPr>
          </a:p>
          <a:p>
            <a:pPr marL="0" lvl="2" indent="0">
              <a:spcBef>
                <a:spcPts val="600"/>
              </a:spcBef>
              <a:buNone/>
            </a:pPr>
            <a:endParaRPr lang="he-IL" sz="1600" dirty="0" smtClean="0">
              <a:solidFill>
                <a:srgbClr val="4F81BD"/>
              </a:solidFill>
              <a:latin typeface="Calibri" panose="020F0502020204030204" pitchFamily="34" charset="0"/>
              <a:cs typeface="Calibri" panose="020F0502020204030204" pitchFamily="34" charset="0"/>
            </a:endParaRPr>
          </a:p>
          <a:p>
            <a:pPr marL="180975" lvl="2" indent="-180975">
              <a:spcBef>
                <a:spcPts val="600"/>
              </a:spcBef>
              <a:buFont typeface="Wingdings" pitchFamily="2" charset="2"/>
              <a:buChar char="§"/>
            </a:pPr>
            <a:r>
              <a:rPr lang="he-IL" sz="1600" dirty="0">
                <a:solidFill>
                  <a:srgbClr val="4F81BD"/>
                </a:solidFill>
                <a:latin typeface="Calibri" panose="020F0502020204030204" pitchFamily="34" charset="0"/>
                <a:cs typeface="Calibri" panose="020F0502020204030204" pitchFamily="34" charset="0"/>
              </a:rPr>
              <a:t>ביסוס מדיניות אכיפה לניתוב הליכים פליליים להליכים חלופיים להליך הפלילי. </a:t>
            </a:r>
            <a:endParaRPr lang="he-IL" sz="1600" dirty="0" smtClean="0">
              <a:solidFill>
                <a:srgbClr val="4F81BD"/>
              </a:solidFill>
              <a:latin typeface="Calibri" panose="020F0502020204030204" pitchFamily="34" charset="0"/>
              <a:cs typeface="Calibri" panose="020F0502020204030204" pitchFamily="34" charset="0"/>
            </a:endParaRPr>
          </a:p>
          <a:p>
            <a:pPr marL="180975" lvl="2" indent="-180975">
              <a:spcBef>
                <a:spcPts val="600"/>
              </a:spcBef>
              <a:buFont typeface="Wingdings" pitchFamily="2" charset="2"/>
              <a:buChar char="§"/>
            </a:pPr>
            <a:endParaRPr lang="he-IL" sz="1600" dirty="0">
              <a:solidFill>
                <a:srgbClr val="4F81BD"/>
              </a:solidFill>
              <a:latin typeface="Calibri" panose="020F0502020204030204" pitchFamily="34" charset="0"/>
              <a:cs typeface="Calibri" panose="020F0502020204030204" pitchFamily="34" charset="0"/>
            </a:endParaRPr>
          </a:p>
          <a:p>
            <a:pPr marL="180975" lvl="2" indent="-180975">
              <a:spcBef>
                <a:spcPts val="600"/>
              </a:spcBef>
              <a:buFont typeface="Wingdings" pitchFamily="2" charset="2"/>
              <a:buChar char="§"/>
            </a:pPr>
            <a:r>
              <a:rPr lang="he-IL" sz="1600" dirty="0" smtClean="0">
                <a:solidFill>
                  <a:srgbClr val="4F81BD"/>
                </a:solidFill>
                <a:latin typeface="Calibri" panose="020F0502020204030204" pitchFamily="34" charset="0"/>
                <a:cs typeface="Calibri" panose="020F0502020204030204" pitchFamily="34" charset="0"/>
              </a:rPr>
              <a:t>חיזוק וביסוס פרויקט "בתי המשפט הקהילתיים" כהליך אכיפה פלילי חלופי. </a:t>
            </a:r>
          </a:p>
          <a:p>
            <a:pPr marL="0" lvl="2" indent="0">
              <a:spcBef>
                <a:spcPts val="600"/>
              </a:spcBef>
              <a:buNone/>
            </a:pPr>
            <a:endParaRPr lang="he-IL" sz="1600" dirty="0" smtClean="0">
              <a:solidFill>
                <a:srgbClr val="4F81BD"/>
              </a:solidFill>
              <a:latin typeface="Calibri" panose="020F0502020204030204" pitchFamily="34" charset="0"/>
              <a:cs typeface="Calibri" panose="020F0502020204030204" pitchFamily="34" charset="0"/>
            </a:endParaRPr>
          </a:p>
          <a:p>
            <a:pPr marL="180975" lvl="2" indent="-180975">
              <a:spcBef>
                <a:spcPts val="600"/>
              </a:spcBef>
              <a:buFont typeface="Wingdings" pitchFamily="2" charset="2"/>
              <a:buChar char="§"/>
            </a:pPr>
            <a:r>
              <a:rPr lang="he-IL" sz="1600" dirty="0" smtClean="0">
                <a:solidFill>
                  <a:srgbClr val="4F81BD"/>
                </a:solidFill>
                <a:latin typeface="Calibri" panose="020F0502020204030204" pitchFamily="34" charset="0"/>
                <a:cs typeface="Calibri" panose="020F0502020204030204" pitchFamily="34" charset="0"/>
              </a:rPr>
              <a:t>מיסוד הליכי הפקת לקחים ותיקון כשלים רוחביים</a:t>
            </a:r>
          </a:p>
          <a:p>
            <a:pPr marL="180975" lvl="2" indent="-180975">
              <a:spcBef>
                <a:spcPts val="600"/>
              </a:spcBef>
              <a:buFont typeface="Wingdings" pitchFamily="2" charset="2"/>
              <a:buChar char="§"/>
            </a:pPr>
            <a:endParaRPr lang="he-IL" sz="1600" dirty="0" smtClean="0">
              <a:solidFill>
                <a:srgbClr val="4F81BD"/>
              </a:solidFill>
              <a:latin typeface="Calibri" panose="020F0502020204030204" pitchFamily="34" charset="0"/>
              <a:cs typeface="Calibri" panose="020F0502020204030204" pitchFamily="34" charset="0"/>
            </a:endParaRPr>
          </a:p>
          <a:p>
            <a:pPr marL="180975" lvl="2" indent="-180975">
              <a:spcBef>
                <a:spcPts val="600"/>
              </a:spcBef>
              <a:buFont typeface="Wingdings" pitchFamily="2" charset="2"/>
              <a:buChar char="§"/>
            </a:pPr>
            <a:r>
              <a:rPr lang="he-IL" sz="1600" dirty="0" smtClean="0">
                <a:solidFill>
                  <a:srgbClr val="4F81BD"/>
                </a:solidFill>
                <a:latin typeface="Calibri" panose="020F0502020204030204" pitchFamily="34" charset="0"/>
                <a:cs typeface="Calibri" panose="020F0502020204030204" pitchFamily="34" charset="0"/>
              </a:rPr>
              <a:t>הקמת מערכת מחשוב ייעודית </a:t>
            </a:r>
            <a:r>
              <a:rPr lang="he-IL" sz="1600" dirty="0" err="1" smtClean="0">
                <a:solidFill>
                  <a:srgbClr val="4F81BD"/>
                </a:solidFill>
                <a:latin typeface="Calibri" panose="020F0502020204030204" pitchFamily="34" charset="0"/>
                <a:cs typeface="Calibri" panose="020F0502020204030204" pitchFamily="34" charset="0"/>
              </a:rPr>
              <a:t>למבת"ן</a:t>
            </a:r>
            <a:r>
              <a:rPr lang="he-IL" sz="1600" dirty="0" smtClean="0">
                <a:solidFill>
                  <a:srgbClr val="4F81BD"/>
                </a:solidFill>
                <a:latin typeface="Calibri" panose="020F0502020204030204" pitchFamily="34" charset="0"/>
                <a:cs typeface="Calibri" panose="020F0502020204030204" pitchFamily="34" charset="0"/>
              </a:rPr>
              <a:t> – לצורך טיפול ושימור ידע מסווג ורגיש הקיים בתיקים </a:t>
            </a:r>
          </a:p>
          <a:p>
            <a:pPr marL="180975" lvl="2" indent="-180975">
              <a:spcBef>
                <a:spcPts val="600"/>
              </a:spcBef>
              <a:buFont typeface="Wingdings" pitchFamily="2" charset="2"/>
              <a:buChar char="§"/>
            </a:pPr>
            <a:endParaRPr lang="he-IL" sz="1600" dirty="0" smtClean="0">
              <a:solidFill>
                <a:srgbClr val="4F81BD"/>
              </a:solidFill>
              <a:latin typeface="Calibri" panose="020F0502020204030204" pitchFamily="34" charset="0"/>
              <a:cs typeface="Calibri" panose="020F0502020204030204" pitchFamily="34" charset="0"/>
            </a:endParaRPr>
          </a:p>
          <a:p>
            <a:pPr marL="180975" lvl="2" indent="-180975">
              <a:spcBef>
                <a:spcPts val="600"/>
              </a:spcBef>
              <a:buFont typeface="Wingdings" pitchFamily="2" charset="2"/>
              <a:buChar char="§"/>
            </a:pPr>
            <a:r>
              <a:rPr lang="he-IL" sz="1600" dirty="0" err="1" smtClean="0">
                <a:solidFill>
                  <a:srgbClr val="4F81BD"/>
                </a:solidFill>
                <a:latin typeface="Calibri" panose="020F0502020204030204" pitchFamily="34" charset="0"/>
                <a:cs typeface="Calibri" panose="020F0502020204030204" pitchFamily="34" charset="0"/>
              </a:rPr>
              <a:t>מבת"ן</a:t>
            </a:r>
            <a:r>
              <a:rPr lang="he-IL" sz="1600" dirty="0" smtClean="0">
                <a:solidFill>
                  <a:srgbClr val="4F81BD"/>
                </a:solidFill>
                <a:latin typeface="Calibri" panose="020F0502020204030204" pitchFamily="34" charset="0"/>
                <a:cs typeface="Calibri" panose="020F0502020204030204" pitchFamily="34" charset="0"/>
              </a:rPr>
              <a:t> - טיפול ב- 150 התיקים שעתידים להגיע מיחידת </a:t>
            </a:r>
            <a:r>
              <a:rPr lang="he-IL" sz="1600" dirty="0" err="1" smtClean="0">
                <a:solidFill>
                  <a:srgbClr val="4F81BD"/>
                </a:solidFill>
                <a:latin typeface="Calibri" panose="020F0502020204030204" pitchFamily="34" charset="0"/>
                <a:cs typeface="Calibri" panose="020F0502020204030204" pitchFamily="34" charset="0"/>
              </a:rPr>
              <a:t>המבת"ן</a:t>
            </a:r>
            <a:r>
              <a:rPr lang="he-IL" sz="1600" dirty="0" smtClean="0">
                <a:solidFill>
                  <a:srgbClr val="4F81BD"/>
                </a:solidFill>
                <a:latin typeface="Calibri" panose="020F0502020204030204" pitchFamily="34" charset="0"/>
                <a:cs typeface="Calibri" panose="020F0502020204030204" pitchFamily="34" charset="0"/>
              </a:rPr>
              <a:t> במהלך שנת 2018</a:t>
            </a:r>
          </a:p>
          <a:p>
            <a:pPr marL="0" lvl="2" indent="0">
              <a:spcBef>
                <a:spcPts val="600"/>
              </a:spcBef>
              <a:buNone/>
            </a:pPr>
            <a:endParaRPr lang="he-IL" sz="1600" dirty="0" smtClean="0">
              <a:solidFill>
                <a:srgbClr val="4F81BD"/>
              </a:solidFill>
              <a:latin typeface="Calibri" panose="020F0502020204030204" pitchFamily="34" charset="0"/>
              <a:cs typeface="Calibri" panose="020F0502020204030204" pitchFamily="34" charset="0"/>
            </a:endParaRPr>
          </a:p>
          <a:p>
            <a:pPr marL="180975" lvl="2" indent="-180975">
              <a:spcBef>
                <a:spcPts val="600"/>
              </a:spcBef>
              <a:buFont typeface="Wingdings" pitchFamily="2" charset="2"/>
              <a:buChar char="§"/>
            </a:pPr>
            <a:endParaRPr lang="he-IL" sz="1800" dirty="0" smtClean="0">
              <a:solidFill>
                <a:srgbClr val="4F81BD"/>
              </a:solidFill>
              <a:latin typeface="Calibri" panose="020F0502020204030204" pitchFamily="34" charset="0"/>
              <a:cs typeface="Calibri" panose="020F0502020204030204" pitchFamily="34" charset="0"/>
            </a:endParaRPr>
          </a:p>
          <a:p>
            <a:pPr marL="0" lvl="2" indent="0">
              <a:spcBef>
                <a:spcPts val="600"/>
              </a:spcBef>
              <a:buNone/>
            </a:pPr>
            <a:r>
              <a:rPr lang="he-IL" sz="1800" dirty="0" smtClean="0">
                <a:solidFill>
                  <a:srgbClr val="4F81BD"/>
                </a:solidFill>
                <a:latin typeface="Calibri" panose="020F0502020204030204" pitchFamily="34" charset="0"/>
                <a:cs typeface="Calibri" panose="020F0502020204030204" pitchFamily="34" charset="0"/>
              </a:rPr>
              <a:t> </a:t>
            </a:r>
            <a:endParaRPr lang="he-IL" sz="1800" dirty="0">
              <a:solidFill>
                <a:srgbClr val="4F81BD"/>
              </a:solidFill>
              <a:latin typeface="Calibri" panose="020F0502020204030204" pitchFamily="34" charset="0"/>
              <a:cs typeface="Calibri" panose="020F0502020204030204" pitchFamily="34" charset="0"/>
            </a:endParaRPr>
          </a:p>
          <a:p>
            <a:endParaRPr lang="he-IL" sz="1800" kern="1200" dirty="0">
              <a:solidFill>
                <a:srgbClr val="0077B9"/>
              </a:solidFill>
              <a:latin typeface="Calibri" panose="020F0502020204030204" pitchFamily="34" charset="0"/>
              <a:ea typeface="+mj-ea"/>
              <a:cs typeface="Calibri" panose="020F0502020204030204" pitchFamily="34" charset="0"/>
            </a:endParaRPr>
          </a:p>
        </p:txBody>
      </p:sp>
      <p:cxnSp>
        <p:nvCxnSpPr>
          <p:cNvPr id="8" name="Straight Connector 7"/>
          <p:cNvCxnSpPr/>
          <p:nvPr/>
        </p:nvCxnSpPr>
        <p:spPr>
          <a:xfrm>
            <a:off x="1320800" y="1022829"/>
            <a:ext cx="78232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104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2861" y="166594"/>
            <a:ext cx="8680938" cy="523220"/>
          </a:xfrm>
        </p:spPr>
        <p:txBody>
          <a:bodyPr/>
          <a:lstStyle/>
          <a:p>
            <a:r>
              <a:rPr lang="en-US" dirty="0" smtClean="0"/>
              <a:t> </a:t>
            </a:r>
            <a:r>
              <a:rPr lang="he-IL" dirty="0" smtClean="0"/>
              <a:t>ייעוד וחזון</a:t>
            </a:r>
            <a:endParaRPr lang="he-IL" dirty="0"/>
          </a:p>
        </p:txBody>
      </p:sp>
      <p:sp>
        <p:nvSpPr>
          <p:cNvPr id="3" name="מציין מיקום תוכן 2"/>
          <p:cNvSpPr>
            <a:spLocks noGrp="1"/>
          </p:cNvSpPr>
          <p:nvPr>
            <p:ph idx="1"/>
          </p:nvPr>
        </p:nvSpPr>
        <p:spPr>
          <a:xfrm>
            <a:off x="269638" y="1123406"/>
            <a:ext cx="8674065" cy="5529943"/>
          </a:xfrm>
        </p:spPr>
        <p:txBody>
          <a:bodyPr/>
          <a:lstStyle/>
          <a:p>
            <a:pPr marL="0" lvl="2" indent="0" algn="just">
              <a:buNone/>
              <a:tabLst>
                <a:tab pos="177795" algn="l"/>
              </a:tabLst>
            </a:pPr>
            <a:endParaRPr lang="he-IL" sz="2000" kern="1200" dirty="0" smtClean="0">
              <a:solidFill>
                <a:schemeClr val="tx2"/>
              </a:solidFill>
              <a:latin typeface="Times New Roman"/>
              <a:ea typeface="Calibri"/>
            </a:endParaRPr>
          </a:p>
          <a:p>
            <a:pPr marL="0" lvl="2" indent="0" algn="just">
              <a:buNone/>
              <a:tabLst>
                <a:tab pos="177795" algn="l"/>
              </a:tabLst>
            </a:pPr>
            <a:r>
              <a:rPr lang="he-IL" sz="2000" kern="1200" dirty="0" smtClean="0">
                <a:solidFill>
                  <a:schemeClr val="tx2"/>
                </a:solidFill>
                <a:latin typeface="Times New Roman"/>
                <a:ea typeface="Calibri"/>
              </a:rPr>
              <a:t>המחלקה לעיכוב הליכים הינה יחידת מטה בפרקליטות המדינה אשר ייעודה המרכזי בשמירה על מדיניות אכיפה פלילית אחידה ושוויונית בגופי התביעה השונים, תוך שמירה על זכויות הנאשמים ועל זכויות נפגע עבירה</a:t>
            </a:r>
          </a:p>
          <a:p>
            <a:pPr marL="0" lvl="2" indent="0" algn="just">
              <a:buNone/>
              <a:tabLst>
                <a:tab pos="177795" algn="l"/>
              </a:tabLst>
            </a:pPr>
            <a:endParaRPr lang="he-IL" sz="2000" kern="1200" dirty="0" smtClean="0">
              <a:solidFill>
                <a:schemeClr val="tx2"/>
              </a:solidFill>
              <a:latin typeface="Times New Roman"/>
              <a:ea typeface="Calibri"/>
            </a:endParaRPr>
          </a:p>
          <a:p>
            <a:pPr marL="0" lvl="2" indent="0" algn="just">
              <a:buNone/>
              <a:tabLst>
                <a:tab pos="177795" algn="l"/>
              </a:tabLst>
            </a:pPr>
            <a:r>
              <a:rPr lang="he-IL" sz="2000" kern="1200" dirty="0" smtClean="0">
                <a:solidFill>
                  <a:schemeClr val="tx2"/>
                </a:solidFill>
                <a:latin typeface="Times New Roman"/>
                <a:ea typeface="Calibri"/>
              </a:rPr>
              <a:t>המחלקה לעיכוב הליכים מגשימה ייעודה זה באמצעות ארבעה תפקידים עיקריים:</a:t>
            </a:r>
          </a:p>
          <a:p>
            <a:pPr marL="457200" lvl="2" indent="-457200" algn="just">
              <a:buAutoNum type="arabicPeriod"/>
              <a:tabLst>
                <a:tab pos="177795" algn="l"/>
              </a:tabLst>
            </a:pPr>
            <a:r>
              <a:rPr lang="he-IL" sz="2000" kern="1200" dirty="0" smtClean="0">
                <a:solidFill>
                  <a:schemeClr val="tx2"/>
                </a:solidFill>
                <a:latin typeface="Times New Roman"/>
                <a:ea typeface="Calibri"/>
              </a:rPr>
              <a:t>בקרה ויישום סמכות עיכוב ההליכים בהתאם לחוק וההנחיות בנושא</a:t>
            </a:r>
          </a:p>
          <a:p>
            <a:pPr marL="457200" lvl="2" indent="-457200" algn="just">
              <a:buAutoNum type="arabicPeriod"/>
              <a:tabLst>
                <a:tab pos="177795" algn="l"/>
              </a:tabLst>
            </a:pPr>
            <a:r>
              <a:rPr lang="he-IL" sz="2000" kern="1200" dirty="0" smtClean="0">
                <a:solidFill>
                  <a:schemeClr val="tx2"/>
                </a:solidFill>
                <a:latin typeface="Times New Roman"/>
                <a:ea typeface="Calibri"/>
              </a:rPr>
              <a:t>בחינת מדיניות האכיפה של גופי התביעה השונים במסגרת טיפול בבקשות לעיכוב הליכים</a:t>
            </a:r>
          </a:p>
          <a:p>
            <a:pPr marL="457200" lvl="2" indent="-457200" algn="just">
              <a:buAutoNum type="arabicPeriod"/>
              <a:tabLst>
                <a:tab pos="177795" algn="l"/>
              </a:tabLst>
            </a:pPr>
            <a:r>
              <a:rPr lang="he-IL" sz="2000" kern="1200" dirty="0" smtClean="0">
                <a:solidFill>
                  <a:schemeClr val="tx2"/>
                </a:solidFill>
                <a:latin typeface="Times New Roman"/>
                <a:ea typeface="Calibri"/>
              </a:rPr>
              <a:t>נושאי רוחב שבאחריות המחלקה הקשורים למדיניות אכיפה פלילית</a:t>
            </a:r>
          </a:p>
          <a:p>
            <a:pPr marL="457200" lvl="2" indent="-457200" algn="just">
              <a:buAutoNum type="arabicPeriod"/>
              <a:tabLst>
                <a:tab pos="177795" algn="l"/>
              </a:tabLst>
            </a:pPr>
            <a:r>
              <a:rPr lang="he-IL" sz="2000" kern="1200" dirty="0" smtClean="0">
                <a:solidFill>
                  <a:schemeClr val="tx2"/>
                </a:solidFill>
                <a:latin typeface="Times New Roman"/>
                <a:ea typeface="Calibri"/>
              </a:rPr>
              <a:t>הפקת לקחים בפרקליטות ותיקון כשלים רוחביים </a:t>
            </a:r>
          </a:p>
          <a:p>
            <a:pPr marL="0" lvl="2" indent="0" algn="just">
              <a:buNone/>
              <a:tabLst>
                <a:tab pos="177795" algn="l"/>
              </a:tabLst>
            </a:pPr>
            <a:endParaRPr lang="he-IL" sz="2000" kern="1200" dirty="0" smtClean="0">
              <a:solidFill>
                <a:schemeClr val="tx2"/>
              </a:solidFill>
              <a:latin typeface="Times New Roman"/>
              <a:ea typeface="Calibri"/>
            </a:endParaRPr>
          </a:p>
          <a:p>
            <a:pPr marL="0" lvl="2" indent="0" algn="just">
              <a:buNone/>
              <a:tabLst>
                <a:tab pos="177795" algn="l"/>
              </a:tabLst>
            </a:pPr>
            <a:r>
              <a:rPr lang="he-IL" sz="2000" kern="1200" dirty="0">
                <a:solidFill>
                  <a:schemeClr val="tx2"/>
                </a:solidFill>
                <a:latin typeface="Times New Roman"/>
                <a:ea typeface="Calibri"/>
              </a:rPr>
              <a:t>בנוסף לאלה אחראית המחלקה לעיכוב הליכים על טיפול בתלונות נחקרים בשירות הביטחון הכללי (</a:t>
            </a:r>
            <a:r>
              <a:rPr lang="he-IL" sz="2000" kern="1200" dirty="0" err="1">
                <a:solidFill>
                  <a:schemeClr val="tx2"/>
                </a:solidFill>
                <a:latin typeface="Times New Roman"/>
                <a:ea typeface="Calibri"/>
              </a:rPr>
              <a:t>המבת"ן</a:t>
            </a:r>
            <a:r>
              <a:rPr lang="he-IL" sz="2000" kern="1200" dirty="0">
                <a:solidFill>
                  <a:schemeClr val="tx2"/>
                </a:solidFill>
                <a:latin typeface="Times New Roman"/>
                <a:ea typeface="Calibri"/>
              </a:rPr>
              <a:t>) ועל פרויקט מסר (פרויקט התנדבותי בקהילה</a:t>
            </a:r>
            <a:r>
              <a:rPr lang="he-IL" sz="2000" kern="1200" dirty="0" smtClean="0">
                <a:solidFill>
                  <a:schemeClr val="tx2"/>
                </a:solidFill>
                <a:latin typeface="Times New Roman"/>
                <a:ea typeface="Calibri"/>
              </a:rPr>
              <a:t>)</a:t>
            </a:r>
            <a:endParaRPr lang="he-IL" sz="2000" kern="1200" dirty="0">
              <a:solidFill>
                <a:schemeClr val="tx2"/>
              </a:solidFill>
              <a:latin typeface="Times New Roman"/>
              <a:ea typeface="Calibri"/>
            </a:endParaRPr>
          </a:p>
          <a:p>
            <a:pPr marL="0" lvl="2" indent="0" algn="just">
              <a:buNone/>
              <a:tabLst>
                <a:tab pos="177795" algn="l"/>
              </a:tabLst>
            </a:pPr>
            <a:endParaRPr lang="he-IL" sz="2000" kern="1200" dirty="0" smtClean="0">
              <a:solidFill>
                <a:schemeClr val="tx2"/>
              </a:solidFill>
              <a:latin typeface="Times New Roman"/>
              <a:ea typeface="Calibri"/>
            </a:endParaRPr>
          </a:p>
          <a:p>
            <a:pPr marL="0" lvl="2" indent="0" algn="just">
              <a:buNone/>
              <a:tabLst>
                <a:tab pos="177795" algn="l"/>
              </a:tabLst>
            </a:pPr>
            <a:endParaRPr lang="he-IL" sz="2400" kern="1200" dirty="0">
              <a:solidFill>
                <a:schemeClr val="tx2"/>
              </a:solidFill>
              <a:latin typeface="Times New Roman"/>
              <a:ea typeface="Calibri"/>
            </a:endParaRPr>
          </a:p>
          <a:p>
            <a:pPr marL="0" lvl="2" indent="0" algn="just">
              <a:buNone/>
              <a:tabLst>
                <a:tab pos="177795" algn="l"/>
              </a:tabLst>
            </a:pPr>
            <a:endParaRPr lang="he-IL" sz="2400" kern="1200" dirty="0">
              <a:solidFill>
                <a:schemeClr val="tx2"/>
              </a:solidFill>
              <a:latin typeface="Times New Roman"/>
              <a:ea typeface="Calibri"/>
            </a:endParaRPr>
          </a:p>
          <a:p>
            <a:pPr algn="just"/>
            <a:endParaRPr lang="he-IL" dirty="0"/>
          </a:p>
        </p:txBody>
      </p:sp>
    </p:spTree>
    <p:extLst>
      <p:ext uri="{BB962C8B-B14F-4D97-AF65-F5344CB8AC3E}">
        <p14:creationId xmlns:p14="http://schemas.microsoft.com/office/powerpoint/2010/main" val="147419165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8"/>
          <p:cNvSpPr txBox="1">
            <a:spLocks/>
          </p:cNvSpPr>
          <p:nvPr/>
        </p:nvSpPr>
        <p:spPr>
          <a:xfrm>
            <a:off x="8716489" y="6566619"/>
            <a:ext cx="2133600"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E0E53BCF-F002-40C5-B47B-2BBFD77D6B58}" type="slidenum">
              <a:rPr kumimoji="0" lang="he-IL" sz="105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Calibri" panose="020F050202020403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he-IL" sz="105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grpSp>
        <p:nvGrpSpPr>
          <p:cNvPr id="11" name="Group 10"/>
          <p:cNvGrpSpPr/>
          <p:nvPr/>
        </p:nvGrpSpPr>
        <p:grpSpPr>
          <a:xfrm>
            <a:off x="676854" y="1888348"/>
            <a:ext cx="7836959" cy="1206245"/>
            <a:chOff x="603137" y="2472702"/>
            <a:chExt cx="7836959" cy="1206245"/>
          </a:xfrm>
        </p:grpSpPr>
        <p:sp>
          <p:nvSpPr>
            <p:cNvPr id="12" name="Freeform 474"/>
            <p:cNvSpPr>
              <a:spLocks/>
            </p:cNvSpPr>
            <p:nvPr/>
          </p:nvSpPr>
          <p:spPr bwMode="auto">
            <a:xfrm flipH="1">
              <a:off x="612502" y="2814732"/>
              <a:ext cx="7827594" cy="864215"/>
            </a:xfrm>
            <a:custGeom>
              <a:avLst/>
              <a:gdLst>
                <a:gd name="T0" fmla="*/ 5997 w 6396"/>
                <a:gd name="T1" fmla="*/ 0 h 643"/>
                <a:gd name="T2" fmla="*/ 0 w 6396"/>
                <a:gd name="T3" fmla="*/ 0 h 643"/>
                <a:gd name="T4" fmla="*/ 0 w 6396"/>
                <a:gd name="T5" fmla="*/ 643 h 643"/>
                <a:gd name="T6" fmla="*/ 6396 w 6396"/>
                <a:gd name="T7" fmla="*/ 643 h 643"/>
                <a:gd name="T8" fmla="*/ 6396 w 6396"/>
                <a:gd name="T9" fmla="*/ 399 h 643"/>
                <a:gd name="T10" fmla="*/ 5997 w 6396"/>
                <a:gd name="T11" fmla="*/ 0 h 643"/>
              </a:gdLst>
              <a:ahLst/>
              <a:cxnLst>
                <a:cxn ang="0">
                  <a:pos x="T0" y="T1"/>
                </a:cxn>
                <a:cxn ang="0">
                  <a:pos x="T2" y="T3"/>
                </a:cxn>
                <a:cxn ang="0">
                  <a:pos x="T4" y="T5"/>
                </a:cxn>
                <a:cxn ang="0">
                  <a:pos x="T6" y="T7"/>
                </a:cxn>
                <a:cxn ang="0">
                  <a:pos x="T8" y="T9"/>
                </a:cxn>
                <a:cxn ang="0">
                  <a:pos x="T10" y="T11"/>
                </a:cxn>
              </a:cxnLst>
              <a:rect l="0" t="0" r="r" b="b"/>
              <a:pathLst>
                <a:path w="6396" h="643">
                  <a:moveTo>
                    <a:pt x="5997" y="0"/>
                  </a:moveTo>
                  <a:lnTo>
                    <a:pt x="0" y="0"/>
                  </a:lnTo>
                  <a:lnTo>
                    <a:pt x="0" y="643"/>
                  </a:lnTo>
                  <a:lnTo>
                    <a:pt x="6396" y="643"/>
                  </a:lnTo>
                  <a:lnTo>
                    <a:pt x="6396" y="399"/>
                  </a:lnTo>
                  <a:lnTo>
                    <a:pt x="5997" y="0"/>
                  </a:lnTo>
                  <a:close/>
                </a:path>
              </a:pathLst>
            </a:custGeom>
            <a:solidFill>
              <a:schemeClr val="bg1">
                <a:alpha val="78824"/>
              </a:schemeClr>
            </a:solidFill>
            <a:ln w="9525" cap="flat">
              <a:solidFill>
                <a:srgbClr val="0077B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4" name="Snip Diagonal Corner Rectangle 10"/>
            <p:cNvSpPr/>
            <p:nvPr/>
          </p:nvSpPr>
          <p:spPr>
            <a:xfrm>
              <a:off x="603137" y="2863024"/>
              <a:ext cx="7829549" cy="787808"/>
            </a:xfrm>
            <a:prstGeom prst="rect">
              <a:avLst/>
            </a:prstGeom>
            <a:noFill/>
            <a:ln>
              <a:no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61950" marR="0" lvl="1" indent="-361950" algn="r" defTabSz="1600200" rtl="0" eaLnBrk="1" fontAlgn="base" latinLnBrk="0" hangingPunct="1">
                <a:lnSpc>
                  <a:spcPct val="90000"/>
                </a:lnSpc>
                <a:spcBef>
                  <a:spcPct val="0"/>
                </a:spcBef>
                <a:spcAft>
                  <a:spcPct val="15000"/>
                </a:spcAft>
                <a:buClr>
                  <a:srgbClr val="003366"/>
                </a:buClr>
                <a:buSzTx/>
                <a:buFontTx/>
                <a:buNone/>
                <a:tabLst/>
                <a:defRPr/>
              </a:pPr>
              <a:endParaRPr kumimoji="0" lang="he-IL" sz="2800" u="none" strike="noStrike" kern="1200" cap="none" spc="0" normalizeH="0" baseline="0" noProof="0" dirty="0">
                <a:ln>
                  <a:noFill/>
                </a:ln>
                <a:solidFill>
                  <a:srgbClr val="0077B9"/>
                </a:solidFill>
                <a:effectLst/>
                <a:uLnTx/>
                <a:uFillTx/>
                <a:latin typeface="Calibri" panose="020F0502020204030204" pitchFamily="34" charset="0"/>
                <a:ea typeface="Arimo" pitchFamily="34" charset="0"/>
                <a:cs typeface="Calibri" panose="020F0502020204030204" pitchFamily="34" charset="0"/>
              </a:endParaRPr>
            </a:p>
          </p:txBody>
        </p:sp>
        <p:sp>
          <p:nvSpPr>
            <p:cNvPr id="15" name="Oval 14"/>
            <p:cNvSpPr/>
            <p:nvPr/>
          </p:nvSpPr>
          <p:spPr>
            <a:xfrm>
              <a:off x="6915874" y="2472702"/>
              <a:ext cx="644992" cy="574552"/>
            </a:xfrm>
            <a:prstGeom prst="ellipse">
              <a:avLst/>
            </a:prstGeom>
            <a:solidFill>
              <a:schemeClr val="bg1">
                <a:lumMod val="95000"/>
              </a:schemeClr>
            </a:solidFill>
            <a:ln>
              <a:solidFill>
                <a:srgbClr val="0077B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17" name="Rectangle 16"/>
          <p:cNvSpPr/>
          <p:nvPr/>
        </p:nvSpPr>
        <p:spPr>
          <a:xfrm>
            <a:off x="2233061" y="2431652"/>
            <a:ext cx="4677884" cy="461665"/>
          </a:xfrm>
          <a:prstGeom prst="rect">
            <a:avLst/>
          </a:prstGeom>
        </p:spPr>
        <p:txBody>
          <a:bodyPr wrap="none">
            <a:spAutoFit/>
          </a:bodyPr>
          <a:lstStyle/>
          <a:p>
            <a:pPr lvl="0" algn="ctr"/>
            <a:r>
              <a:rPr lang="he-IL" sz="2400" dirty="0">
                <a:solidFill>
                  <a:srgbClr val="0077B9"/>
                </a:solidFill>
                <a:latin typeface="Calibri" panose="020F0502020204030204" pitchFamily="34" charset="0"/>
                <a:ea typeface="Arimo" pitchFamily="34" charset="0"/>
                <a:cs typeface="Calibri" panose="020F0502020204030204" pitchFamily="34" charset="0"/>
              </a:rPr>
              <a:t>2. תכנית למימוש יעדי פרקליטות המדינה</a:t>
            </a:r>
            <a:endParaRPr kumimoji="0" lang="he-IL" sz="240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Rectangle 18"/>
          <p:cNvSpPr/>
          <p:nvPr/>
        </p:nvSpPr>
        <p:spPr>
          <a:xfrm>
            <a:off x="1992702" y="3382695"/>
            <a:ext cx="4572000" cy="1107996"/>
          </a:xfrm>
          <a:prstGeom prst="rect">
            <a:avLst/>
          </a:prstGeom>
        </p:spPr>
        <p:txBody>
          <a:bodyPr>
            <a:spAutoFit/>
          </a:bodyPr>
          <a:lstStyle/>
          <a:p>
            <a:pPr marL="180975" lvl="2" indent="-180975">
              <a:spcBef>
                <a:spcPts val="600"/>
              </a:spcBef>
              <a:buClr>
                <a:schemeClr val="accent1"/>
              </a:buClr>
              <a:buSzPct val="100000"/>
              <a:buFont typeface="Wingdings" pitchFamily="2" charset="2"/>
              <a:buChar char="§"/>
            </a:pPr>
            <a:r>
              <a:rPr lang="he-IL" dirty="0">
                <a:solidFill>
                  <a:srgbClr val="0077B9"/>
                </a:solidFill>
                <a:latin typeface="Calibri" panose="020F0502020204030204" pitchFamily="34" charset="0"/>
                <a:ea typeface="+mj-ea"/>
                <a:cs typeface="Calibri" panose="020F0502020204030204" pitchFamily="34" charset="0"/>
              </a:rPr>
              <a:t>יעדי השפעה (אימפקט) </a:t>
            </a:r>
          </a:p>
          <a:p>
            <a:pPr marL="180975" lvl="2" indent="-180975">
              <a:spcBef>
                <a:spcPts val="600"/>
              </a:spcBef>
              <a:buClr>
                <a:schemeClr val="accent1"/>
              </a:buClr>
              <a:buSzPct val="100000"/>
              <a:buFont typeface="Wingdings" pitchFamily="2" charset="2"/>
              <a:buChar char="§"/>
            </a:pPr>
            <a:r>
              <a:rPr lang="he-IL" dirty="0" smtClean="0">
                <a:solidFill>
                  <a:srgbClr val="0077B9"/>
                </a:solidFill>
                <a:latin typeface="Calibri" panose="020F0502020204030204" pitchFamily="34" charset="0"/>
                <a:ea typeface="+mj-ea"/>
                <a:cs typeface="Calibri" panose="020F0502020204030204" pitchFamily="34" charset="0"/>
              </a:rPr>
              <a:t>יעדים ניהוליים: יעילות, איכות, ניהוליים</a:t>
            </a:r>
            <a:endParaRPr lang="he-IL" dirty="0">
              <a:solidFill>
                <a:srgbClr val="0077B9"/>
              </a:solidFill>
              <a:latin typeface="Calibri" panose="020F0502020204030204" pitchFamily="34" charset="0"/>
              <a:ea typeface="+mj-ea"/>
              <a:cs typeface="Calibri" panose="020F0502020204030204" pitchFamily="34" charset="0"/>
            </a:endParaRPr>
          </a:p>
          <a:p>
            <a:pPr marL="180975" lvl="2" indent="-180975">
              <a:spcBef>
                <a:spcPts val="600"/>
              </a:spcBef>
              <a:buClr>
                <a:srgbClr val="1F497D"/>
              </a:buClr>
              <a:buSzPct val="100000"/>
              <a:buFont typeface="Wingdings" pitchFamily="2" charset="2"/>
              <a:buChar char="§"/>
            </a:pPr>
            <a:endParaRPr lang="he-IL" sz="2000" dirty="0">
              <a:solidFill>
                <a:srgbClr val="0D95BC"/>
              </a:solidFill>
              <a:latin typeface="Calibri" panose="020F0502020204030204" pitchFamily="34" charset="0"/>
              <a:ea typeface="Calibri"/>
              <a:cs typeface="Calibri" panose="020F0502020204030204" pitchFamily="34" charset="0"/>
            </a:endParaRPr>
          </a:p>
        </p:txBody>
      </p:sp>
      <p:pic>
        <p:nvPicPr>
          <p:cNvPr id="21" name="Picture 248" descr="C:\Users\dafna\AppData\Local\Microsoft\Windows\Temporary Internet Files\Content.IE5\Q3C7XU6D\MC900318860[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039395" y="1980576"/>
            <a:ext cx="495612" cy="416572"/>
          </a:xfrm>
          <a:prstGeom prst="rect">
            <a:avLst/>
          </a:prstGeom>
          <a:noFill/>
        </p:spPr>
      </p:pic>
    </p:spTree>
    <p:extLst>
      <p:ext uri="{BB962C8B-B14F-4D97-AF65-F5344CB8AC3E}">
        <p14:creationId xmlns:p14="http://schemas.microsoft.com/office/powerpoint/2010/main" val="35035517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474"/>
          <p:cNvSpPr>
            <a:spLocks/>
          </p:cNvSpPr>
          <p:nvPr/>
        </p:nvSpPr>
        <p:spPr bwMode="auto">
          <a:xfrm flipH="1">
            <a:off x="1311563" y="145268"/>
            <a:ext cx="7827594" cy="864215"/>
          </a:xfrm>
          <a:custGeom>
            <a:avLst/>
            <a:gdLst>
              <a:gd name="T0" fmla="*/ 5997 w 6396"/>
              <a:gd name="T1" fmla="*/ 0 h 643"/>
              <a:gd name="T2" fmla="*/ 0 w 6396"/>
              <a:gd name="T3" fmla="*/ 0 h 643"/>
              <a:gd name="T4" fmla="*/ 0 w 6396"/>
              <a:gd name="T5" fmla="*/ 643 h 643"/>
              <a:gd name="T6" fmla="*/ 6396 w 6396"/>
              <a:gd name="T7" fmla="*/ 643 h 643"/>
              <a:gd name="T8" fmla="*/ 6396 w 6396"/>
              <a:gd name="T9" fmla="*/ 399 h 643"/>
              <a:gd name="T10" fmla="*/ 5997 w 6396"/>
              <a:gd name="T11" fmla="*/ 0 h 643"/>
            </a:gdLst>
            <a:ahLst/>
            <a:cxnLst>
              <a:cxn ang="0">
                <a:pos x="T0" y="T1"/>
              </a:cxn>
              <a:cxn ang="0">
                <a:pos x="T2" y="T3"/>
              </a:cxn>
              <a:cxn ang="0">
                <a:pos x="T4" y="T5"/>
              </a:cxn>
              <a:cxn ang="0">
                <a:pos x="T6" y="T7"/>
              </a:cxn>
              <a:cxn ang="0">
                <a:pos x="T8" y="T9"/>
              </a:cxn>
              <a:cxn ang="0">
                <a:pos x="T10" y="T11"/>
              </a:cxn>
            </a:cxnLst>
            <a:rect l="0" t="0" r="r" b="b"/>
            <a:pathLst>
              <a:path w="6396" h="643">
                <a:moveTo>
                  <a:pt x="5997" y="0"/>
                </a:moveTo>
                <a:lnTo>
                  <a:pt x="0" y="0"/>
                </a:lnTo>
                <a:lnTo>
                  <a:pt x="0" y="643"/>
                </a:lnTo>
                <a:lnTo>
                  <a:pt x="6396" y="643"/>
                </a:lnTo>
                <a:lnTo>
                  <a:pt x="6396" y="399"/>
                </a:lnTo>
                <a:lnTo>
                  <a:pt x="5997" y="0"/>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2" name="Freeform 469"/>
          <p:cNvSpPr>
            <a:spLocks/>
          </p:cNvSpPr>
          <p:nvPr/>
        </p:nvSpPr>
        <p:spPr bwMode="auto">
          <a:xfrm flipH="1">
            <a:off x="-5546" y="1301443"/>
            <a:ext cx="9144001" cy="4960189"/>
          </a:xfrm>
          <a:custGeom>
            <a:avLst/>
            <a:gdLst>
              <a:gd name="T0" fmla="*/ 6397 w 6397"/>
              <a:gd name="T1" fmla="*/ 2487 h 2943"/>
              <a:gd name="T2" fmla="*/ 6397 w 6397"/>
              <a:gd name="T3" fmla="*/ 0 h 2943"/>
              <a:gd name="T4" fmla="*/ 0 w 6397"/>
              <a:gd name="T5" fmla="*/ 0 h 2943"/>
              <a:gd name="T6" fmla="*/ 0 w 6397"/>
              <a:gd name="T7" fmla="*/ 2943 h 2943"/>
              <a:gd name="T8" fmla="*/ 5941 w 6397"/>
              <a:gd name="T9" fmla="*/ 2943 h 2943"/>
              <a:gd name="T10" fmla="*/ 6397 w 6397"/>
              <a:gd name="T11" fmla="*/ 2487 h 2943"/>
            </a:gdLst>
            <a:ahLst/>
            <a:cxnLst>
              <a:cxn ang="0">
                <a:pos x="T0" y="T1"/>
              </a:cxn>
              <a:cxn ang="0">
                <a:pos x="T2" y="T3"/>
              </a:cxn>
              <a:cxn ang="0">
                <a:pos x="T4" y="T5"/>
              </a:cxn>
              <a:cxn ang="0">
                <a:pos x="T6" y="T7"/>
              </a:cxn>
              <a:cxn ang="0">
                <a:pos x="T8" y="T9"/>
              </a:cxn>
              <a:cxn ang="0">
                <a:pos x="T10" y="T11"/>
              </a:cxn>
            </a:cxnLst>
            <a:rect l="0" t="0" r="r" b="b"/>
            <a:pathLst>
              <a:path w="6397" h="2943">
                <a:moveTo>
                  <a:pt x="6397" y="2487"/>
                </a:moveTo>
                <a:lnTo>
                  <a:pt x="6397" y="0"/>
                </a:lnTo>
                <a:lnTo>
                  <a:pt x="0" y="0"/>
                </a:lnTo>
                <a:lnTo>
                  <a:pt x="0" y="2943"/>
                </a:lnTo>
                <a:lnTo>
                  <a:pt x="5941" y="2943"/>
                </a:lnTo>
                <a:lnTo>
                  <a:pt x="6397" y="2487"/>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7" name="Slide Number Placeholder 1"/>
          <p:cNvSpPr txBox="1">
            <a:spLocks/>
          </p:cNvSpPr>
          <p:nvPr/>
        </p:nvSpPr>
        <p:spPr>
          <a:xfrm>
            <a:off x="8700447" y="6582661"/>
            <a:ext cx="2133600"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E0E53BCF-F002-40C5-B47B-2BBFD77D6B58}" type="slidenum">
              <a:rPr kumimoji="0" lang="he-IL" sz="105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21</a:t>
            </a:fld>
            <a:endParaRPr kumimoji="0" lang="he-IL" sz="105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30" name="כותרת 1"/>
          <p:cNvSpPr txBox="1">
            <a:spLocks/>
          </p:cNvSpPr>
          <p:nvPr/>
        </p:nvSpPr>
        <p:spPr>
          <a:xfrm>
            <a:off x="448766" y="127923"/>
            <a:ext cx="8680938" cy="461665"/>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400" dirty="0">
                <a:solidFill>
                  <a:srgbClr val="0077B9"/>
                </a:solidFill>
                <a:latin typeface="Calibri" panose="020F0502020204030204" pitchFamily="34" charset="0"/>
                <a:ea typeface="Arimo" pitchFamily="34" charset="0"/>
                <a:cs typeface="Calibri" panose="020F0502020204030204" pitchFamily="34" charset="0"/>
                <a:sym typeface="Webdings"/>
              </a:rPr>
              <a:t>יעד </a:t>
            </a:r>
            <a:r>
              <a:rPr lang="he-IL" sz="2400" dirty="0" smtClean="0">
                <a:solidFill>
                  <a:srgbClr val="0077B9"/>
                </a:solidFill>
                <a:latin typeface="Calibri" panose="020F0502020204030204" pitchFamily="34" charset="0"/>
                <a:ea typeface="Arimo" pitchFamily="34" charset="0"/>
                <a:cs typeface="Calibri" panose="020F0502020204030204" pitchFamily="34" charset="0"/>
                <a:sym typeface="Webdings"/>
              </a:rPr>
              <a:t>על: שמירה על זכויות האדם והשוויון בפני החוק וקידומם</a:t>
            </a:r>
            <a:endParaRPr lang="he-IL" sz="2400" dirty="0">
              <a:solidFill>
                <a:srgbClr val="0077B9"/>
              </a:solidFill>
              <a:latin typeface="Calibri" panose="020F0502020204030204" pitchFamily="34" charset="0"/>
              <a:ea typeface="Arimo" pitchFamily="34" charset="0"/>
              <a:cs typeface="Calibri" panose="020F0502020204030204" pitchFamily="34" charset="0"/>
              <a:sym typeface="Webdings"/>
            </a:endParaRPr>
          </a:p>
        </p:txBody>
      </p:sp>
      <p:sp>
        <p:nvSpPr>
          <p:cNvPr id="33" name="מציין מיקום תוכן 2"/>
          <p:cNvSpPr txBox="1">
            <a:spLocks/>
          </p:cNvSpPr>
          <p:nvPr/>
        </p:nvSpPr>
        <p:spPr>
          <a:xfrm>
            <a:off x="502543" y="554989"/>
            <a:ext cx="8617927" cy="405876"/>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he-IL" sz="20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he-IL" sz="2000" dirty="0">
              <a:latin typeface="Calibri" panose="020F0502020204030204" pitchFamily="34" charset="0"/>
              <a:cs typeface="Calibri" panose="020F0502020204030204" pitchFamily="34" charset="0"/>
            </a:endParaRPr>
          </a:p>
        </p:txBody>
      </p:sp>
      <p:graphicFrame>
        <p:nvGraphicFramePr>
          <p:cNvPr id="34" name="טבלה 3"/>
          <p:cNvGraphicFramePr>
            <a:graphicFrameLocks noGrp="1"/>
          </p:cNvGraphicFramePr>
          <p:nvPr>
            <p:extLst>
              <p:ext uri="{D42A27DB-BD31-4B8C-83A1-F6EECF244321}">
                <p14:modId xmlns:p14="http://schemas.microsoft.com/office/powerpoint/2010/main" val="2720424210"/>
              </p:ext>
            </p:extLst>
          </p:nvPr>
        </p:nvGraphicFramePr>
        <p:xfrm>
          <a:off x="706199" y="1301443"/>
          <a:ext cx="7506032" cy="600029"/>
        </p:xfrm>
        <a:graphic>
          <a:graphicData uri="http://schemas.openxmlformats.org/drawingml/2006/table">
            <a:tbl>
              <a:tblPr rtl="1" firstRow="1" bandRow="1">
                <a:tableStyleId>{2D5ABB26-0587-4C30-8999-92F81FD0307C}</a:tableStyleId>
              </a:tblPr>
              <a:tblGrid>
                <a:gridCol w="7506032">
                  <a:extLst>
                    <a:ext uri="{9D8B030D-6E8A-4147-A177-3AD203B41FA5}">
                      <a16:colId xmlns="" xmlns:a16="http://schemas.microsoft.com/office/drawing/2014/main" val="20000"/>
                    </a:ext>
                  </a:extLst>
                </a:gridCol>
              </a:tblGrid>
              <a:tr h="600029">
                <a:tc>
                  <a:txBody>
                    <a:bodyPr/>
                    <a:lstStyle/>
                    <a:p>
                      <a:pPr rtl="1"/>
                      <a:r>
                        <a:rPr lang="he-IL" sz="1800" b="0" i="0" u="none" dirty="0" smtClean="0">
                          <a:solidFill>
                            <a:schemeClr val="tx1"/>
                          </a:solidFill>
                          <a:latin typeface="Calibri" panose="020F0502020204030204" pitchFamily="34" charset="0"/>
                          <a:cs typeface="Calibri" panose="020F0502020204030204" pitchFamily="34" charset="0"/>
                        </a:rPr>
                        <a:t>מהלך</a:t>
                      </a:r>
                      <a:r>
                        <a:rPr lang="he-IL" sz="1800" b="0" i="0" u="none" baseline="0" dirty="0" smtClean="0">
                          <a:solidFill>
                            <a:schemeClr val="tx1"/>
                          </a:solidFill>
                          <a:latin typeface="Calibri" panose="020F0502020204030204" pitchFamily="34" charset="0"/>
                          <a:cs typeface="Calibri" panose="020F0502020204030204" pitchFamily="34" charset="0"/>
                        </a:rPr>
                        <a:t> למימוש היעד: הטמעת מערכת תנופה במחלקה לעיכוב הליכים</a:t>
                      </a:r>
                    </a:p>
                  </a:txBody>
                  <a:tcPr>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560415503"/>
                  </a:ext>
                </a:extLst>
              </a:tr>
            </a:tbl>
          </a:graphicData>
        </a:graphic>
      </p:graphicFrame>
      <p:graphicFrame>
        <p:nvGraphicFramePr>
          <p:cNvPr id="35" name="טבלה 3"/>
          <p:cNvGraphicFramePr>
            <a:graphicFrameLocks noGrp="1"/>
          </p:cNvGraphicFramePr>
          <p:nvPr>
            <p:extLst>
              <p:ext uri="{D42A27DB-BD31-4B8C-83A1-F6EECF244321}">
                <p14:modId xmlns:p14="http://schemas.microsoft.com/office/powerpoint/2010/main" val="2262944203"/>
              </p:ext>
            </p:extLst>
          </p:nvPr>
        </p:nvGraphicFramePr>
        <p:xfrm>
          <a:off x="614026" y="2707688"/>
          <a:ext cx="7697124" cy="3406280"/>
        </p:xfrm>
        <a:graphic>
          <a:graphicData uri="http://schemas.openxmlformats.org/drawingml/2006/table">
            <a:tbl>
              <a:tblPr rtl="1" firstRow="1" bandRow="1">
                <a:tableStyleId>{2D5ABB26-0587-4C30-8999-92F81FD0307C}</a:tableStyleId>
              </a:tblPr>
              <a:tblGrid>
                <a:gridCol w="4625556">
                  <a:extLst>
                    <a:ext uri="{9D8B030D-6E8A-4147-A177-3AD203B41FA5}">
                      <a16:colId xmlns="" xmlns:a16="http://schemas.microsoft.com/office/drawing/2014/main" val="174707386"/>
                    </a:ext>
                  </a:extLst>
                </a:gridCol>
                <a:gridCol w="1368598">
                  <a:extLst>
                    <a:ext uri="{9D8B030D-6E8A-4147-A177-3AD203B41FA5}">
                      <a16:colId xmlns="" xmlns:a16="http://schemas.microsoft.com/office/drawing/2014/main" val="20003"/>
                    </a:ext>
                  </a:extLst>
                </a:gridCol>
                <a:gridCol w="1702970">
                  <a:extLst>
                    <a:ext uri="{9D8B030D-6E8A-4147-A177-3AD203B41FA5}">
                      <a16:colId xmlns="" xmlns:a16="http://schemas.microsoft.com/office/drawing/2014/main" val="20004"/>
                    </a:ext>
                  </a:extLst>
                </a:gridCol>
              </a:tblGrid>
              <a:tr h="793442">
                <a:tc gridSpan="3">
                  <a:txBody>
                    <a:bodyPr/>
                    <a:lstStyle/>
                    <a:p>
                      <a:pPr rtl="1"/>
                      <a:endParaRPr lang="he-IL" b="0" i="0" u="sng" dirty="0" smtClean="0">
                        <a:latin typeface="Calibri" panose="020F0502020204030204" pitchFamily="34" charset="0"/>
                        <a:cs typeface="Calibri" panose="020F0502020204030204" pitchFamily="34" charset="0"/>
                      </a:endParaRPr>
                    </a:p>
                    <a:p>
                      <a:pPr rtl="1"/>
                      <a:endParaRPr lang="he-IL" b="0" i="0" u="sng" dirty="0" smtClean="0">
                        <a:latin typeface="Calibri" panose="020F0502020204030204" pitchFamily="34" charset="0"/>
                        <a:cs typeface="Calibri" panose="020F0502020204030204" pitchFamily="34" charset="0"/>
                      </a:endParaRPr>
                    </a:p>
                    <a:p>
                      <a:pPr rtl="1"/>
                      <a:r>
                        <a:rPr lang="he-IL" b="0" i="0" u="sng" dirty="0" smtClean="0">
                          <a:latin typeface="Calibri" panose="020F0502020204030204" pitchFamily="34" charset="0"/>
                          <a:cs typeface="Calibri" panose="020F0502020204030204" pitchFamily="34" charset="0"/>
                        </a:rPr>
                        <a:t>משימות </a:t>
                      </a:r>
                      <a:r>
                        <a:rPr lang="he-IL" b="0" i="0" u="sng" dirty="0">
                          <a:latin typeface="Calibri" panose="020F0502020204030204" pitchFamily="34" charset="0"/>
                          <a:cs typeface="Calibri" panose="020F0502020204030204" pitchFamily="34" charset="0"/>
                        </a:rPr>
                        <a:t>לביצוע לקידום מימוש היעד</a:t>
                      </a:r>
                      <a:endParaRPr lang="he-IL"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tc hMerge="1">
                  <a:txBody>
                    <a:bodyPr/>
                    <a:lstStyle/>
                    <a:p>
                      <a:pPr rtl="1"/>
                      <a:endParaRPr lang="he-IL" dirty="0"/>
                    </a:p>
                  </a:txBody>
                  <a:tcPr/>
                </a:tc>
                <a:extLst>
                  <a:ext uri="{0D108BD9-81ED-4DB2-BD59-A6C34878D82A}">
                    <a16:rowId xmlns="" xmlns:a16="http://schemas.microsoft.com/office/drawing/2014/main" val="3044998655"/>
                  </a:ext>
                </a:extLst>
              </a:tr>
              <a:tr h="609616">
                <a:tc>
                  <a:txBody>
                    <a:bodyPr/>
                    <a:lstStyle/>
                    <a:p>
                      <a:pPr algn="ctr" rtl="1"/>
                      <a:r>
                        <a:rPr lang="he-IL" sz="1600" b="0" i="0" dirty="0">
                          <a:latin typeface="Calibri" panose="020F0502020204030204" pitchFamily="34" charset="0"/>
                          <a:cs typeface="Calibri" panose="020F0502020204030204" pitchFamily="34" charset="0"/>
                        </a:rPr>
                        <a:t>שם המשימה</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600" b="0" i="0" dirty="0">
                          <a:latin typeface="Calibri" panose="020F0502020204030204" pitchFamily="34" charset="0"/>
                          <a:cs typeface="Calibri" panose="020F0502020204030204" pitchFamily="34" charset="0"/>
                        </a:rPr>
                        <a:t>אחראי</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600" b="0" i="0" dirty="0">
                          <a:latin typeface="Calibri" panose="020F0502020204030204" pitchFamily="34" charset="0"/>
                          <a:cs typeface="Calibri" panose="020F0502020204030204" pitchFamily="34" charset="0"/>
                        </a:rPr>
                        <a:t>מועד סיום משוער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524237">
                <a:tc>
                  <a:txBody>
                    <a:bodyPr/>
                    <a:lstStyle/>
                    <a:p>
                      <a:pPr rtl="1"/>
                      <a:r>
                        <a:rPr lang="he-IL" sz="1600" b="0" i="0" dirty="0" smtClean="0">
                          <a:latin typeface="Calibri" panose="020F0502020204030204" pitchFamily="34" charset="0"/>
                          <a:cs typeface="Calibri" panose="020F0502020204030204" pitchFamily="34" charset="0"/>
                        </a:rPr>
                        <a:t>ישיבת</a:t>
                      </a:r>
                      <a:r>
                        <a:rPr lang="he-IL" sz="1600" b="0" i="0" baseline="0" dirty="0" smtClean="0">
                          <a:latin typeface="Calibri" panose="020F0502020204030204" pitchFamily="34" charset="0"/>
                          <a:cs typeface="Calibri" panose="020F0502020204030204" pitchFamily="34" charset="0"/>
                        </a:rPr>
                        <a:t> התנעה </a:t>
                      </a:r>
                      <a:r>
                        <a:rPr lang="he-IL" sz="1600" b="0" i="0" baseline="0" dirty="0" err="1" smtClean="0">
                          <a:latin typeface="Calibri" panose="020F0502020204030204" pitchFamily="34" charset="0"/>
                          <a:cs typeface="Calibri" panose="020F0502020204030204" pitchFamily="34" charset="0"/>
                        </a:rPr>
                        <a:t>לאיפיון</a:t>
                      </a:r>
                      <a:r>
                        <a:rPr lang="he-IL" sz="1600" b="0" i="0" baseline="0" dirty="0" smtClean="0">
                          <a:latin typeface="Calibri" panose="020F0502020204030204" pitchFamily="34" charset="0"/>
                          <a:cs typeface="Calibri" panose="020F0502020204030204" pitchFamily="34" charset="0"/>
                        </a:rPr>
                        <a:t>  </a:t>
                      </a:r>
                      <a:r>
                        <a:rPr lang="he-IL" sz="1600" b="0" i="0" baseline="0" dirty="0" err="1" smtClean="0">
                          <a:latin typeface="Calibri" panose="020F0502020204030204" pitchFamily="34" charset="0"/>
                          <a:cs typeface="Calibri" panose="020F0502020204030204" pitchFamily="34" charset="0"/>
                        </a:rPr>
                        <a:t>תנופ"ה</a:t>
                      </a:r>
                      <a:r>
                        <a:rPr lang="he-IL" sz="1600" b="0" i="0" baseline="0" dirty="0" smtClean="0">
                          <a:latin typeface="Calibri" panose="020F0502020204030204" pitchFamily="34" charset="0"/>
                          <a:cs typeface="Calibri" panose="020F0502020204030204" pitchFamily="34" charset="0"/>
                        </a:rPr>
                        <a:t> מחלקת עיכוב הליכים (מול דודי גורדון)</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600" b="0" i="0" dirty="0" smtClean="0">
                          <a:latin typeface="Calibri" panose="020F0502020204030204" pitchFamily="34" charset="0"/>
                          <a:cs typeface="Calibri" panose="020F0502020204030204" pitchFamily="34" charset="0"/>
                        </a:rPr>
                        <a:t>רחל מטר</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600" b="0" i="0" dirty="0" smtClean="0">
                          <a:latin typeface="Calibri" panose="020F0502020204030204" pitchFamily="34" charset="0"/>
                          <a:cs typeface="Calibri" panose="020F0502020204030204" pitchFamily="34" charset="0"/>
                        </a:rPr>
                        <a:t>1-2/18</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1"/>
                  </a:ext>
                </a:extLst>
              </a:tr>
              <a:tr h="551557">
                <a:tc>
                  <a:txBody>
                    <a:bodyPr/>
                    <a:lstStyle/>
                    <a:p>
                      <a:pPr rtl="1"/>
                      <a:r>
                        <a:rPr lang="he-IL" sz="1600" b="0" i="0" dirty="0" smtClean="0">
                          <a:latin typeface="Calibri" panose="020F0502020204030204" pitchFamily="34" charset="0"/>
                          <a:cs typeface="Calibri" panose="020F0502020204030204" pitchFamily="34" charset="0"/>
                        </a:rPr>
                        <a:t>ביצוע </a:t>
                      </a:r>
                      <a:r>
                        <a:rPr lang="he-IL" sz="1600" b="0" i="0" dirty="0" err="1" smtClean="0">
                          <a:latin typeface="Calibri" panose="020F0502020204030204" pitchFamily="34" charset="0"/>
                          <a:cs typeface="Calibri" panose="020F0502020204030204" pitchFamily="34" charset="0"/>
                        </a:rPr>
                        <a:t>איפיון</a:t>
                      </a:r>
                      <a:r>
                        <a:rPr lang="he-IL" sz="1600" b="0" i="0" dirty="0" smtClean="0">
                          <a:latin typeface="Calibri" panose="020F0502020204030204" pitchFamily="34" charset="0"/>
                          <a:cs typeface="Calibri" panose="020F0502020204030204" pitchFamily="34" charset="0"/>
                        </a:rPr>
                        <a:t> צרכי המחלקה - מותנה. בהתאם לסיכום הי</a:t>
                      </a:r>
                      <a:r>
                        <a:rPr lang="he-IL" sz="1600" b="0" i="0" baseline="0" dirty="0" smtClean="0">
                          <a:latin typeface="Calibri" panose="020F0502020204030204" pitchFamily="34" charset="0"/>
                          <a:cs typeface="Calibri" panose="020F0502020204030204" pitchFamily="34" charset="0"/>
                        </a:rPr>
                        <a:t>שיבה</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600" b="0" i="0" dirty="0" smtClean="0">
                          <a:latin typeface="Calibri" panose="020F0502020204030204" pitchFamily="34" charset="0"/>
                          <a:cs typeface="Calibri" panose="020F0502020204030204" pitchFamily="34" charset="0"/>
                        </a:rPr>
                        <a:t>רחל מטר</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600" b="0" i="0" dirty="0" smtClean="0">
                          <a:latin typeface="Calibri" panose="020F0502020204030204" pitchFamily="34" charset="0"/>
                          <a:cs typeface="Calibri" panose="020F0502020204030204" pitchFamily="34" charset="0"/>
                        </a:rPr>
                        <a:t>אפריל 2018</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2"/>
                  </a:ext>
                </a:extLst>
              </a:tr>
              <a:tr h="724024">
                <a:tc>
                  <a:txBody>
                    <a:bodyPr/>
                    <a:lstStyle/>
                    <a:p>
                      <a:pPr rtl="1"/>
                      <a:r>
                        <a:rPr lang="he-IL" sz="1600" b="0" i="0" dirty="0" smtClean="0">
                          <a:latin typeface="Calibri" panose="020F0502020204030204" pitchFamily="34" charset="0"/>
                          <a:cs typeface="Calibri" panose="020F0502020204030204" pitchFamily="34" charset="0"/>
                        </a:rPr>
                        <a:t>העברה לפיתוח – מותנה. בהתאם לסיכום הי</a:t>
                      </a:r>
                      <a:r>
                        <a:rPr lang="he-IL" sz="1600" b="0" i="0" baseline="0" dirty="0" smtClean="0">
                          <a:latin typeface="Calibri" panose="020F0502020204030204" pitchFamily="34" charset="0"/>
                          <a:cs typeface="Calibri" panose="020F0502020204030204" pitchFamily="34" charset="0"/>
                        </a:rPr>
                        <a:t>שיבה</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600" b="0" i="0" dirty="0" smtClean="0">
                          <a:latin typeface="Calibri" panose="020F0502020204030204" pitchFamily="34" charset="0"/>
                          <a:cs typeface="Calibri" panose="020F0502020204030204" pitchFamily="34" charset="0"/>
                        </a:rPr>
                        <a:t>רחל מטר</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600" b="0" i="0" dirty="0" smtClean="0">
                          <a:latin typeface="Calibri" panose="020F0502020204030204" pitchFamily="34" charset="0"/>
                          <a:cs typeface="Calibri" panose="020F0502020204030204" pitchFamily="34" charset="0"/>
                        </a:rPr>
                        <a:t>יוני 2018</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653656737"/>
                  </a:ext>
                </a:extLst>
              </a:tr>
            </a:tbl>
          </a:graphicData>
        </a:graphic>
      </p:graphicFrame>
      <p:sp>
        <p:nvSpPr>
          <p:cNvPr id="38" name="Rectangle 37"/>
          <p:cNvSpPr/>
          <p:nvPr/>
        </p:nvSpPr>
        <p:spPr>
          <a:xfrm rot="20399030">
            <a:off x="1080744" y="393171"/>
            <a:ext cx="961462" cy="330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latin typeface="Calibri" panose="020F0502020204030204" pitchFamily="34" charset="0"/>
                <a:cs typeface="Calibri" panose="020F0502020204030204" pitchFamily="34" charset="0"/>
              </a:rPr>
              <a:t>אימפקט</a:t>
            </a:r>
            <a:endParaRPr lang="en-US" sz="1400" dirty="0">
              <a:latin typeface="Calibri" panose="020F0502020204030204" pitchFamily="34" charset="0"/>
              <a:cs typeface="Calibri" panose="020F0502020204030204" pitchFamily="34" charset="0"/>
            </a:endParaRPr>
          </a:p>
        </p:txBody>
      </p:sp>
      <p:sp>
        <p:nvSpPr>
          <p:cNvPr id="7" name="Down Arrow 6"/>
          <p:cNvSpPr/>
          <p:nvPr/>
        </p:nvSpPr>
        <p:spPr>
          <a:xfrm>
            <a:off x="8777539" y="3582024"/>
            <a:ext cx="190831" cy="244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11"/>
          <p:cNvSpPr/>
          <p:nvPr/>
        </p:nvSpPr>
        <p:spPr>
          <a:xfrm>
            <a:off x="8681263" y="1147314"/>
            <a:ext cx="457192" cy="496018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r>
              <a:rPr lang="he-IL" sz="1400" dirty="0" smtClean="0">
                <a:solidFill>
                  <a:schemeClr val="tx1"/>
                </a:solidFill>
              </a:rPr>
              <a:t>יעד משנה: ניהול הליכים פליליים תוך שמירה על זכויות נפגעי עבירה לצד שמירה על זכויות  נאשמים </a:t>
            </a:r>
            <a:endParaRPr lang="he-IL" sz="1400" dirty="0">
              <a:solidFill>
                <a:schemeClr val="tx1"/>
              </a:solidFill>
            </a:endParaRPr>
          </a:p>
        </p:txBody>
      </p:sp>
      <p:sp>
        <p:nvSpPr>
          <p:cNvPr id="13" name="Right Arrow 12"/>
          <p:cNvSpPr/>
          <p:nvPr/>
        </p:nvSpPr>
        <p:spPr>
          <a:xfrm rot="10800000">
            <a:off x="8311150" y="1734502"/>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Right Arrow 21"/>
          <p:cNvSpPr/>
          <p:nvPr/>
        </p:nvSpPr>
        <p:spPr>
          <a:xfrm rot="10800000">
            <a:off x="8369560" y="4030227"/>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14" name="טבלה 3"/>
          <p:cNvGraphicFramePr>
            <a:graphicFrameLocks noGrp="1"/>
          </p:cNvGraphicFramePr>
          <p:nvPr>
            <p:extLst>
              <p:ext uri="{D42A27DB-BD31-4B8C-83A1-F6EECF244321}">
                <p14:modId xmlns:p14="http://schemas.microsoft.com/office/powerpoint/2010/main" val="1495935015"/>
              </p:ext>
            </p:extLst>
          </p:nvPr>
        </p:nvGraphicFramePr>
        <p:xfrm>
          <a:off x="502543" y="1965091"/>
          <a:ext cx="7867016" cy="1237227"/>
        </p:xfrm>
        <a:graphic>
          <a:graphicData uri="http://schemas.openxmlformats.org/drawingml/2006/table">
            <a:tbl>
              <a:tblPr rtl="1" firstRow="1" bandRow="1">
                <a:tableStyleId>{2D5ABB26-0587-4C30-8999-92F81FD0307C}</a:tableStyleId>
              </a:tblPr>
              <a:tblGrid>
                <a:gridCol w="4088667">
                  <a:extLst>
                    <a:ext uri="{9D8B030D-6E8A-4147-A177-3AD203B41FA5}">
                      <a16:colId xmlns:a16="http://schemas.microsoft.com/office/drawing/2014/main" xmlns="" val="20000"/>
                    </a:ext>
                  </a:extLst>
                </a:gridCol>
                <a:gridCol w="3778349">
                  <a:extLst>
                    <a:ext uri="{9D8B030D-6E8A-4147-A177-3AD203B41FA5}">
                      <a16:colId xmlns:a16="http://schemas.microsoft.com/office/drawing/2014/main" xmlns="" val="20001"/>
                    </a:ext>
                  </a:extLst>
                </a:gridCol>
              </a:tblGrid>
              <a:tr h="320046">
                <a:tc gridSpan="2">
                  <a:txBody>
                    <a:bodyPr/>
                    <a:lstStyle/>
                    <a:p>
                      <a:pPr rtl="1"/>
                      <a:r>
                        <a:rPr lang="he-IL" sz="1600" b="0" i="0" u="sng" dirty="0">
                          <a:latin typeface="Calibri" panose="020F0502020204030204" pitchFamily="34" charset="0"/>
                          <a:cs typeface="Calibri" panose="020F0502020204030204" pitchFamily="34" charset="0"/>
                        </a:rPr>
                        <a:t>מדדי תוצאה (למדידת העמידה ביעד)</a:t>
                      </a:r>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extLst>
                  <a:ext uri="{0D108BD9-81ED-4DB2-BD59-A6C34878D82A}">
                    <a16:rowId xmlns:a16="http://schemas.microsoft.com/office/drawing/2014/main" xmlns="" val="560415503"/>
                  </a:ext>
                </a:extLst>
              </a:tr>
              <a:tr h="349141">
                <a:tc>
                  <a:txBody>
                    <a:bodyPr/>
                    <a:lstStyle/>
                    <a:p>
                      <a:pPr algn="ctr" rtl="1"/>
                      <a:r>
                        <a:rPr lang="he-IL" sz="1400" b="0" i="0" dirty="0">
                          <a:latin typeface="Calibri" panose="020F0502020204030204" pitchFamily="34" charset="0"/>
                          <a:cs typeface="Calibri" panose="020F0502020204030204" pitchFamily="34" charset="0"/>
                        </a:rPr>
                        <a:t>שם המדד</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he-IL" sz="1600" dirty="0" smtClean="0"/>
                        <a:t>2019</a:t>
                      </a:r>
                      <a:endParaRPr lang="he-IL" sz="16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552806">
                <a:tc>
                  <a:txBody>
                    <a:bodyPr/>
                    <a:lstStyle/>
                    <a:p>
                      <a:pPr algn="r" rtl="1">
                        <a:spcAft>
                          <a:spcPts val="0"/>
                        </a:spcAft>
                      </a:pPr>
                      <a:r>
                        <a:rPr lang="he-IL" sz="1400" b="0" i="0" u="none" baseline="0" dirty="0" smtClean="0">
                          <a:effectLst/>
                          <a:latin typeface="Calibri" panose="020F0502020204030204" pitchFamily="34" charset="0"/>
                          <a:ea typeface="Times New Roman"/>
                          <a:cs typeface="Calibri" panose="020F0502020204030204" pitchFamily="34" charset="0"/>
                        </a:rPr>
                        <a:t>מספר התיקים שינוהלו </a:t>
                      </a:r>
                      <a:r>
                        <a:rPr lang="he-IL" sz="1400" b="0" i="0" u="none" baseline="0" dirty="0" err="1" smtClean="0">
                          <a:effectLst/>
                          <a:latin typeface="Calibri" panose="020F0502020204030204" pitchFamily="34" charset="0"/>
                          <a:ea typeface="Times New Roman"/>
                          <a:cs typeface="Calibri" panose="020F0502020204030204" pitchFamily="34" charset="0"/>
                        </a:rPr>
                        <a:t>בתנופ"ה</a:t>
                      </a:r>
                      <a:r>
                        <a:rPr lang="he-IL" sz="1400" b="0" i="0" u="none" baseline="0" dirty="0" smtClean="0">
                          <a:effectLst/>
                          <a:latin typeface="Calibri" panose="020F0502020204030204" pitchFamily="34" charset="0"/>
                          <a:ea typeface="Times New Roman"/>
                          <a:cs typeface="Calibri" panose="020F0502020204030204" pitchFamily="34" charset="0"/>
                        </a:rPr>
                        <a:t> – מותנה </a:t>
                      </a:r>
                      <a:r>
                        <a:rPr lang="he-IL" sz="1400" b="0" i="0" u="none" baseline="0" dirty="0" err="1" smtClean="0">
                          <a:effectLst/>
                          <a:latin typeface="Calibri" panose="020F0502020204030204" pitchFamily="34" charset="0"/>
                          <a:ea typeface="Times New Roman"/>
                          <a:cs typeface="Calibri" panose="020F0502020204030204" pitchFamily="34" charset="0"/>
                        </a:rPr>
                        <a:t>באיפיון</a:t>
                      </a:r>
                      <a:r>
                        <a:rPr lang="he-IL" sz="1400" b="0" i="0" u="none" baseline="0" dirty="0" smtClean="0">
                          <a:effectLst/>
                          <a:latin typeface="Calibri" panose="020F0502020204030204" pitchFamily="34" charset="0"/>
                          <a:ea typeface="Times New Roman"/>
                          <a:cs typeface="Calibri" panose="020F0502020204030204" pitchFamily="34" charset="0"/>
                        </a:rPr>
                        <a:t> ייעודי למחלקה</a:t>
                      </a:r>
                      <a:endParaRPr lang="en-US" sz="1400" b="0" i="0" u="none" dirty="0">
                        <a:effectLst/>
                        <a:latin typeface="Calibri" panose="020F0502020204030204" pitchFamily="34" charset="0"/>
                        <a:ea typeface="Times New Roman"/>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he-IL" sz="1600" dirty="0" smtClean="0"/>
                        <a:t>90%</a:t>
                      </a:r>
                      <a:endParaRPr lang="he-IL" sz="16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9905727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474"/>
          <p:cNvSpPr>
            <a:spLocks/>
          </p:cNvSpPr>
          <p:nvPr/>
        </p:nvSpPr>
        <p:spPr bwMode="auto">
          <a:xfrm flipH="1">
            <a:off x="1311563" y="145268"/>
            <a:ext cx="7827594" cy="864215"/>
          </a:xfrm>
          <a:custGeom>
            <a:avLst/>
            <a:gdLst>
              <a:gd name="T0" fmla="*/ 5997 w 6396"/>
              <a:gd name="T1" fmla="*/ 0 h 643"/>
              <a:gd name="T2" fmla="*/ 0 w 6396"/>
              <a:gd name="T3" fmla="*/ 0 h 643"/>
              <a:gd name="T4" fmla="*/ 0 w 6396"/>
              <a:gd name="T5" fmla="*/ 643 h 643"/>
              <a:gd name="T6" fmla="*/ 6396 w 6396"/>
              <a:gd name="T7" fmla="*/ 643 h 643"/>
              <a:gd name="T8" fmla="*/ 6396 w 6396"/>
              <a:gd name="T9" fmla="*/ 399 h 643"/>
              <a:gd name="T10" fmla="*/ 5997 w 6396"/>
              <a:gd name="T11" fmla="*/ 0 h 643"/>
            </a:gdLst>
            <a:ahLst/>
            <a:cxnLst>
              <a:cxn ang="0">
                <a:pos x="T0" y="T1"/>
              </a:cxn>
              <a:cxn ang="0">
                <a:pos x="T2" y="T3"/>
              </a:cxn>
              <a:cxn ang="0">
                <a:pos x="T4" y="T5"/>
              </a:cxn>
              <a:cxn ang="0">
                <a:pos x="T6" y="T7"/>
              </a:cxn>
              <a:cxn ang="0">
                <a:pos x="T8" y="T9"/>
              </a:cxn>
              <a:cxn ang="0">
                <a:pos x="T10" y="T11"/>
              </a:cxn>
            </a:cxnLst>
            <a:rect l="0" t="0" r="r" b="b"/>
            <a:pathLst>
              <a:path w="6396" h="643">
                <a:moveTo>
                  <a:pt x="5997" y="0"/>
                </a:moveTo>
                <a:lnTo>
                  <a:pt x="0" y="0"/>
                </a:lnTo>
                <a:lnTo>
                  <a:pt x="0" y="643"/>
                </a:lnTo>
                <a:lnTo>
                  <a:pt x="6396" y="643"/>
                </a:lnTo>
                <a:lnTo>
                  <a:pt x="6396" y="399"/>
                </a:lnTo>
                <a:lnTo>
                  <a:pt x="5997" y="0"/>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2" name="Freeform 469"/>
          <p:cNvSpPr>
            <a:spLocks/>
          </p:cNvSpPr>
          <p:nvPr/>
        </p:nvSpPr>
        <p:spPr bwMode="auto">
          <a:xfrm flipH="1">
            <a:off x="-5546" y="1301443"/>
            <a:ext cx="9144001" cy="4960189"/>
          </a:xfrm>
          <a:custGeom>
            <a:avLst/>
            <a:gdLst>
              <a:gd name="T0" fmla="*/ 6397 w 6397"/>
              <a:gd name="T1" fmla="*/ 2487 h 2943"/>
              <a:gd name="T2" fmla="*/ 6397 w 6397"/>
              <a:gd name="T3" fmla="*/ 0 h 2943"/>
              <a:gd name="T4" fmla="*/ 0 w 6397"/>
              <a:gd name="T5" fmla="*/ 0 h 2943"/>
              <a:gd name="T6" fmla="*/ 0 w 6397"/>
              <a:gd name="T7" fmla="*/ 2943 h 2943"/>
              <a:gd name="T8" fmla="*/ 5941 w 6397"/>
              <a:gd name="T9" fmla="*/ 2943 h 2943"/>
              <a:gd name="T10" fmla="*/ 6397 w 6397"/>
              <a:gd name="T11" fmla="*/ 2487 h 2943"/>
            </a:gdLst>
            <a:ahLst/>
            <a:cxnLst>
              <a:cxn ang="0">
                <a:pos x="T0" y="T1"/>
              </a:cxn>
              <a:cxn ang="0">
                <a:pos x="T2" y="T3"/>
              </a:cxn>
              <a:cxn ang="0">
                <a:pos x="T4" y="T5"/>
              </a:cxn>
              <a:cxn ang="0">
                <a:pos x="T6" y="T7"/>
              </a:cxn>
              <a:cxn ang="0">
                <a:pos x="T8" y="T9"/>
              </a:cxn>
              <a:cxn ang="0">
                <a:pos x="T10" y="T11"/>
              </a:cxn>
            </a:cxnLst>
            <a:rect l="0" t="0" r="r" b="b"/>
            <a:pathLst>
              <a:path w="6397" h="2943">
                <a:moveTo>
                  <a:pt x="6397" y="2487"/>
                </a:moveTo>
                <a:lnTo>
                  <a:pt x="6397" y="0"/>
                </a:lnTo>
                <a:lnTo>
                  <a:pt x="0" y="0"/>
                </a:lnTo>
                <a:lnTo>
                  <a:pt x="0" y="2943"/>
                </a:lnTo>
                <a:lnTo>
                  <a:pt x="5941" y="2943"/>
                </a:lnTo>
                <a:lnTo>
                  <a:pt x="6397" y="2487"/>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7" name="Slide Number Placeholder 1"/>
          <p:cNvSpPr txBox="1">
            <a:spLocks/>
          </p:cNvSpPr>
          <p:nvPr/>
        </p:nvSpPr>
        <p:spPr>
          <a:xfrm>
            <a:off x="8700447" y="6582661"/>
            <a:ext cx="2133600"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E0E53BCF-F002-40C5-B47B-2BBFD77D6B58}" type="slidenum">
              <a:rPr kumimoji="0" lang="he-IL" sz="105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a:t>
            </a:fld>
            <a:endParaRPr kumimoji="0" lang="he-IL" sz="105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30" name="כותרת 1"/>
          <p:cNvSpPr txBox="1">
            <a:spLocks/>
          </p:cNvSpPr>
          <p:nvPr/>
        </p:nvSpPr>
        <p:spPr>
          <a:xfrm>
            <a:off x="448766" y="127923"/>
            <a:ext cx="8680938" cy="461665"/>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400" dirty="0">
                <a:solidFill>
                  <a:srgbClr val="0077B9"/>
                </a:solidFill>
                <a:latin typeface="Calibri" panose="020F0502020204030204" pitchFamily="34" charset="0"/>
                <a:ea typeface="Arimo" pitchFamily="34" charset="0"/>
                <a:cs typeface="Calibri" panose="020F0502020204030204" pitchFamily="34" charset="0"/>
                <a:sym typeface="Webdings"/>
              </a:rPr>
              <a:t>יעד </a:t>
            </a:r>
            <a:r>
              <a:rPr lang="he-IL" sz="2400" dirty="0" smtClean="0">
                <a:solidFill>
                  <a:srgbClr val="0077B9"/>
                </a:solidFill>
                <a:latin typeface="Calibri" panose="020F0502020204030204" pitchFamily="34" charset="0"/>
                <a:ea typeface="Arimo" pitchFamily="34" charset="0"/>
                <a:cs typeface="Calibri" panose="020F0502020204030204" pitchFamily="34" charset="0"/>
                <a:sym typeface="Webdings"/>
              </a:rPr>
              <a:t>על: שמירה על זכויות האדם והשוויון בפני החוק וקידומם</a:t>
            </a:r>
            <a:endParaRPr lang="he-IL" sz="2400" dirty="0">
              <a:solidFill>
                <a:srgbClr val="0077B9"/>
              </a:solidFill>
              <a:latin typeface="Calibri" panose="020F0502020204030204" pitchFamily="34" charset="0"/>
              <a:ea typeface="Arimo" pitchFamily="34" charset="0"/>
              <a:cs typeface="Calibri" panose="020F0502020204030204" pitchFamily="34" charset="0"/>
              <a:sym typeface="Webdings"/>
            </a:endParaRPr>
          </a:p>
        </p:txBody>
      </p:sp>
      <p:sp>
        <p:nvSpPr>
          <p:cNvPr id="33" name="מציין מיקום תוכן 2"/>
          <p:cNvSpPr txBox="1">
            <a:spLocks/>
          </p:cNvSpPr>
          <p:nvPr/>
        </p:nvSpPr>
        <p:spPr>
          <a:xfrm>
            <a:off x="502543" y="554989"/>
            <a:ext cx="8617927" cy="405876"/>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he-IL" sz="20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he-IL" sz="2000" dirty="0">
              <a:latin typeface="Calibri" panose="020F0502020204030204" pitchFamily="34" charset="0"/>
              <a:cs typeface="Calibri" panose="020F0502020204030204" pitchFamily="34" charset="0"/>
            </a:endParaRPr>
          </a:p>
        </p:txBody>
      </p:sp>
      <p:graphicFrame>
        <p:nvGraphicFramePr>
          <p:cNvPr id="34" name="טבלה 3"/>
          <p:cNvGraphicFramePr>
            <a:graphicFrameLocks noGrp="1"/>
          </p:cNvGraphicFramePr>
          <p:nvPr>
            <p:extLst>
              <p:ext uri="{D42A27DB-BD31-4B8C-83A1-F6EECF244321}">
                <p14:modId xmlns:p14="http://schemas.microsoft.com/office/powerpoint/2010/main" val="1851397589"/>
              </p:ext>
            </p:extLst>
          </p:nvPr>
        </p:nvGraphicFramePr>
        <p:xfrm>
          <a:off x="644056" y="1441835"/>
          <a:ext cx="7506032" cy="822960"/>
        </p:xfrm>
        <a:graphic>
          <a:graphicData uri="http://schemas.openxmlformats.org/drawingml/2006/table">
            <a:tbl>
              <a:tblPr rtl="1" firstRow="1" bandRow="1">
                <a:tableStyleId>{2D5ABB26-0587-4C30-8999-92F81FD0307C}</a:tableStyleId>
              </a:tblPr>
              <a:tblGrid>
                <a:gridCol w="7506032">
                  <a:extLst>
                    <a:ext uri="{9D8B030D-6E8A-4147-A177-3AD203B41FA5}">
                      <a16:colId xmlns="" xmlns:a16="http://schemas.microsoft.com/office/drawing/2014/main" val="20000"/>
                    </a:ext>
                  </a:extLst>
                </a:gridCol>
              </a:tblGrid>
              <a:tr h="584189">
                <a:tc>
                  <a:txBody>
                    <a:bodyPr/>
                    <a:lstStyle/>
                    <a:p>
                      <a:pPr rtl="1"/>
                      <a:r>
                        <a:rPr lang="he-IL" sz="1600" b="0" i="0" u="none" dirty="0" smtClean="0">
                          <a:solidFill>
                            <a:schemeClr val="tx1"/>
                          </a:solidFill>
                          <a:latin typeface="Calibri" panose="020F0502020204030204" pitchFamily="34" charset="0"/>
                          <a:cs typeface="Calibri" panose="020F0502020204030204" pitchFamily="34" charset="0"/>
                        </a:rPr>
                        <a:t>מהלך</a:t>
                      </a:r>
                      <a:r>
                        <a:rPr lang="he-IL" sz="1600" b="0" i="0" u="none" baseline="0" dirty="0" smtClean="0">
                          <a:solidFill>
                            <a:schemeClr val="tx1"/>
                          </a:solidFill>
                          <a:latin typeface="Calibri" panose="020F0502020204030204" pitchFamily="34" charset="0"/>
                          <a:cs typeface="Calibri" panose="020F0502020204030204" pitchFamily="34" charset="0"/>
                        </a:rPr>
                        <a:t> למימוש היעד: בניית מסד נתונים בנוגע תיקי עיכוב הליכים; בקרה ואיתור קשיים במדיניות קבלת ההחלטות בעיכוב הליכים, בקרה על מימוש זכויות נפגעי עבירה במסגרת תיקי עיכוב הליכים. </a:t>
                      </a:r>
                    </a:p>
                  </a:txBody>
                  <a:tcPr>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560415503"/>
                  </a:ext>
                </a:extLst>
              </a:tr>
            </a:tbl>
          </a:graphicData>
        </a:graphic>
      </p:graphicFrame>
      <p:graphicFrame>
        <p:nvGraphicFramePr>
          <p:cNvPr id="35" name="טבלה 3"/>
          <p:cNvGraphicFramePr>
            <a:graphicFrameLocks noGrp="1"/>
          </p:cNvGraphicFramePr>
          <p:nvPr>
            <p:extLst>
              <p:ext uri="{D42A27DB-BD31-4B8C-83A1-F6EECF244321}">
                <p14:modId xmlns:p14="http://schemas.microsoft.com/office/powerpoint/2010/main" val="392929449"/>
              </p:ext>
            </p:extLst>
          </p:nvPr>
        </p:nvGraphicFramePr>
        <p:xfrm>
          <a:off x="448765" y="3826189"/>
          <a:ext cx="7804386" cy="2334824"/>
        </p:xfrm>
        <a:graphic>
          <a:graphicData uri="http://schemas.openxmlformats.org/drawingml/2006/table">
            <a:tbl>
              <a:tblPr rtl="1" firstRow="1" bandRow="1">
                <a:tableStyleId>{2D5ABB26-0587-4C30-8999-92F81FD0307C}</a:tableStyleId>
              </a:tblPr>
              <a:tblGrid>
                <a:gridCol w="4690014">
                  <a:extLst>
                    <a:ext uri="{9D8B030D-6E8A-4147-A177-3AD203B41FA5}">
                      <a16:colId xmlns="" xmlns:a16="http://schemas.microsoft.com/office/drawing/2014/main" val="174707386"/>
                    </a:ext>
                  </a:extLst>
                </a:gridCol>
                <a:gridCol w="1387670">
                  <a:extLst>
                    <a:ext uri="{9D8B030D-6E8A-4147-A177-3AD203B41FA5}">
                      <a16:colId xmlns="" xmlns:a16="http://schemas.microsoft.com/office/drawing/2014/main" val="20003"/>
                    </a:ext>
                  </a:extLst>
                </a:gridCol>
                <a:gridCol w="1726702">
                  <a:extLst>
                    <a:ext uri="{9D8B030D-6E8A-4147-A177-3AD203B41FA5}">
                      <a16:colId xmlns="" xmlns:a16="http://schemas.microsoft.com/office/drawing/2014/main" val="20004"/>
                    </a:ext>
                  </a:extLst>
                </a:gridCol>
              </a:tblGrid>
              <a:tr h="343618">
                <a:tc gridSpan="3">
                  <a:txBody>
                    <a:bodyPr/>
                    <a:lstStyle/>
                    <a:p>
                      <a:pPr rtl="1"/>
                      <a:r>
                        <a:rPr lang="he-IL" b="0" i="0" u="sng" dirty="0">
                          <a:latin typeface="Calibri" panose="020F0502020204030204" pitchFamily="34" charset="0"/>
                          <a:cs typeface="Calibri" panose="020F0502020204030204" pitchFamily="34" charset="0"/>
                        </a:rPr>
                        <a:t>משימות לביצוע לקידום מימוש היעד</a:t>
                      </a:r>
                      <a:endParaRPr lang="he-IL"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tc hMerge="1">
                  <a:txBody>
                    <a:bodyPr/>
                    <a:lstStyle/>
                    <a:p>
                      <a:pPr rtl="1"/>
                      <a:endParaRPr lang="he-IL" dirty="0"/>
                    </a:p>
                  </a:txBody>
                  <a:tcPr/>
                </a:tc>
                <a:extLst>
                  <a:ext uri="{0D108BD9-81ED-4DB2-BD59-A6C34878D82A}">
                    <a16:rowId xmlns="" xmlns:a16="http://schemas.microsoft.com/office/drawing/2014/main" val="3044998655"/>
                  </a:ext>
                </a:extLst>
              </a:tr>
              <a:tr h="521625">
                <a:tc>
                  <a:txBody>
                    <a:bodyPr/>
                    <a:lstStyle/>
                    <a:p>
                      <a:pPr algn="ctr" rtl="1"/>
                      <a:r>
                        <a:rPr lang="he-IL" sz="1600" b="0" i="0" dirty="0">
                          <a:latin typeface="Calibri" panose="020F0502020204030204" pitchFamily="34" charset="0"/>
                          <a:cs typeface="Calibri" panose="020F0502020204030204" pitchFamily="34" charset="0"/>
                        </a:rPr>
                        <a:t>שם המשימה</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600" b="0" i="0" dirty="0">
                          <a:latin typeface="Calibri" panose="020F0502020204030204" pitchFamily="34" charset="0"/>
                          <a:cs typeface="Calibri" panose="020F0502020204030204" pitchFamily="34" charset="0"/>
                        </a:rPr>
                        <a:t>אחראי</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600" b="0" i="0" dirty="0">
                          <a:latin typeface="Calibri" panose="020F0502020204030204" pitchFamily="34" charset="0"/>
                          <a:cs typeface="Calibri" panose="020F0502020204030204" pitchFamily="34" charset="0"/>
                        </a:rPr>
                        <a:t>מועד סיום משוער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486791">
                <a:tc>
                  <a:txBody>
                    <a:bodyPr/>
                    <a:lstStyle/>
                    <a:p>
                      <a:pPr rtl="1"/>
                      <a:r>
                        <a:rPr lang="he-IL" sz="1400" b="0" i="0" dirty="0" smtClean="0">
                          <a:latin typeface="Calibri" panose="020F0502020204030204" pitchFamily="34" charset="0"/>
                          <a:cs typeface="Calibri" panose="020F0502020204030204" pitchFamily="34" charset="0"/>
                        </a:rPr>
                        <a:t>ישיבת התנעה לבניית דו"חות </a:t>
                      </a:r>
                      <a:r>
                        <a:rPr lang="en-US" sz="1400" b="0" i="0" dirty="0" smtClean="0">
                          <a:latin typeface="Calibri" panose="020F0502020204030204" pitchFamily="34" charset="0"/>
                          <a:cs typeface="Calibri" panose="020F0502020204030204" pitchFamily="34" charset="0"/>
                        </a:rPr>
                        <a:t>BI</a:t>
                      </a:r>
                      <a:r>
                        <a:rPr lang="he-IL" sz="1400" b="0" i="0" baseline="0" dirty="0" smtClean="0">
                          <a:latin typeface="Calibri" panose="020F0502020204030204" pitchFamily="34" charset="0"/>
                          <a:cs typeface="Calibri" panose="020F0502020204030204" pitchFamily="34" charset="0"/>
                        </a:rPr>
                        <a:t> ייעודיים למחלקה (או הכנת שאילתות מובנות) – מול מורן לביא</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3/18</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1"/>
                  </a:ext>
                </a:extLst>
              </a:tr>
              <a:tr h="309759">
                <a:tc>
                  <a:txBody>
                    <a:bodyPr/>
                    <a:lstStyle/>
                    <a:p>
                      <a:pPr rtl="1"/>
                      <a:r>
                        <a:rPr lang="he-IL" sz="1400" b="0" i="0" dirty="0" smtClean="0">
                          <a:latin typeface="Calibri" panose="020F0502020204030204" pitchFamily="34" charset="0"/>
                          <a:cs typeface="Calibri" panose="020F0502020204030204" pitchFamily="34" charset="0"/>
                        </a:rPr>
                        <a:t>עם סיום תהליך מיסוד הנתונים –</a:t>
                      </a:r>
                      <a:r>
                        <a:rPr lang="he-IL" sz="1400" b="0" i="0" baseline="0" dirty="0" smtClean="0">
                          <a:latin typeface="Calibri" panose="020F0502020204030204" pitchFamily="34" charset="0"/>
                          <a:cs typeface="Calibri" panose="020F0502020204030204" pitchFamily="34" charset="0"/>
                        </a:rPr>
                        <a:t> הפקת דו"חות תקופתיים</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8/18</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2"/>
                  </a:ext>
                </a:extLst>
              </a:tr>
              <a:tr h="619520">
                <a:tc>
                  <a:txBody>
                    <a:bodyPr/>
                    <a:lstStyle/>
                    <a:p>
                      <a:pPr rtl="1"/>
                      <a:r>
                        <a:rPr lang="he-IL" sz="1400" b="0" i="0" dirty="0" smtClean="0">
                          <a:latin typeface="Calibri" panose="020F0502020204030204" pitchFamily="34" charset="0"/>
                          <a:cs typeface="Calibri" panose="020F0502020204030204" pitchFamily="34" charset="0"/>
                        </a:rPr>
                        <a:t>איתור קשיים במדיניות וביצוע</a:t>
                      </a:r>
                      <a:r>
                        <a:rPr lang="he-IL" sz="1400" b="0" i="0" baseline="0" dirty="0" smtClean="0">
                          <a:latin typeface="Calibri" panose="020F0502020204030204" pitchFamily="34" charset="0"/>
                          <a:cs typeface="Calibri" panose="020F0502020204030204" pitchFamily="34" charset="0"/>
                        </a:rPr>
                        <a:t> פעולות לתיקונם</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12/18</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653656737"/>
                  </a:ext>
                </a:extLst>
              </a:tr>
            </a:tbl>
          </a:graphicData>
        </a:graphic>
      </p:graphicFrame>
      <p:sp>
        <p:nvSpPr>
          <p:cNvPr id="38" name="Rectangle 37"/>
          <p:cNvSpPr/>
          <p:nvPr/>
        </p:nvSpPr>
        <p:spPr>
          <a:xfrm rot="20399030">
            <a:off x="1080744" y="393171"/>
            <a:ext cx="961462" cy="330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latin typeface="Calibri" panose="020F0502020204030204" pitchFamily="34" charset="0"/>
                <a:cs typeface="Calibri" panose="020F0502020204030204" pitchFamily="34" charset="0"/>
              </a:rPr>
              <a:t>אימפקט</a:t>
            </a:r>
            <a:endParaRPr lang="en-US" sz="1400" dirty="0">
              <a:latin typeface="Calibri" panose="020F0502020204030204" pitchFamily="34" charset="0"/>
              <a:cs typeface="Calibri" panose="020F0502020204030204" pitchFamily="34" charset="0"/>
            </a:endParaRPr>
          </a:p>
        </p:txBody>
      </p:sp>
      <p:sp>
        <p:nvSpPr>
          <p:cNvPr id="7" name="Down Arrow 6"/>
          <p:cNvSpPr/>
          <p:nvPr/>
        </p:nvSpPr>
        <p:spPr>
          <a:xfrm>
            <a:off x="8777539" y="3582024"/>
            <a:ext cx="190831" cy="244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11"/>
          <p:cNvSpPr/>
          <p:nvPr/>
        </p:nvSpPr>
        <p:spPr>
          <a:xfrm>
            <a:off x="8681263" y="1147314"/>
            <a:ext cx="457192" cy="496018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r>
              <a:rPr lang="he-IL" sz="1400" dirty="0" smtClean="0">
                <a:solidFill>
                  <a:schemeClr val="tx1"/>
                </a:solidFill>
              </a:rPr>
              <a:t>יעד משנה: ניהול הליכים פליליים תוך שמירה על זכויות נפגעי עבירה לצד שמירה על זכויות  נאשמים </a:t>
            </a:r>
            <a:endParaRPr lang="he-IL" sz="1400" dirty="0">
              <a:solidFill>
                <a:schemeClr val="tx1"/>
              </a:solidFill>
            </a:endParaRPr>
          </a:p>
        </p:txBody>
      </p:sp>
      <p:sp>
        <p:nvSpPr>
          <p:cNvPr id="13" name="Right Arrow 12"/>
          <p:cNvSpPr/>
          <p:nvPr/>
        </p:nvSpPr>
        <p:spPr>
          <a:xfrm rot="10800000">
            <a:off x="8253151" y="3182781"/>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Right Arrow 21"/>
          <p:cNvSpPr/>
          <p:nvPr/>
        </p:nvSpPr>
        <p:spPr>
          <a:xfrm rot="10800000">
            <a:off x="8411091" y="4794572"/>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15" name="טבלה 3"/>
          <p:cNvGraphicFramePr>
            <a:graphicFrameLocks noGrp="1"/>
          </p:cNvGraphicFramePr>
          <p:nvPr>
            <p:extLst>
              <p:ext uri="{D42A27DB-BD31-4B8C-83A1-F6EECF244321}">
                <p14:modId xmlns:p14="http://schemas.microsoft.com/office/powerpoint/2010/main" val="410368996"/>
              </p:ext>
            </p:extLst>
          </p:nvPr>
        </p:nvGraphicFramePr>
        <p:xfrm>
          <a:off x="448764" y="2178424"/>
          <a:ext cx="7804387" cy="1525682"/>
        </p:xfrm>
        <a:graphic>
          <a:graphicData uri="http://schemas.openxmlformats.org/drawingml/2006/table">
            <a:tbl>
              <a:tblPr rtl="1" firstRow="1" bandRow="1">
                <a:tableStyleId>{2D5ABB26-0587-4C30-8999-92F81FD0307C}</a:tableStyleId>
              </a:tblPr>
              <a:tblGrid>
                <a:gridCol w="4056117">
                  <a:extLst>
                    <a:ext uri="{9D8B030D-6E8A-4147-A177-3AD203B41FA5}">
                      <a16:colId xmlns:a16="http://schemas.microsoft.com/office/drawing/2014/main" xmlns="" val="20000"/>
                    </a:ext>
                  </a:extLst>
                </a:gridCol>
                <a:gridCol w="1771542">
                  <a:extLst>
                    <a:ext uri="{9D8B030D-6E8A-4147-A177-3AD203B41FA5}">
                      <a16:colId xmlns:a16="http://schemas.microsoft.com/office/drawing/2014/main" xmlns="" val="20001"/>
                    </a:ext>
                  </a:extLst>
                </a:gridCol>
                <a:gridCol w="1976728"/>
              </a:tblGrid>
              <a:tr h="358792">
                <a:tc gridSpan="3">
                  <a:txBody>
                    <a:bodyPr/>
                    <a:lstStyle/>
                    <a:p>
                      <a:pPr rtl="1"/>
                      <a:r>
                        <a:rPr lang="he-IL" sz="1600" b="0" i="0" u="sng" dirty="0">
                          <a:latin typeface="Calibri" panose="020F0502020204030204" pitchFamily="34" charset="0"/>
                          <a:cs typeface="Calibri" panose="020F0502020204030204" pitchFamily="34" charset="0"/>
                        </a:rPr>
                        <a:t>מדדי תוצאה (למדידת העמידה ביעד)</a:t>
                      </a:r>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tc hMerge="1">
                  <a:txBody>
                    <a:bodyPr/>
                    <a:lstStyle/>
                    <a:p>
                      <a:pPr rtl="1"/>
                      <a:endParaRPr lang="he-IL"/>
                    </a:p>
                  </a:txBody>
                  <a:tcPr/>
                </a:tc>
                <a:extLst>
                  <a:ext uri="{0D108BD9-81ED-4DB2-BD59-A6C34878D82A}">
                    <a16:rowId xmlns:a16="http://schemas.microsoft.com/office/drawing/2014/main" xmlns="" val="560415503"/>
                  </a:ext>
                </a:extLst>
              </a:tr>
              <a:tr h="358792">
                <a:tc>
                  <a:txBody>
                    <a:bodyPr/>
                    <a:lstStyle/>
                    <a:p>
                      <a:pPr algn="ctr" rtl="1"/>
                      <a:r>
                        <a:rPr lang="he-IL" sz="1400" b="0" i="0" dirty="0">
                          <a:latin typeface="Calibri" panose="020F0502020204030204" pitchFamily="34" charset="0"/>
                          <a:cs typeface="Calibri" panose="020F0502020204030204" pitchFamily="34" charset="0"/>
                        </a:rPr>
                        <a:t>שם המדד</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he-IL" sz="1600" dirty="0" smtClean="0"/>
                        <a:t>2018</a:t>
                      </a:r>
                      <a:endParaRPr lang="he-IL" sz="16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he-IL" sz="1600" dirty="0" smtClean="0"/>
                        <a:t>2019</a:t>
                      </a:r>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404049">
                <a:tc>
                  <a:txBody>
                    <a:bodyPr/>
                    <a:lstStyle/>
                    <a:p>
                      <a:pPr algn="r" rtl="1">
                        <a:spcAft>
                          <a:spcPts val="0"/>
                        </a:spcAft>
                      </a:pPr>
                      <a:r>
                        <a:rPr lang="he-IL" sz="1400" b="0" i="0" u="none" baseline="0" dirty="0" smtClean="0">
                          <a:effectLst/>
                          <a:latin typeface="Calibri" panose="020F0502020204030204" pitchFamily="34" charset="0"/>
                          <a:ea typeface="Times New Roman"/>
                          <a:cs typeface="Calibri" panose="020F0502020204030204" pitchFamily="34" charset="0"/>
                        </a:rPr>
                        <a:t>מספר תופעות הרוחב שיאותרו </a:t>
                      </a:r>
                      <a:endParaRPr lang="en-US" sz="1400" b="0" i="0" u="none" dirty="0">
                        <a:solidFill>
                          <a:srgbClr val="FF0000"/>
                        </a:solidFill>
                        <a:effectLst/>
                        <a:latin typeface="Calibri" panose="020F0502020204030204" pitchFamily="34" charset="0"/>
                        <a:ea typeface="Times New Roman"/>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he-IL" sz="1600" dirty="0" smtClean="0"/>
                        <a:t>100%</a:t>
                      </a:r>
                      <a:endParaRPr lang="he-IL" sz="16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he-IL" sz="1600" dirty="0" smtClean="0"/>
                        <a:t>100%</a:t>
                      </a:r>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404049">
                <a:tc>
                  <a:txBody>
                    <a:bodyPr/>
                    <a:lstStyle/>
                    <a:p>
                      <a:pPr algn="r" rtl="1">
                        <a:spcAft>
                          <a:spcPts val="0"/>
                        </a:spcAft>
                      </a:pPr>
                      <a:r>
                        <a:rPr lang="he-IL" sz="1400" b="0" i="0" u="none" dirty="0" smtClean="0">
                          <a:solidFill>
                            <a:schemeClr val="tx1"/>
                          </a:solidFill>
                          <a:effectLst/>
                          <a:latin typeface="Calibri" panose="020F0502020204030204" pitchFamily="34" charset="0"/>
                          <a:ea typeface="Times New Roman"/>
                          <a:cs typeface="Calibri" panose="020F0502020204030204" pitchFamily="34" charset="0"/>
                        </a:rPr>
                        <a:t>מספר פעולות לתיקון</a:t>
                      </a:r>
                      <a:r>
                        <a:rPr lang="he-IL" sz="1400" b="0" i="0" u="none" baseline="0" dirty="0" smtClean="0">
                          <a:solidFill>
                            <a:schemeClr val="tx1"/>
                          </a:solidFill>
                          <a:effectLst/>
                          <a:latin typeface="Calibri" panose="020F0502020204030204" pitchFamily="34" charset="0"/>
                          <a:ea typeface="Times New Roman"/>
                          <a:cs typeface="Calibri" panose="020F0502020204030204" pitchFamily="34" charset="0"/>
                        </a:rPr>
                        <a:t> התופעה שהתגלתה</a:t>
                      </a:r>
                      <a:endParaRPr lang="en-US" sz="1400" b="0" i="0" u="none" dirty="0">
                        <a:solidFill>
                          <a:schemeClr val="tx1"/>
                        </a:solidFill>
                        <a:effectLst/>
                        <a:latin typeface="Calibri" panose="020F0502020204030204" pitchFamily="34" charset="0"/>
                        <a:ea typeface="Times New Roman"/>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he-IL" sz="1600" dirty="0" smtClean="0"/>
                        <a:t>50%</a:t>
                      </a:r>
                      <a:endParaRPr lang="he-IL" sz="16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he-IL" sz="1600" dirty="0" smtClean="0"/>
                        <a:t>50%</a:t>
                      </a:r>
                      <a:endParaRPr lang="he-IL" sz="16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5128993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469"/>
          <p:cNvSpPr>
            <a:spLocks/>
          </p:cNvSpPr>
          <p:nvPr/>
        </p:nvSpPr>
        <p:spPr bwMode="auto">
          <a:xfrm flipH="1">
            <a:off x="-16" y="1189607"/>
            <a:ext cx="9144001" cy="5149049"/>
          </a:xfrm>
          <a:custGeom>
            <a:avLst/>
            <a:gdLst>
              <a:gd name="T0" fmla="*/ 6397 w 6397"/>
              <a:gd name="T1" fmla="*/ 2487 h 2943"/>
              <a:gd name="T2" fmla="*/ 6397 w 6397"/>
              <a:gd name="T3" fmla="*/ 0 h 2943"/>
              <a:gd name="T4" fmla="*/ 0 w 6397"/>
              <a:gd name="T5" fmla="*/ 0 h 2943"/>
              <a:gd name="T6" fmla="*/ 0 w 6397"/>
              <a:gd name="T7" fmla="*/ 2943 h 2943"/>
              <a:gd name="T8" fmla="*/ 5941 w 6397"/>
              <a:gd name="T9" fmla="*/ 2943 h 2943"/>
              <a:gd name="T10" fmla="*/ 6397 w 6397"/>
              <a:gd name="T11" fmla="*/ 2487 h 2943"/>
            </a:gdLst>
            <a:ahLst/>
            <a:cxnLst>
              <a:cxn ang="0">
                <a:pos x="T0" y="T1"/>
              </a:cxn>
              <a:cxn ang="0">
                <a:pos x="T2" y="T3"/>
              </a:cxn>
              <a:cxn ang="0">
                <a:pos x="T4" y="T5"/>
              </a:cxn>
              <a:cxn ang="0">
                <a:pos x="T6" y="T7"/>
              </a:cxn>
              <a:cxn ang="0">
                <a:pos x="T8" y="T9"/>
              </a:cxn>
              <a:cxn ang="0">
                <a:pos x="T10" y="T11"/>
              </a:cxn>
            </a:cxnLst>
            <a:rect l="0" t="0" r="r" b="b"/>
            <a:pathLst>
              <a:path w="6397" h="2943">
                <a:moveTo>
                  <a:pt x="6397" y="2487"/>
                </a:moveTo>
                <a:lnTo>
                  <a:pt x="6397" y="0"/>
                </a:lnTo>
                <a:lnTo>
                  <a:pt x="0" y="0"/>
                </a:lnTo>
                <a:lnTo>
                  <a:pt x="0" y="2943"/>
                </a:lnTo>
                <a:lnTo>
                  <a:pt x="5941" y="2943"/>
                </a:lnTo>
                <a:lnTo>
                  <a:pt x="6397" y="2487"/>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e-IL" dirty="0" smtClean="0">
              <a:latin typeface="Calibri" panose="020F0502020204030204" pitchFamily="34" charset="0"/>
              <a:cs typeface="Calibri" panose="020F0502020204030204" pitchFamily="34" charset="0"/>
            </a:endParaRPr>
          </a:p>
          <a:p>
            <a:r>
              <a:rPr lang="he-IL" dirty="0" smtClean="0">
                <a:latin typeface="Calibri" panose="020F0502020204030204" pitchFamily="34" charset="0"/>
                <a:cs typeface="Calibri" panose="020F0502020204030204" pitchFamily="34" charset="0"/>
              </a:rPr>
              <a:t>מהלך </a:t>
            </a:r>
            <a:r>
              <a:rPr lang="he-IL" dirty="0">
                <a:latin typeface="Calibri" panose="020F0502020204030204" pitchFamily="34" charset="0"/>
                <a:cs typeface="Calibri" panose="020F0502020204030204" pitchFamily="34" charset="0"/>
              </a:rPr>
              <a:t>למימוש היעד: </a:t>
            </a:r>
            <a:r>
              <a:rPr lang="he-IL" dirty="0" smtClean="0">
                <a:latin typeface="Calibri" panose="020F0502020204030204" pitchFamily="34" charset="0"/>
                <a:cs typeface="Calibri" panose="020F0502020204030204" pitchFamily="34" charset="0"/>
              </a:rPr>
              <a:t>איתור כשלים במדיניות האכיפה הפלילית הנוהגת </a:t>
            </a:r>
            <a:r>
              <a:rPr lang="he-IL" dirty="0">
                <a:latin typeface="Calibri" panose="020F0502020204030204" pitchFamily="34" charset="0"/>
                <a:cs typeface="Calibri" panose="020F0502020204030204" pitchFamily="34" charset="0"/>
              </a:rPr>
              <a:t>בין גופי תביעה שונים; בתוך גוף תביעה בין המחוזות השונים </a:t>
            </a:r>
            <a:r>
              <a:rPr lang="he-IL" dirty="0" smtClean="0">
                <a:latin typeface="Calibri" panose="020F0502020204030204" pitchFamily="34" charset="0"/>
                <a:cs typeface="Calibri" panose="020F0502020204030204" pitchFamily="34" charset="0"/>
              </a:rPr>
              <a:t>באמצעות תיקי עיכוב הליכים; קידום הנחיות </a:t>
            </a:r>
            <a:r>
              <a:rPr lang="he-IL" dirty="0" err="1" smtClean="0">
                <a:latin typeface="Calibri" panose="020F0502020204030204" pitchFamily="34" charset="0"/>
                <a:cs typeface="Calibri" panose="020F0502020204030204" pitchFamily="34" charset="0"/>
              </a:rPr>
              <a:t>ושינויין</a:t>
            </a:r>
            <a:r>
              <a:rPr lang="he-IL" dirty="0" smtClean="0">
                <a:latin typeface="Calibri" panose="020F0502020204030204" pitchFamily="34" charset="0"/>
                <a:cs typeface="Calibri" panose="020F0502020204030204" pitchFamily="34" charset="0"/>
              </a:rPr>
              <a:t> בעקבות זאת.</a:t>
            </a:r>
            <a:endParaRPr lang="he-IL" dirty="0">
              <a:latin typeface="Calibri" panose="020F0502020204030204" pitchFamily="34" charset="0"/>
              <a:cs typeface="Calibri" panose="020F0502020204030204" pitchFamily="34" charset="0"/>
            </a:endParaRPr>
          </a:p>
        </p:txBody>
      </p:sp>
      <p:sp>
        <p:nvSpPr>
          <p:cNvPr id="27" name="Slide Number Placeholder 1"/>
          <p:cNvSpPr txBox="1">
            <a:spLocks/>
          </p:cNvSpPr>
          <p:nvPr/>
        </p:nvSpPr>
        <p:spPr>
          <a:xfrm>
            <a:off x="8700447" y="6582661"/>
            <a:ext cx="2133600"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E0E53BCF-F002-40C5-B47B-2BBFD77D6B58}" type="slidenum">
              <a:rPr kumimoji="0" lang="he-IL" sz="105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he-IL" sz="105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33" name="מציין מיקום תוכן 2"/>
          <p:cNvSpPr txBox="1">
            <a:spLocks/>
          </p:cNvSpPr>
          <p:nvPr/>
        </p:nvSpPr>
        <p:spPr>
          <a:xfrm>
            <a:off x="1225118" y="554988"/>
            <a:ext cx="7895352" cy="634619"/>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000" dirty="0">
                <a:latin typeface="Calibri" panose="020F0502020204030204" pitchFamily="34" charset="0"/>
                <a:cs typeface="Calibri" panose="020F0502020204030204" pitchFamily="34" charset="0"/>
              </a:rPr>
              <a:t>יעד </a:t>
            </a:r>
            <a:r>
              <a:rPr lang="he-IL" sz="2000" dirty="0" smtClean="0">
                <a:latin typeface="Calibri" panose="020F0502020204030204" pitchFamily="34" charset="0"/>
                <a:cs typeface="Calibri" panose="020F0502020204030204" pitchFamily="34" charset="0"/>
              </a:rPr>
              <a:t>: קידום הנחיות ושינוי הנחיות פרקליט מדינה ויועץ משפטי לממשלה בעקבות זיהוי תופעות רוחב במסגרת עבודת המחלקה</a:t>
            </a:r>
            <a:endParaRPr lang="he-IL" sz="2000" dirty="0">
              <a:latin typeface="Calibri" panose="020F0502020204030204" pitchFamily="34" charset="0"/>
              <a:cs typeface="Calibri" panose="020F0502020204030204" pitchFamily="34" charset="0"/>
            </a:endParaRPr>
          </a:p>
        </p:txBody>
      </p:sp>
      <p:graphicFrame>
        <p:nvGraphicFramePr>
          <p:cNvPr id="34" name="טבלה 3"/>
          <p:cNvGraphicFramePr>
            <a:graphicFrameLocks noGrp="1"/>
          </p:cNvGraphicFramePr>
          <p:nvPr>
            <p:extLst>
              <p:ext uri="{D42A27DB-BD31-4B8C-83A1-F6EECF244321}">
                <p14:modId xmlns:p14="http://schemas.microsoft.com/office/powerpoint/2010/main" val="4108421984"/>
              </p:ext>
            </p:extLst>
          </p:nvPr>
        </p:nvGraphicFramePr>
        <p:xfrm>
          <a:off x="956337" y="2537011"/>
          <a:ext cx="7231293" cy="1615440"/>
        </p:xfrm>
        <a:graphic>
          <a:graphicData uri="http://schemas.openxmlformats.org/drawingml/2006/table">
            <a:tbl>
              <a:tblPr rtl="1" firstRow="1" bandRow="1">
                <a:tableStyleId>{2D5ABB26-0587-4C30-8999-92F81FD0307C}</a:tableStyleId>
              </a:tblPr>
              <a:tblGrid>
                <a:gridCol w="2574989">
                  <a:extLst>
                    <a:ext uri="{9D8B030D-6E8A-4147-A177-3AD203B41FA5}">
                      <a16:colId xmlns:a16="http://schemas.microsoft.com/office/drawing/2014/main" xmlns="" val="20000"/>
                    </a:ext>
                  </a:extLst>
                </a:gridCol>
                <a:gridCol w="2328152">
                  <a:extLst>
                    <a:ext uri="{9D8B030D-6E8A-4147-A177-3AD203B41FA5}">
                      <a16:colId xmlns:a16="http://schemas.microsoft.com/office/drawing/2014/main" xmlns="" val="20003"/>
                    </a:ext>
                  </a:extLst>
                </a:gridCol>
                <a:gridCol w="2328152"/>
              </a:tblGrid>
              <a:tr h="263234">
                <a:tc gridSpan="2">
                  <a:txBody>
                    <a:bodyPr/>
                    <a:lstStyle/>
                    <a:p>
                      <a:pPr rtl="1"/>
                      <a:r>
                        <a:rPr lang="he-IL" sz="1600" b="0" i="0" u="sng" dirty="0" smtClean="0">
                          <a:latin typeface="Calibri" panose="020F0502020204030204" pitchFamily="34" charset="0"/>
                          <a:cs typeface="Calibri" panose="020F0502020204030204" pitchFamily="34" charset="0"/>
                        </a:rPr>
                        <a:t>מדדי תוצאה (למדידת העמידה ביעד)</a:t>
                      </a:r>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tc>
                  <a:txBody>
                    <a:bodyPr/>
                    <a:lstStyle/>
                    <a:p>
                      <a:pPr rtl="1"/>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560415503"/>
                  </a:ext>
                </a:extLst>
              </a:tr>
              <a:tr h="263234">
                <a:tc>
                  <a:txBody>
                    <a:bodyPr/>
                    <a:lstStyle/>
                    <a:p>
                      <a:pPr algn="ctr" rtl="1"/>
                      <a:r>
                        <a:rPr lang="he-IL" sz="1600" b="0" i="0" dirty="0">
                          <a:latin typeface="Calibri" panose="020F0502020204030204" pitchFamily="34" charset="0"/>
                          <a:cs typeface="Calibri" panose="020F0502020204030204" pitchFamily="34" charset="0"/>
                        </a:rPr>
                        <a:t>שם המדד</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600" b="0" i="0" dirty="0">
                          <a:latin typeface="Calibri" panose="020F0502020204030204" pitchFamily="34" charset="0"/>
                          <a:cs typeface="Calibri" panose="020F0502020204030204" pitchFamily="34" charset="0"/>
                        </a:rPr>
                        <a:t>ערך 2018</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600" b="0" i="0" dirty="0" smtClean="0">
                          <a:latin typeface="Calibri" panose="020F0502020204030204" pitchFamily="34" charset="0"/>
                          <a:cs typeface="Calibri" panose="020F0502020204030204" pitchFamily="34" charset="0"/>
                        </a:rPr>
                        <a:t>ערך 2019</a:t>
                      </a:r>
                      <a:endParaRPr lang="he-IL" sz="1600" b="0" i="0" dirty="0">
                        <a:latin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741841">
                <a:tc>
                  <a:txBody>
                    <a:bodyPr/>
                    <a:lstStyle/>
                    <a:p>
                      <a:pPr algn="just" rtl="1">
                        <a:spcAft>
                          <a:spcPts val="0"/>
                        </a:spcAft>
                      </a:pPr>
                      <a:r>
                        <a:rPr lang="he-IL" sz="1400" b="0" i="0" u="none" baseline="0" dirty="0" smtClean="0">
                          <a:solidFill>
                            <a:schemeClr val="tx1"/>
                          </a:solidFill>
                          <a:effectLst/>
                          <a:latin typeface="Calibri" panose="020F0502020204030204" pitchFamily="34" charset="0"/>
                          <a:cs typeface="Calibri" panose="020F0502020204030204" pitchFamily="34" charset="0"/>
                        </a:rPr>
                        <a:t>מספר הפניות לשינוי או קידום הנחיות יועץ או פרקליט מדינה בעקבות זיהוי תופעה רוחבית (כאחוז מתוך כלל התופעות שזוהו)</a:t>
                      </a:r>
                      <a:endParaRPr lang="he-IL" sz="1400" b="0" i="0" u="none" baseline="0" dirty="0">
                        <a:solidFill>
                          <a:schemeClr val="tx1"/>
                        </a:solidFill>
                        <a:effectLst/>
                        <a:latin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0" i="0" dirty="0" smtClean="0">
                          <a:solidFill>
                            <a:schemeClr val="tx1"/>
                          </a:solidFill>
                          <a:latin typeface="Calibri" panose="020F0502020204030204" pitchFamily="34" charset="0"/>
                          <a:cs typeface="Calibri" panose="020F0502020204030204" pitchFamily="34" charset="0"/>
                        </a:rPr>
                        <a:t>100%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0" i="0" dirty="0" smtClean="0">
                          <a:solidFill>
                            <a:schemeClr val="tx1"/>
                          </a:solidFill>
                          <a:latin typeface="Calibri" panose="020F0502020204030204" pitchFamily="34" charset="0"/>
                          <a:cs typeface="Calibri" panose="020F0502020204030204" pitchFamily="34" charset="0"/>
                        </a:rPr>
                        <a:t>100%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35" name="טבלה 3"/>
          <p:cNvGraphicFramePr>
            <a:graphicFrameLocks noGrp="1"/>
          </p:cNvGraphicFramePr>
          <p:nvPr>
            <p:extLst>
              <p:ext uri="{D42A27DB-BD31-4B8C-83A1-F6EECF244321}">
                <p14:modId xmlns:p14="http://schemas.microsoft.com/office/powerpoint/2010/main" val="2356034859"/>
              </p:ext>
            </p:extLst>
          </p:nvPr>
        </p:nvGraphicFramePr>
        <p:xfrm>
          <a:off x="635727" y="4446493"/>
          <a:ext cx="7531120" cy="1817692"/>
        </p:xfrm>
        <a:graphic>
          <a:graphicData uri="http://schemas.openxmlformats.org/drawingml/2006/table">
            <a:tbl>
              <a:tblPr rtl="1" firstRow="1" bandRow="1">
                <a:tableStyleId>{2D5ABB26-0587-4C30-8999-92F81FD0307C}</a:tableStyleId>
              </a:tblPr>
              <a:tblGrid>
                <a:gridCol w="4599631">
                  <a:extLst>
                    <a:ext uri="{9D8B030D-6E8A-4147-A177-3AD203B41FA5}">
                      <a16:colId xmlns:a16="http://schemas.microsoft.com/office/drawing/2014/main" xmlns="" val="174707386"/>
                    </a:ext>
                  </a:extLst>
                </a:gridCol>
                <a:gridCol w="985360">
                  <a:extLst>
                    <a:ext uri="{9D8B030D-6E8A-4147-A177-3AD203B41FA5}">
                      <a16:colId xmlns:a16="http://schemas.microsoft.com/office/drawing/2014/main" xmlns="" val="20003"/>
                    </a:ext>
                  </a:extLst>
                </a:gridCol>
                <a:gridCol w="1946129">
                  <a:extLst>
                    <a:ext uri="{9D8B030D-6E8A-4147-A177-3AD203B41FA5}">
                      <a16:colId xmlns:a16="http://schemas.microsoft.com/office/drawing/2014/main" xmlns="" val="20004"/>
                    </a:ext>
                  </a:extLst>
                </a:gridCol>
              </a:tblGrid>
              <a:tr h="185719">
                <a:tc gridSpan="3">
                  <a:txBody>
                    <a:bodyPr/>
                    <a:lstStyle/>
                    <a:p>
                      <a:pPr rtl="1"/>
                      <a:r>
                        <a:rPr lang="he-IL" sz="1600" b="0" i="0" u="sng" dirty="0">
                          <a:latin typeface="Calibri" panose="020F0502020204030204" pitchFamily="34" charset="0"/>
                          <a:cs typeface="Calibri" panose="020F0502020204030204" pitchFamily="34" charset="0"/>
                        </a:rPr>
                        <a:t>משימות לביצוע לקידום מימוש היעד</a:t>
                      </a:r>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xmlns="" val="3044998655"/>
                  </a:ext>
                </a:extLst>
              </a:tr>
              <a:tr h="354554">
                <a:tc>
                  <a:txBody>
                    <a:bodyPr/>
                    <a:lstStyle/>
                    <a:p>
                      <a:pPr algn="ctr" rtl="1"/>
                      <a:r>
                        <a:rPr lang="he-IL" sz="1400" b="0" i="0" dirty="0">
                          <a:latin typeface="Calibri" panose="020F0502020204030204" pitchFamily="34" charset="0"/>
                          <a:cs typeface="Calibri" panose="020F0502020204030204" pitchFamily="34" charset="0"/>
                        </a:rPr>
                        <a:t>שם המשימה</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400" b="0" i="0" dirty="0">
                          <a:latin typeface="Calibri" panose="020F0502020204030204" pitchFamily="34" charset="0"/>
                          <a:cs typeface="Calibri" panose="020F0502020204030204" pitchFamily="34" charset="0"/>
                        </a:rPr>
                        <a:t>אחראי</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400" b="0" i="0" dirty="0">
                          <a:latin typeface="Calibri" panose="020F0502020204030204" pitchFamily="34" charset="0"/>
                          <a:cs typeface="Calibri" panose="020F0502020204030204" pitchFamily="34" charset="0"/>
                        </a:rPr>
                        <a:t>מועד סיום משוער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04898">
                <a:tc>
                  <a:txBody>
                    <a:bodyPr/>
                    <a:lstStyle/>
                    <a:p>
                      <a:pPr rtl="1"/>
                      <a:r>
                        <a:rPr lang="he-IL" sz="1400" b="0" i="0" dirty="0" smtClean="0">
                          <a:latin typeface="Calibri" panose="020F0502020204030204" pitchFamily="34" charset="0"/>
                          <a:cs typeface="Calibri" panose="020F0502020204030204" pitchFamily="34" charset="0"/>
                        </a:rPr>
                        <a:t>הצפה</a:t>
                      </a:r>
                      <a:r>
                        <a:rPr lang="he-IL" sz="1400" b="0" i="0" baseline="0" dirty="0" smtClean="0">
                          <a:latin typeface="Calibri" panose="020F0502020204030204" pitchFamily="34" charset="0"/>
                          <a:cs typeface="Calibri" panose="020F0502020204030204" pitchFamily="34" charset="0"/>
                        </a:rPr>
                        <a:t> ואיתור של תופעות רוחב – בניית מנגנון איסוף החומר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400" b="0" i="0" dirty="0" smtClean="0">
                          <a:latin typeface="Calibri" panose="020F0502020204030204" pitchFamily="34" charset="0"/>
                          <a:cs typeface="Calibri" panose="020F0502020204030204" pitchFamily="34" charset="0"/>
                        </a:rPr>
                        <a:t>2/18</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210547">
                <a:tc>
                  <a:txBody>
                    <a:bodyPr/>
                    <a:lstStyle/>
                    <a:p>
                      <a:pPr rtl="1"/>
                      <a:r>
                        <a:rPr lang="he-IL" sz="1400" b="0" i="0" dirty="0" smtClean="0">
                          <a:latin typeface="Calibri" panose="020F0502020204030204" pitchFamily="34" charset="0"/>
                          <a:cs typeface="Calibri" panose="020F0502020204030204" pitchFamily="34" charset="0"/>
                        </a:rPr>
                        <a:t>הכנת</a:t>
                      </a:r>
                      <a:r>
                        <a:rPr lang="he-IL" sz="1400" b="0" i="0" baseline="0" dirty="0" smtClean="0">
                          <a:latin typeface="Calibri" panose="020F0502020204030204" pitchFamily="34" charset="0"/>
                          <a:cs typeface="Calibri" panose="020F0502020204030204" pitchFamily="34" charset="0"/>
                        </a:rPr>
                        <a:t> דו"ח שנתי מסכם </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400" b="0" i="0" dirty="0" smtClean="0">
                          <a:latin typeface="Calibri" panose="020F0502020204030204" pitchFamily="34" charset="0"/>
                          <a:cs typeface="Calibri" panose="020F0502020204030204" pitchFamily="34" charset="0"/>
                        </a:rPr>
                        <a:t>8/18</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28702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400" b="0" i="0" baseline="0" dirty="0" smtClean="0">
                          <a:latin typeface="Calibri" panose="020F0502020204030204" pitchFamily="34" charset="0"/>
                          <a:cs typeface="Calibri" panose="020F0502020204030204" pitchFamily="34" charset="0"/>
                        </a:rPr>
                        <a:t>פניה ליועץ/לפרקליט המדינה לתיקון הנחיות בהתאם</a:t>
                      </a:r>
                      <a:endParaRPr lang="he-IL" sz="1400" b="0" i="0" dirty="0" smtClean="0">
                        <a:latin typeface="Calibri" panose="020F0502020204030204" pitchFamily="34" charset="0"/>
                        <a:cs typeface="Calibri" panose="020F0502020204030204" pitchFamily="34" charset="0"/>
                      </a:endParaRPr>
                    </a:p>
                    <a:p>
                      <a:pPr rtl="1"/>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400" b="0" i="0" dirty="0" smtClean="0">
                          <a:latin typeface="Calibri" panose="020F0502020204030204" pitchFamily="34" charset="0"/>
                          <a:cs typeface="Calibri" panose="020F0502020204030204" pitchFamily="34" charset="0"/>
                        </a:rPr>
                        <a:t>12/18</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
        <p:nvSpPr>
          <p:cNvPr id="11" name="Right Arrow 10"/>
          <p:cNvSpPr/>
          <p:nvPr/>
        </p:nvSpPr>
        <p:spPr>
          <a:xfrm rot="10800000">
            <a:off x="8237587" y="3353110"/>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ight Arrow 12"/>
          <p:cNvSpPr/>
          <p:nvPr/>
        </p:nvSpPr>
        <p:spPr>
          <a:xfrm rot="10800000">
            <a:off x="8209939" y="5354426"/>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כותרת 1"/>
          <p:cNvSpPr txBox="1">
            <a:spLocks/>
          </p:cNvSpPr>
          <p:nvPr/>
        </p:nvSpPr>
        <p:spPr>
          <a:xfrm>
            <a:off x="231516" y="93323"/>
            <a:ext cx="8680938" cy="461665"/>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400" dirty="0">
                <a:solidFill>
                  <a:srgbClr val="0077B9"/>
                </a:solidFill>
                <a:latin typeface="Calibri" panose="020F0502020204030204" pitchFamily="34" charset="0"/>
                <a:ea typeface="Arimo" pitchFamily="34" charset="0"/>
                <a:cs typeface="Calibri" panose="020F0502020204030204" pitchFamily="34" charset="0"/>
                <a:sym typeface="Webdings"/>
              </a:rPr>
              <a:t>יעד </a:t>
            </a:r>
            <a:r>
              <a:rPr lang="he-IL" sz="2400" dirty="0" smtClean="0">
                <a:solidFill>
                  <a:srgbClr val="0077B9"/>
                </a:solidFill>
                <a:latin typeface="Calibri" panose="020F0502020204030204" pitchFamily="34" charset="0"/>
                <a:ea typeface="Arimo" pitchFamily="34" charset="0"/>
                <a:cs typeface="Calibri" panose="020F0502020204030204" pitchFamily="34" charset="0"/>
                <a:sym typeface="Webdings"/>
              </a:rPr>
              <a:t>על: שמירה על זכויות האדם והשוויון בפני החוק וקידומם</a:t>
            </a:r>
            <a:endParaRPr lang="he-IL" sz="2400" dirty="0">
              <a:solidFill>
                <a:srgbClr val="0077B9"/>
              </a:solidFill>
              <a:latin typeface="Calibri" panose="020F0502020204030204" pitchFamily="34" charset="0"/>
              <a:ea typeface="Arimo" pitchFamily="34" charset="0"/>
              <a:cs typeface="Calibri" panose="020F0502020204030204" pitchFamily="34" charset="0"/>
              <a:sym typeface="Webdings"/>
            </a:endParaRPr>
          </a:p>
        </p:txBody>
      </p:sp>
    </p:spTree>
    <p:extLst>
      <p:ext uri="{BB962C8B-B14F-4D97-AF65-F5344CB8AC3E}">
        <p14:creationId xmlns:p14="http://schemas.microsoft.com/office/powerpoint/2010/main" val="114681782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474"/>
          <p:cNvSpPr>
            <a:spLocks/>
          </p:cNvSpPr>
          <p:nvPr/>
        </p:nvSpPr>
        <p:spPr bwMode="auto">
          <a:xfrm flipH="1">
            <a:off x="1311563" y="145268"/>
            <a:ext cx="7827594" cy="815597"/>
          </a:xfrm>
          <a:custGeom>
            <a:avLst/>
            <a:gdLst>
              <a:gd name="T0" fmla="*/ 5997 w 6396"/>
              <a:gd name="T1" fmla="*/ 0 h 643"/>
              <a:gd name="T2" fmla="*/ 0 w 6396"/>
              <a:gd name="T3" fmla="*/ 0 h 643"/>
              <a:gd name="T4" fmla="*/ 0 w 6396"/>
              <a:gd name="T5" fmla="*/ 643 h 643"/>
              <a:gd name="T6" fmla="*/ 6396 w 6396"/>
              <a:gd name="T7" fmla="*/ 643 h 643"/>
              <a:gd name="T8" fmla="*/ 6396 w 6396"/>
              <a:gd name="T9" fmla="*/ 399 h 643"/>
              <a:gd name="T10" fmla="*/ 5997 w 6396"/>
              <a:gd name="T11" fmla="*/ 0 h 643"/>
            </a:gdLst>
            <a:ahLst/>
            <a:cxnLst>
              <a:cxn ang="0">
                <a:pos x="T0" y="T1"/>
              </a:cxn>
              <a:cxn ang="0">
                <a:pos x="T2" y="T3"/>
              </a:cxn>
              <a:cxn ang="0">
                <a:pos x="T4" y="T5"/>
              </a:cxn>
              <a:cxn ang="0">
                <a:pos x="T6" y="T7"/>
              </a:cxn>
              <a:cxn ang="0">
                <a:pos x="T8" y="T9"/>
              </a:cxn>
              <a:cxn ang="0">
                <a:pos x="T10" y="T11"/>
              </a:cxn>
            </a:cxnLst>
            <a:rect l="0" t="0" r="r" b="b"/>
            <a:pathLst>
              <a:path w="6396" h="643">
                <a:moveTo>
                  <a:pt x="5997" y="0"/>
                </a:moveTo>
                <a:lnTo>
                  <a:pt x="0" y="0"/>
                </a:lnTo>
                <a:lnTo>
                  <a:pt x="0" y="643"/>
                </a:lnTo>
                <a:lnTo>
                  <a:pt x="6396" y="643"/>
                </a:lnTo>
                <a:lnTo>
                  <a:pt x="6396" y="399"/>
                </a:lnTo>
                <a:lnTo>
                  <a:pt x="5997" y="0"/>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2" name="Freeform 469"/>
          <p:cNvSpPr>
            <a:spLocks/>
          </p:cNvSpPr>
          <p:nvPr/>
        </p:nvSpPr>
        <p:spPr bwMode="auto">
          <a:xfrm flipH="1">
            <a:off x="-15" y="1071555"/>
            <a:ext cx="9144001" cy="5267101"/>
          </a:xfrm>
          <a:custGeom>
            <a:avLst/>
            <a:gdLst>
              <a:gd name="T0" fmla="*/ 6397 w 6397"/>
              <a:gd name="T1" fmla="*/ 2487 h 2943"/>
              <a:gd name="T2" fmla="*/ 6397 w 6397"/>
              <a:gd name="T3" fmla="*/ 0 h 2943"/>
              <a:gd name="T4" fmla="*/ 0 w 6397"/>
              <a:gd name="T5" fmla="*/ 0 h 2943"/>
              <a:gd name="T6" fmla="*/ 0 w 6397"/>
              <a:gd name="T7" fmla="*/ 2943 h 2943"/>
              <a:gd name="T8" fmla="*/ 5941 w 6397"/>
              <a:gd name="T9" fmla="*/ 2943 h 2943"/>
              <a:gd name="T10" fmla="*/ 6397 w 6397"/>
              <a:gd name="T11" fmla="*/ 2487 h 2943"/>
            </a:gdLst>
            <a:ahLst/>
            <a:cxnLst>
              <a:cxn ang="0">
                <a:pos x="T0" y="T1"/>
              </a:cxn>
              <a:cxn ang="0">
                <a:pos x="T2" y="T3"/>
              </a:cxn>
              <a:cxn ang="0">
                <a:pos x="T4" y="T5"/>
              </a:cxn>
              <a:cxn ang="0">
                <a:pos x="T6" y="T7"/>
              </a:cxn>
              <a:cxn ang="0">
                <a:pos x="T8" y="T9"/>
              </a:cxn>
              <a:cxn ang="0">
                <a:pos x="T10" y="T11"/>
              </a:cxn>
            </a:cxnLst>
            <a:rect l="0" t="0" r="r" b="b"/>
            <a:pathLst>
              <a:path w="6397" h="2943">
                <a:moveTo>
                  <a:pt x="6397" y="2487"/>
                </a:moveTo>
                <a:lnTo>
                  <a:pt x="6397" y="0"/>
                </a:lnTo>
                <a:lnTo>
                  <a:pt x="0" y="0"/>
                </a:lnTo>
                <a:lnTo>
                  <a:pt x="0" y="2943"/>
                </a:lnTo>
                <a:lnTo>
                  <a:pt x="5941" y="2943"/>
                </a:lnTo>
                <a:lnTo>
                  <a:pt x="6397" y="2487"/>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7" name="Slide Number Placeholder 1"/>
          <p:cNvSpPr txBox="1">
            <a:spLocks/>
          </p:cNvSpPr>
          <p:nvPr/>
        </p:nvSpPr>
        <p:spPr>
          <a:xfrm>
            <a:off x="8700447" y="6582661"/>
            <a:ext cx="2133600"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E0E53BCF-F002-40C5-B47B-2BBFD77D6B58}" type="slidenum">
              <a:rPr kumimoji="0" lang="he-IL" sz="105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he-IL" sz="105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30" name="כותרת 1"/>
          <p:cNvSpPr txBox="1">
            <a:spLocks/>
          </p:cNvSpPr>
          <p:nvPr/>
        </p:nvSpPr>
        <p:spPr>
          <a:xfrm>
            <a:off x="448766" y="127923"/>
            <a:ext cx="8680938" cy="461665"/>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400" dirty="0">
                <a:solidFill>
                  <a:srgbClr val="0077B9"/>
                </a:solidFill>
                <a:latin typeface="Calibri" panose="020F0502020204030204" pitchFamily="34" charset="0"/>
                <a:ea typeface="Arimo" pitchFamily="34" charset="0"/>
                <a:cs typeface="Calibri" panose="020F0502020204030204" pitchFamily="34" charset="0"/>
                <a:sym typeface="Webdings"/>
              </a:rPr>
              <a:t>יעד ניהולי 2: שיפור האיכות בפעילות פרקליטות המדינה</a:t>
            </a:r>
          </a:p>
        </p:txBody>
      </p:sp>
      <p:sp>
        <p:nvSpPr>
          <p:cNvPr id="33" name="מציין מיקום תוכן 2"/>
          <p:cNvSpPr txBox="1">
            <a:spLocks/>
          </p:cNvSpPr>
          <p:nvPr/>
        </p:nvSpPr>
        <p:spPr>
          <a:xfrm>
            <a:off x="1225118" y="554989"/>
            <a:ext cx="7895352" cy="405876"/>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000" dirty="0">
                <a:latin typeface="Calibri" panose="020F0502020204030204" pitchFamily="34" charset="0"/>
                <a:cs typeface="Calibri" panose="020F0502020204030204" pitchFamily="34" charset="0"/>
              </a:rPr>
              <a:t>יעד </a:t>
            </a:r>
            <a:r>
              <a:rPr lang="he-IL" sz="2000" dirty="0" smtClean="0">
                <a:latin typeface="Calibri" panose="020F0502020204030204" pitchFamily="34" charset="0"/>
                <a:cs typeface="Calibri" panose="020F0502020204030204" pitchFamily="34" charset="0"/>
              </a:rPr>
              <a:t>משנה: </a:t>
            </a:r>
            <a:r>
              <a:rPr lang="he-IL" sz="2000" dirty="0" smtClean="0"/>
              <a:t>שימור </a:t>
            </a:r>
            <a:r>
              <a:rPr lang="he-IL" sz="2000" dirty="0"/>
              <a:t>היעילות בטיפול בתיקי עיכוב הליכים</a:t>
            </a:r>
          </a:p>
          <a:p>
            <a:pPr marL="0" indent="0">
              <a:buNone/>
            </a:pPr>
            <a:endParaRPr lang="he-IL" sz="2000" dirty="0">
              <a:latin typeface="Calibri" panose="020F0502020204030204" pitchFamily="34" charset="0"/>
              <a:cs typeface="Calibri" panose="020F0502020204030204" pitchFamily="34" charset="0"/>
            </a:endParaRPr>
          </a:p>
        </p:txBody>
      </p:sp>
      <p:graphicFrame>
        <p:nvGraphicFramePr>
          <p:cNvPr id="34" name="טבלה 3"/>
          <p:cNvGraphicFramePr>
            <a:graphicFrameLocks noGrp="1"/>
          </p:cNvGraphicFramePr>
          <p:nvPr>
            <p:extLst>
              <p:ext uri="{D42A27DB-BD31-4B8C-83A1-F6EECF244321}">
                <p14:modId xmlns:p14="http://schemas.microsoft.com/office/powerpoint/2010/main" val="2647356659"/>
              </p:ext>
            </p:extLst>
          </p:nvPr>
        </p:nvGraphicFramePr>
        <p:xfrm>
          <a:off x="674703" y="1394087"/>
          <a:ext cx="7448365" cy="1535204"/>
        </p:xfrm>
        <a:graphic>
          <a:graphicData uri="http://schemas.openxmlformats.org/drawingml/2006/table">
            <a:tbl>
              <a:tblPr rtl="1" firstRow="1" bandRow="1">
                <a:tableStyleId>{2D5ABB26-0587-4C30-8999-92F81FD0307C}</a:tableStyleId>
              </a:tblPr>
              <a:tblGrid>
                <a:gridCol w="3871085">
                  <a:extLst>
                    <a:ext uri="{9D8B030D-6E8A-4147-A177-3AD203B41FA5}">
                      <a16:colId xmlns:a16="http://schemas.microsoft.com/office/drawing/2014/main" xmlns="" val="20000"/>
                    </a:ext>
                  </a:extLst>
                </a:gridCol>
                <a:gridCol w="1064900">
                  <a:extLst>
                    <a:ext uri="{9D8B030D-6E8A-4147-A177-3AD203B41FA5}">
                      <a16:colId xmlns:a16="http://schemas.microsoft.com/office/drawing/2014/main" xmlns="" val="20001"/>
                    </a:ext>
                  </a:extLst>
                </a:gridCol>
                <a:gridCol w="1349405"/>
                <a:gridCol w="1162975"/>
              </a:tblGrid>
              <a:tr h="305860">
                <a:tc gridSpan="4">
                  <a:txBody>
                    <a:bodyPr/>
                    <a:lstStyle/>
                    <a:p>
                      <a:pPr rtl="1"/>
                      <a:r>
                        <a:rPr lang="he-IL" sz="1600" b="0" i="0" u="sng" dirty="0">
                          <a:latin typeface="Calibri" panose="020F0502020204030204" pitchFamily="34" charset="0"/>
                          <a:cs typeface="Calibri" panose="020F0502020204030204" pitchFamily="34" charset="0"/>
                        </a:rPr>
                        <a:t>מדדי תוצאה (למדידת העמידה ביעד)</a:t>
                      </a:r>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xmlns="" val="560415503"/>
                  </a:ext>
                </a:extLst>
              </a:tr>
              <a:tr h="333666">
                <a:tc>
                  <a:txBody>
                    <a:bodyPr/>
                    <a:lstStyle/>
                    <a:p>
                      <a:pPr algn="ctr" rtl="1"/>
                      <a:r>
                        <a:rPr lang="he-IL" sz="1600" b="0" i="0" dirty="0">
                          <a:latin typeface="Calibri" panose="020F0502020204030204" pitchFamily="34" charset="0"/>
                          <a:cs typeface="Calibri" panose="020F0502020204030204" pitchFamily="34" charset="0"/>
                        </a:rPr>
                        <a:t>שם המדד</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he-IL" dirty="0" smtClean="0"/>
                        <a:t>2017</a:t>
                      </a:r>
                      <a:endParaRPr lang="he-IL"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he-IL" dirty="0" smtClean="0"/>
                        <a:t>2018</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he-IL" dirty="0" smtClean="0"/>
                        <a:t>2019</a:t>
                      </a:r>
                      <a:endParaRPr lang="he-IL"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834164">
                <a:tc>
                  <a:txBody>
                    <a:bodyPr/>
                    <a:lstStyle/>
                    <a:p>
                      <a:pPr algn="r" rtl="1">
                        <a:spcAft>
                          <a:spcPts val="0"/>
                        </a:spcAft>
                      </a:pPr>
                      <a:r>
                        <a:rPr lang="he-IL" sz="1600" b="0" i="0" dirty="0" smtClean="0">
                          <a:effectLst/>
                          <a:latin typeface="Calibri" panose="020F0502020204030204" pitchFamily="34" charset="0"/>
                          <a:cs typeface="Calibri" panose="020F0502020204030204" pitchFamily="34" charset="0"/>
                        </a:rPr>
                        <a:t>מספר תיקי עיכוב ההליכים שהסתיים בהם הטיפול</a:t>
                      </a:r>
                      <a:r>
                        <a:rPr lang="he-IL" sz="1600" b="0" i="0" baseline="0" dirty="0" smtClean="0">
                          <a:effectLst/>
                          <a:latin typeface="Calibri" panose="020F0502020204030204" pitchFamily="34" charset="0"/>
                          <a:cs typeface="Calibri" panose="020F0502020204030204" pitchFamily="34" charset="0"/>
                        </a:rPr>
                        <a:t> לפני תאריך הדיון בבית משפט</a:t>
                      </a:r>
                      <a:endParaRPr lang="en-US" sz="1600" b="0" i="0" u="sng" dirty="0">
                        <a:effectLst/>
                        <a:latin typeface="Calibri" panose="020F0502020204030204" pitchFamily="34" charset="0"/>
                        <a:ea typeface="Times New Roman"/>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he-IL" dirty="0" smtClean="0"/>
                        <a:t>100%</a:t>
                      </a:r>
                      <a:endParaRPr lang="he-IL"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he-IL" dirty="0" smtClean="0"/>
                        <a:t>100%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he-IL" dirty="0" smtClean="0"/>
                        <a:t>100%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35" name="טבלה 3"/>
          <p:cNvGraphicFramePr>
            <a:graphicFrameLocks noGrp="1"/>
          </p:cNvGraphicFramePr>
          <p:nvPr>
            <p:extLst>
              <p:ext uri="{D42A27DB-BD31-4B8C-83A1-F6EECF244321}">
                <p14:modId xmlns:p14="http://schemas.microsoft.com/office/powerpoint/2010/main" val="1420588683"/>
              </p:ext>
            </p:extLst>
          </p:nvPr>
        </p:nvGraphicFramePr>
        <p:xfrm>
          <a:off x="824073" y="3129777"/>
          <a:ext cx="7462739" cy="3120102"/>
        </p:xfrm>
        <a:graphic>
          <a:graphicData uri="http://schemas.openxmlformats.org/drawingml/2006/table">
            <a:tbl>
              <a:tblPr rtl="1" firstRow="1" bandRow="1">
                <a:tableStyleId>{2D5ABB26-0587-4C30-8999-92F81FD0307C}</a:tableStyleId>
              </a:tblPr>
              <a:tblGrid>
                <a:gridCol w="4557867">
                  <a:extLst>
                    <a:ext uri="{9D8B030D-6E8A-4147-A177-3AD203B41FA5}">
                      <a16:colId xmlns:a16="http://schemas.microsoft.com/office/drawing/2014/main" xmlns="" val="174707386"/>
                    </a:ext>
                  </a:extLst>
                </a:gridCol>
                <a:gridCol w="976413">
                  <a:extLst>
                    <a:ext uri="{9D8B030D-6E8A-4147-A177-3AD203B41FA5}">
                      <a16:colId xmlns:a16="http://schemas.microsoft.com/office/drawing/2014/main" xmlns="" val="20003"/>
                    </a:ext>
                  </a:extLst>
                </a:gridCol>
                <a:gridCol w="1928459">
                  <a:extLst>
                    <a:ext uri="{9D8B030D-6E8A-4147-A177-3AD203B41FA5}">
                      <a16:colId xmlns:a16="http://schemas.microsoft.com/office/drawing/2014/main" xmlns="" val="20004"/>
                    </a:ext>
                  </a:extLst>
                </a:gridCol>
              </a:tblGrid>
              <a:tr h="366956">
                <a:tc gridSpan="3">
                  <a:txBody>
                    <a:bodyPr/>
                    <a:lstStyle/>
                    <a:p>
                      <a:pPr rtl="1"/>
                      <a:r>
                        <a:rPr lang="he-IL" sz="1600" b="0" i="0" u="sng" dirty="0">
                          <a:latin typeface="Calibri" panose="020F0502020204030204" pitchFamily="34" charset="0"/>
                          <a:cs typeface="Calibri" panose="020F0502020204030204" pitchFamily="34" charset="0"/>
                        </a:rPr>
                        <a:t>משימות לביצוע לקידום מימוש היעד</a:t>
                      </a:r>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xmlns="" val="3044998655"/>
                  </a:ext>
                </a:extLst>
              </a:tr>
              <a:tr h="700551">
                <a:tc>
                  <a:txBody>
                    <a:bodyPr/>
                    <a:lstStyle/>
                    <a:p>
                      <a:pPr algn="ctr" rtl="1"/>
                      <a:r>
                        <a:rPr lang="he-IL" sz="1400" b="0" i="0" dirty="0">
                          <a:latin typeface="Calibri" panose="020F0502020204030204" pitchFamily="34" charset="0"/>
                          <a:cs typeface="Calibri" panose="020F0502020204030204" pitchFamily="34" charset="0"/>
                        </a:rPr>
                        <a:t>שם המשימה</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400" b="0" i="0" dirty="0">
                          <a:latin typeface="Calibri" panose="020F0502020204030204" pitchFamily="34" charset="0"/>
                          <a:cs typeface="Calibri" panose="020F0502020204030204" pitchFamily="34" charset="0"/>
                        </a:rPr>
                        <a:t>אחראי</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400" b="0" i="0" dirty="0">
                          <a:latin typeface="Calibri" panose="020F0502020204030204" pitchFamily="34" charset="0"/>
                          <a:cs typeface="Calibri" panose="020F0502020204030204" pitchFamily="34" charset="0"/>
                        </a:rPr>
                        <a:t>מועד סיום משוער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602437">
                <a:tc>
                  <a:txBody>
                    <a:bodyPr/>
                    <a:lstStyle/>
                    <a:p>
                      <a:pPr rtl="1"/>
                      <a:r>
                        <a:rPr lang="he-IL" sz="1400" b="0" i="0" dirty="0" smtClean="0">
                          <a:latin typeface="Calibri" panose="020F0502020204030204" pitchFamily="34" charset="0"/>
                          <a:cs typeface="Calibri" panose="020F0502020204030204" pitchFamily="34" charset="0"/>
                        </a:rPr>
                        <a:t>לקבוע</a:t>
                      </a:r>
                      <a:r>
                        <a:rPr lang="he-IL" sz="1400" b="0" i="0" baseline="0" dirty="0" smtClean="0">
                          <a:latin typeface="Calibri" panose="020F0502020204030204" pitchFamily="34" charset="0"/>
                          <a:cs typeface="Calibri" panose="020F0502020204030204" pitchFamily="34" charset="0"/>
                        </a:rPr>
                        <a:t> נוהל עבודה לטיפול בתיקים בהתאם למועדי הדיון שקבועים </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400" b="0" i="0" dirty="0" smtClean="0">
                          <a:latin typeface="Calibri" panose="020F0502020204030204" pitchFamily="34" charset="0"/>
                          <a:cs typeface="Calibri" panose="020F0502020204030204" pitchFamily="34" charset="0"/>
                        </a:rPr>
                        <a:t>יוני 2018</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1034146">
                <a:tc>
                  <a:txBody>
                    <a:bodyPr/>
                    <a:lstStyle/>
                    <a:p>
                      <a:pPr rtl="1"/>
                      <a:r>
                        <a:rPr lang="he-IL" sz="1400" b="0" i="0" dirty="0" smtClean="0">
                          <a:latin typeface="Calibri" panose="020F0502020204030204" pitchFamily="34" charset="0"/>
                          <a:cs typeface="Calibri" panose="020F0502020204030204" pitchFamily="34" charset="0"/>
                        </a:rPr>
                        <a:t>להתאים</a:t>
                      </a:r>
                      <a:r>
                        <a:rPr lang="he-IL" sz="1400" b="0" i="0" baseline="0" dirty="0" smtClean="0">
                          <a:latin typeface="Calibri" panose="020F0502020204030204" pitchFamily="34" charset="0"/>
                          <a:cs typeface="Calibri" panose="020F0502020204030204" pitchFamily="34" charset="0"/>
                        </a:rPr>
                        <a:t> את מערכת תנופה לנתונים הנוגעים למשך הטיפול בתיק, בהתאם להיקף התיק ומומחיות הפרקליט המטפל בו מחד וקביעת משך זמן הטיפול כפונקציה של תאריך הדיון שקבוע ומהותו (מול מורן לביא)</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400" b="0" i="0" dirty="0" smtClean="0">
                          <a:latin typeface="Calibri" panose="020F0502020204030204" pitchFamily="34" charset="0"/>
                          <a:cs typeface="Calibri" panose="020F0502020204030204" pitchFamily="34" charset="0"/>
                        </a:rPr>
                        <a:t>ספטמבר</a:t>
                      </a:r>
                      <a:r>
                        <a:rPr lang="he-IL" sz="1400" b="0" i="0" baseline="0" dirty="0" smtClean="0">
                          <a:latin typeface="Calibri" panose="020F0502020204030204" pitchFamily="34" charset="0"/>
                          <a:cs typeface="Calibri" panose="020F0502020204030204" pitchFamily="34" charset="0"/>
                        </a:rPr>
                        <a:t> 2018 </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416012">
                <a:tc>
                  <a:txBody>
                    <a:bodyPr/>
                    <a:lstStyle/>
                    <a:p>
                      <a:pPr rtl="1"/>
                      <a:r>
                        <a:rPr lang="he-IL" sz="1400" b="0" i="0" dirty="0" smtClean="0">
                          <a:latin typeface="Calibri" panose="020F0502020204030204" pitchFamily="34" charset="0"/>
                          <a:cs typeface="Calibri" panose="020F0502020204030204" pitchFamily="34" charset="0"/>
                        </a:rPr>
                        <a:t>בקרה עצמית</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400" b="0" i="0" dirty="0" smtClean="0">
                          <a:latin typeface="Calibri" panose="020F0502020204030204" pitchFamily="34" charset="0"/>
                          <a:cs typeface="Calibri" panose="020F0502020204030204" pitchFamily="34" charset="0"/>
                        </a:rPr>
                        <a:t>ינואר 2019</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653656737"/>
                  </a:ext>
                </a:extLst>
              </a:tr>
            </a:tbl>
          </a:graphicData>
        </a:graphic>
      </p:graphicFrame>
      <p:sp>
        <p:nvSpPr>
          <p:cNvPr id="12" name="Rectangle 11"/>
          <p:cNvSpPr/>
          <p:nvPr/>
        </p:nvSpPr>
        <p:spPr>
          <a:xfrm rot="20399030">
            <a:off x="1080744" y="393171"/>
            <a:ext cx="961462" cy="330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latin typeface="Calibri" panose="020F0502020204030204" pitchFamily="34" charset="0"/>
                <a:cs typeface="Calibri" panose="020F0502020204030204" pitchFamily="34" charset="0"/>
              </a:rPr>
              <a:t>איכות</a:t>
            </a:r>
            <a:endParaRPr lang="en-US" sz="1400" dirty="0">
              <a:latin typeface="Calibri" panose="020F0502020204030204" pitchFamily="34" charset="0"/>
              <a:cs typeface="Calibri" panose="020F0502020204030204" pitchFamily="34" charset="0"/>
            </a:endParaRPr>
          </a:p>
        </p:txBody>
      </p:sp>
      <p:sp>
        <p:nvSpPr>
          <p:cNvPr id="10" name="Rectangle 9"/>
          <p:cNvSpPr/>
          <p:nvPr/>
        </p:nvSpPr>
        <p:spPr>
          <a:xfrm>
            <a:off x="8681263" y="1071555"/>
            <a:ext cx="457192" cy="526710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r>
              <a:rPr lang="he-IL" sz="1400" dirty="0">
                <a:solidFill>
                  <a:schemeClr val="tx1"/>
                </a:solidFill>
              </a:rPr>
              <a:t>יעד משנה </a:t>
            </a:r>
            <a:r>
              <a:rPr lang="he-IL" sz="1400" dirty="0" smtClean="0">
                <a:solidFill>
                  <a:schemeClr val="tx1"/>
                </a:solidFill>
              </a:rPr>
              <a:t>: </a:t>
            </a:r>
            <a:r>
              <a:rPr lang="he-IL" sz="1400" dirty="0">
                <a:solidFill>
                  <a:schemeClr val="tx1"/>
                </a:solidFill>
              </a:rPr>
              <a:t>שיפור היעילות בטיפול בתיקי </a:t>
            </a:r>
            <a:r>
              <a:rPr lang="he-IL" sz="1400" dirty="0" smtClean="0">
                <a:solidFill>
                  <a:schemeClr val="tx1"/>
                </a:solidFill>
              </a:rPr>
              <a:t>עיכוב הליכים</a:t>
            </a:r>
            <a:endParaRPr lang="he-IL" sz="1400" dirty="0">
              <a:solidFill>
                <a:schemeClr val="tx1"/>
              </a:solidFill>
            </a:endParaRPr>
          </a:p>
        </p:txBody>
      </p:sp>
      <p:sp>
        <p:nvSpPr>
          <p:cNvPr id="11" name="Right Arrow 10"/>
          <p:cNvSpPr/>
          <p:nvPr/>
        </p:nvSpPr>
        <p:spPr>
          <a:xfrm rot="10800000">
            <a:off x="8286813" y="2142875"/>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ight Arrow 12"/>
          <p:cNvSpPr/>
          <p:nvPr/>
        </p:nvSpPr>
        <p:spPr>
          <a:xfrm rot="10800000">
            <a:off x="8286813" y="4350689"/>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67783494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474"/>
          <p:cNvSpPr>
            <a:spLocks/>
          </p:cNvSpPr>
          <p:nvPr/>
        </p:nvSpPr>
        <p:spPr bwMode="auto">
          <a:xfrm flipH="1">
            <a:off x="1311563" y="145268"/>
            <a:ext cx="7827594" cy="815597"/>
          </a:xfrm>
          <a:custGeom>
            <a:avLst/>
            <a:gdLst>
              <a:gd name="T0" fmla="*/ 5997 w 6396"/>
              <a:gd name="T1" fmla="*/ 0 h 643"/>
              <a:gd name="T2" fmla="*/ 0 w 6396"/>
              <a:gd name="T3" fmla="*/ 0 h 643"/>
              <a:gd name="T4" fmla="*/ 0 w 6396"/>
              <a:gd name="T5" fmla="*/ 643 h 643"/>
              <a:gd name="T6" fmla="*/ 6396 w 6396"/>
              <a:gd name="T7" fmla="*/ 643 h 643"/>
              <a:gd name="T8" fmla="*/ 6396 w 6396"/>
              <a:gd name="T9" fmla="*/ 399 h 643"/>
              <a:gd name="T10" fmla="*/ 5997 w 6396"/>
              <a:gd name="T11" fmla="*/ 0 h 643"/>
            </a:gdLst>
            <a:ahLst/>
            <a:cxnLst>
              <a:cxn ang="0">
                <a:pos x="T0" y="T1"/>
              </a:cxn>
              <a:cxn ang="0">
                <a:pos x="T2" y="T3"/>
              </a:cxn>
              <a:cxn ang="0">
                <a:pos x="T4" y="T5"/>
              </a:cxn>
              <a:cxn ang="0">
                <a:pos x="T6" y="T7"/>
              </a:cxn>
              <a:cxn ang="0">
                <a:pos x="T8" y="T9"/>
              </a:cxn>
              <a:cxn ang="0">
                <a:pos x="T10" y="T11"/>
              </a:cxn>
            </a:cxnLst>
            <a:rect l="0" t="0" r="r" b="b"/>
            <a:pathLst>
              <a:path w="6396" h="643">
                <a:moveTo>
                  <a:pt x="5997" y="0"/>
                </a:moveTo>
                <a:lnTo>
                  <a:pt x="0" y="0"/>
                </a:lnTo>
                <a:lnTo>
                  <a:pt x="0" y="643"/>
                </a:lnTo>
                <a:lnTo>
                  <a:pt x="6396" y="643"/>
                </a:lnTo>
                <a:lnTo>
                  <a:pt x="6396" y="399"/>
                </a:lnTo>
                <a:lnTo>
                  <a:pt x="5997" y="0"/>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2" name="Freeform 469"/>
          <p:cNvSpPr>
            <a:spLocks/>
          </p:cNvSpPr>
          <p:nvPr/>
        </p:nvSpPr>
        <p:spPr bwMode="auto">
          <a:xfrm flipH="1">
            <a:off x="-15" y="1071555"/>
            <a:ext cx="9144001" cy="5267101"/>
          </a:xfrm>
          <a:custGeom>
            <a:avLst/>
            <a:gdLst>
              <a:gd name="T0" fmla="*/ 6397 w 6397"/>
              <a:gd name="T1" fmla="*/ 2487 h 2943"/>
              <a:gd name="T2" fmla="*/ 6397 w 6397"/>
              <a:gd name="T3" fmla="*/ 0 h 2943"/>
              <a:gd name="T4" fmla="*/ 0 w 6397"/>
              <a:gd name="T5" fmla="*/ 0 h 2943"/>
              <a:gd name="T6" fmla="*/ 0 w 6397"/>
              <a:gd name="T7" fmla="*/ 2943 h 2943"/>
              <a:gd name="T8" fmla="*/ 5941 w 6397"/>
              <a:gd name="T9" fmla="*/ 2943 h 2943"/>
              <a:gd name="T10" fmla="*/ 6397 w 6397"/>
              <a:gd name="T11" fmla="*/ 2487 h 2943"/>
            </a:gdLst>
            <a:ahLst/>
            <a:cxnLst>
              <a:cxn ang="0">
                <a:pos x="T0" y="T1"/>
              </a:cxn>
              <a:cxn ang="0">
                <a:pos x="T2" y="T3"/>
              </a:cxn>
              <a:cxn ang="0">
                <a:pos x="T4" y="T5"/>
              </a:cxn>
              <a:cxn ang="0">
                <a:pos x="T6" y="T7"/>
              </a:cxn>
              <a:cxn ang="0">
                <a:pos x="T8" y="T9"/>
              </a:cxn>
              <a:cxn ang="0">
                <a:pos x="T10" y="T11"/>
              </a:cxn>
            </a:cxnLst>
            <a:rect l="0" t="0" r="r" b="b"/>
            <a:pathLst>
              <a:path w="6397" h="2943">
                <a:moveTo>
                  <a:pt x="6397" y="2487"/>
                </a:moveTo>
                <a:lnTo>
                  <a:pt x="6397" y="0"/>
                </a:lnTo>
                <a:lnTo>
                  <a:pt x="0" y="0"/>
                </a:lnTo>
                <a:lnTo>
                  <a:pt x="0" y="2943"/>
                </a:lnTo>
                <a:lnTo>
                  <a:pt x="5941" y="2943"/>
                </a:lnTo>
                <a:lnTo>
                  <a:pt x="6397" y="2487"/>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7" name="Slide Number Placeholder 1"/>
          <p:cNvSpPr txBox="1">
            <a:spLocks/>
          </p:cNvSpPr>
          <p:nvPr/>
        </p:nvSpPr>
        <p:spPr>
          <a:xfrm>
            <a:off x="8700447" y="6582661"/>
            <a:ext cx="2133600"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E0E53BCF-F002-40C5-B47B-2BBFD77D6B58}" type="slidenum">
              <a:rPr kumimoji="0" lang="he-IL" sz="105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25</a:t>
            </a:fld>
            <a:endParaRPr kumimoji="0" lang="he-IL" sz="105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30" name="כותרת 1"/>
          <p:cNvSpPr txBox="1">
            <a:spLocks/>
          </p:cNvSpPr>
          <p:nvPr/>
        </p:nvSpPr>
        <p:spPr>
          <a:xfrm>
            <a:off x="448766" y="127923"/>
            <a:ext cx="8680938" cy="461665"/>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400" dirty="0">
                <a:solidFill>
                  <a:srgbClr val="0077B9"/>
                </a:solidFill>
                <a:latin typeface="Calibri" panose="020F0502020204030204" pitchFamily="34" charset="0"/>
                <a:ea typeface="Arimo" pitchFamily="34" charset="0"/>
                <a:cs typeface="Calibri" panose="020F0502020204030204" pitchFamily="34" charset="0"/>
                <a:sym typeface="Webdings"/>
              </a:rPr>
              <a:t>יעד </a:t>
            </a:r>
            <a:r>
              <a:rPr lang="he-IL" sz="2400" dirty="0" smtClean="0">
                <a:solidFill>
                  <a:srgbClr val="0077B9"/>
                </a:solidFill>
                <a:latin typeface="Calibri" panose="020F0502020204030204" pitchFamily="34" charset="0"/>
                <a:ea typeface="Arimo" pitchFamily="34" charset="0"/>
                <a:cs typeface="Calibri" panose="020F0502020204030204" pitchFamily="34" charset="0"/>
                <a:sym typeface="Webdings"/>
              </a:rPr>
              <a:t>ניהולי: </a:t>
            </a:r>
            <a:r>
              <a:rPr lang="he-IL" sz="2400" dirty="0">
                <a:solidFill>
                  <a:srgbClr val="0077B9"/>
                </a:solidFill>
                <a:latin typeface="Calibri" panose="020F0502020204030204" pitchFamily="34" charset="0"/>
                <a:ea typeface="Arimo" pitchFamily="34" charset="0"/>
                <a:cs typeface="Calibri" panose="020F0502020204030204" pitchFamily="34" charset="0"/>
                <a:sym typeface="Webdings"/>
              </a:rPr>
              <a:t>שיפור האיכות בפעילות פרקליטות המדינה</a:t>
            </a:r>
          </a:p>
        </p:txBody>
      </p:sp>
      <p:sp>
        <p:nvSpPr>
          <p:cNvPr id="33" name="מציין מיקום תוכן 2"/>
          <p:cNvSpPr txBox="1">
            <a:spLocks/>
          </p:cNvSpPr>
          <p:nvPr/>
        </p:nvSpPr>
        <p:spPr>
          <a:xfrm>
            <a:off x="1225118" y="554988"/>
            <a:ext cx="7895352" cy="709035"/>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000" dirty="0">
                <a:latin typeface="Calibri" panose="020F0502020204030204" pitchFamily="34" charset="0"/>
                <a:cs typeface="Calibri" panose="020F0502020204030204" pitchFamily="34" charset="0"/>
              </a:rPr>
              <a:t>יעד </a:t>
            </a:r>
            <a:r>
              <a:rPr lang="he-IL" sz="2000" dirty="0" smtClean="0">
                <a:latin typeface="Calibri" panose="020F0502020204030204" pitchFamily="34" charset="0"/>
                <a:cs typeface="Calibri" panose="020F0502020204030204" pitchFamily="34" charset="0"/>
              </a:rPr>
              <a:t>משנה: הטמעת </a:t>
            </a:r>
            <a:r>
              <a:rPr lang="he-IL" sz="2000" dirty="0">
                <a:latin typeface="Calibri" panose="020F0502020204030204" pitchFamily="34" charset="0"/>
                <a:cs typeface="Calibri" panose="020F0502020204030204" pitchFamily="34" charset="0"/>
              </a:rPr>
              <a:t>הנחיות </a:t>
            </a:r>
            <a:r>
              <a:rPr lang="he-IL" sz="2000" dirty="0" err="1" smtClean="0">
                <a:latin typeface="Calibri" panose="020F0502020204030204" pitchFamily="34" charset="0"/>
                <a:cs typeface="Calibri" panose="020F0502020204030204" pitchFamily="34" charset="0"/>
              </a:rPr>
              <a:t>פ"מ</a:t>
            </a:r>
            <a:r>
              <a:rPr lang="he-IL" sz="2000" dirty="0" smtClean="0">
                <a:latin typeface="Calibri" panose="020F0502020204030204" pitchFamily="34" charset="0"/>
                <a:cs typeface="Calibri" panose="020F0502020204030204" pitchFamily="34" charset="0"/>
              </a:rPr>
              <a:t> והיועמ"ש בתחום </a:t>
            </a:r>
            <a:r>
              <a:rPr lang="he-IL" sz="2000" dirty="0">
                <a:latin typeface="Calibri" panose="020F0502020204030204" pitchFamily="34" charset="0"/>
                <a:cs typeface="Calibri" panose="020F0502020204030204" pitchFamily="34" charset="0"/>
              </a:rPr>
              <a:t>המקצועי הרלוונטי</a:t>
            </a:r>
          </a:p>
        </p:txBody>
      </p:sp>
      <p:graphicFrame>
        <p:nvGraphicFramePr>
          <p:cNvPr id="34" name="טבלה 3"/>
          <p:cNvGraphicFramePr>
            <a:graphicFrameLocks noGrp="1"/>
          </p:cNvGraphicFramePr>
          <p:nvPr>
            <p:extLst>
              <p:ext uri="{D42A27DB-BD31-4B8C-83A1-F6EECF244321}">
                <p14:modId xmlns:p14="http://schemas.microsoft.com/office/powerpoint/2010/main" val="3227485443"/>
              </p:ext>
            </p:extLst>
          </p:nvPr>
        </p:nvGraphicFramePr>
        <p:xfrm>
          <a:off x="971413" y="1302375"/>
          <a:ext cx="7201143" cy="1737360"/>
        </p:xfrm>
        <a:graphic>
          <a:graphicData uri="http://schemas.openxmlformats.org/drawingml/2006/table">
            <a:tbl>
              <a:tblPr rtl="1" firstRow="1" bandRow="1">
                <a:tableStyleId>{2D5ABB26-0587-4C30-8999-92F81FD0307C}</a:tableStyleId>
              </a:tblPr>
              <a:tblGrid>
                <a:gridCol w="2564253">
                  <a:extLst>
                    <a:ext uri="{9D8B030D-6E8A-4147-A177-3AD203B41FA5}">
                      <a16:colId xmlns:a16="http://schemas.microsoft.com/office/drawing/2014/main" xmlns="" val="20000"/>
                    </a:ext>
                  </a:extLst>
                </a:gridCol>
                <a:gridCol w="2318445">
                  <a:extLst>
                    <a:ext uri="{9D8B030D-6E8A-4147-A177-3AD203B41FA5}">
                      <a16:colId xmlns:a16="http://schemas.microsoft.com/office/drawing/2014/main" xmlns="" val="20003"/>
                    </a:ext>
                  </a:extLst>
                </a:gridCol>
                <a:gridCol w="2318445"/>
              </a:tblGrid>
              <a:tr h="324801">
                <a:tc gridSpan="2">
                  <a:txBody>
                    <a:bodyPr/>
                    <a:lstStyle/>
                    <a:p>
                      <a:pPr rtl="1"/>
                      <a:r>
                        <a:rPr lang="he-IL" sz="1600" b="0" i="0" u="sng" dirty="0">
                          <a:latin typeface="Calibri" panose="020F0502020204030204" pitchFamily="34" charset="0"/>
                          <a:cs typeface="Calibri" panose="020F0502020204030204" pitchFamily="34" charset="0"/>
                        </a:rPr>
                        <a:t>מדדי תוצאה (למדידת העמידה ביעד)</a:t>
                      </a:r>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tc>
                  <a:txBody>
                    <a:bodyPr/>
                    <a:lstStyle/>
                    <a:p>
                      <a:pPr rtl="1"/>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560415503"/>
                  </a:ext>
                </a:extLst>
              </a:tr>
              <a:tr h="297734">
                <a:tc>
                  <a:txBody>
                    <a:bodyPr/>
                    <a:lstStyle/>
                    <a:p>
                      <a:pPr algn="ctr" rtl="1"/>
                      <a:r>
                        <a:rPr lang="he-IL" sz="1600" b="0" i="0" dirty="0">
                          <a:latin typeface="Calibri" panose="020F0502020204030204" pitchFamily="34" charset="0"/>
                          <a:cs typeface="Calibri" panose="020F0502020204030204" pitchFamily="34" charset="0"/>
                        </a:rPr>
                        <a:t>שם המדד</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600" b="0" i="0" dirty="0">
                          <a:latin typeface="Calibri" panose="020F0502020204030204" pitchFamily="34" charset="0"/>
                          <a:cs typeface="Calibri" panose="020F0502020204030204" pitchFamily="34" charset="0"/>
                        </a:rPr>
                        <a:t>ערך 2018</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600" b="0" i="0" dirty="0" smtClean="0">
                          <a:latin typeface="Calibri" panose="020F0502020204030204" pitchFamily="34" charset="0"/>
                          <a:cs typeface="Calibri" panose="020F0502020204030204" pitchFamily="34" charset="0"/>
                        </a:rPr>
                        <a:t>ערך 2019</a:t>
                      </a:r>
                      <a:endParaRPr lang="he-IL" sz="1600" b="0" i="0" dirty="0">
                        <a:latin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450286">
                <a:tc>
                  <a:txBody>
                    <a:bodyPr/>
                    <a:lstStyle/>
                    <a:p>
                      <a:pPr algn="just" rtl="1">
                        <a:spcAft>
                          <a:spcPts val="0"/>
                        </a:spcAft>
                      </a:pPr>
                      <a:r>
                        <a:rPr lang="he-IL" sz="1600" b="0" i="0" u="none" baseline="0" dirty="0" smtClean="0">
                          <a:solidFill>
                            <a:schemeClr val="tx1"/>
                          </a:solidFill>
                          <a:effectLst/>
                          <a:latin typeface="Calibri" panose="020F0502020204030204" pitchFamily="34" charset="0"/>
                          <a:cs typeface="Calibri" panose="020F0502020204030204" pitchFamily="34" charset="0"/>
                        </a:rPr>
                        <a:t>מספר התיקים במסגרת בקרה בהם יש התייחסות להנחיות פרקליט המדינה והיועמ"ש הרלוונטיות </a:t>
                      </a:r>
                      <a:endParaRPr lang="he-IL" sz="1600" b="0" i="0" u="none" baseline="0" dirty="0">
                        <a:solidFill>
                          <a:schemeClr val="tx1"/>
                        </a:solidFill>
                        <a:effectLst/>
                        <a:latin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0" i="0" dirty="0" smtClean="0">
                          <a:solidFill>
                            <a:schemeClr val="tx1"/>
                          </a:solidFill>
                          <a:latin typeface="Calibri" panose="020F0502020204030204" pitchFamily="34" charset="0"/>
                          <a:cs typeface="Calibri" panose="020F0502020204030204" pitchFamily="34" charset="0"/>
                        </a:rPr>
                        <a:t>70%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0" i="0" dirty="0" smtClean="0">
                          <a:solidFill>
                            <a:schemeClr val="tx1"/>
                          </a:solidFill>
                          <a:latin typeface="Calibri" panose="020F0502020204030204" pitchFamily="34" charset="0"/>
                          <a:cs typeface="Calibri" panose="020F0502020204030204" pitchFamily="34" charset="0"/>
                        </a:rPr>
                        <a:t>85%</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35" name="טבלה 3"/>
          <p:cNvGraphicFramePr>
            <a:graphicFrameLocks noGrp="1"/>
          </p:cNvGraphicFramePr>
          <p:nvPr>
            <p:extLst>
              <p:ext uri="{D42A27DB-BD31-4B8C-83A1-F6EECF244321}">
                <p14:modId xmlns:p14="http://schemas.microsoft.com/office/powerpoint/2010/main" val="2282680314"/>
              </p:ext>
            </p:extLst>
          </p:nvPr>
        </p:nvGraphicFramePr>
        <p:xfrm>
          <a:off x="635727" y="3365173"/>
          <a:ext cx="7524204" cy="2562115"/>
        </p:xfrm>
        <a:graphic>
          <a:graphicData uri="http://schemas.openxmlformats.org/drawingml/2006/table">
            <a:tbl>
              <a:tblPr rtl="1" firstRow="1" bandRow="1">
                <a:tableStyleId>{2D5ABB26-0587-4C30-8999-92F81FD0307C}</a:tableStyleId>
              </a:tblPr>
              <a:tblGrid>
                <a:gridCol w="4595407">
                  <a:extLst>
                    <a:ext uri="{9D8B030D-6E8A-4147-A177-3AD203B41FA5}">
                      <a16:colId xmlns:a16="http://schemas.microsoft.com/office/drawing/2014/main" xmlns="" val="174707386"/>
                    </a:ext>
                  </a:extLst>
                </a:gridCol>
                <a:gridCol w="984455">
                  <a:extLst>
                    <a:ext uri="{9D8B030D-6E8A-4147-A177-3AD203B41FA5}">
                      <a16:colId xmlns:a16="http://schemas.microsoft.com/office/drawing/2014/main" xmlns="" val="20003"/>
                    </a:ext>
                  </a:extLst>
                </a:gridCol>
                <a:gridCol w="1944342">
                  <a:extLst>
                    <a:ext uri="{9D8B030D-6E8A-4147-A177-3AD203B41FA5}">
                      <a16:colId xmlns:a16="http://schemas.microsoft.com/office/drawing/2014/main" xmlns="" val="20004"/>
                    </a:ext>
                  </a:extLst>
                </a:gridCol>
              </a:tblGrid>
              <a:tr h="320040">
                <a:tc gridSpan="3">
                  <a:txBody>
                    <a:bodyPr/>
                    <a:lstStyle/>
                    <a:p>
                      <a:pPr rtl="1"/>
                      <a:r>
                        <a:rPr lang="he-IL" sz="1600" b="0" i="0" u="sng" dirty="0">
                          <a:latin typeface="Calibri" panose="020F0502020204030204" pitchFamily="34" charset="0"/>
                          <a:cs typeface="Calibri" panose="020F0502020204030204" pitchFamily="34" charset="0"/>
                        </a:rPr>
                        <a:t>משימות לביצוע לקידום מימוש היעד</a:t>
                      </a:r>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xmlns="" val="3044998655"/>
                  </a:ext>
                </a:extLst>
              </a:tr>
              <a:tr h="640080">
                <a:tc>
                  <a:txBody>
                    <a:bodyPr/>
                    <a:lstStyle/>
                    <a:p>
                      <a:pPr algn="ctr" rtl="1"/>
                      <a:r>
                        <a:rPr lang="he-IL" sz="1400" b="0" i="0" dirty="0">
                          <a:latin typeface="Calibri" panose="020F0502020204030204" pitchFamily="34" charset="0"/>
                          <a:cs typeface="Calibri" panose="020F0502020204030204" pitchFamily="34" charset="0"/>
                        </a:rPr>
                        <a:t>שם המשימה</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400" b="0" i="0" dirty="0">
                          <a:latin typeface="Calibri" panose="020F0502020204030204" pitchFamily="34" charset="0"/>
                          <a:cs typeface="Calibri" panose="020F0502020204030204" pitchFamily="34" charset="0"/>
                        </a:rPr>
                        <a:t>אחראי</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400" b="0" i="0" dirty="0">
                          <a:latin typeface="Calibri" panose="020F0502020204030204" pitchFamily="34" charset="0"/>
                          <a:cs typeface="Calibri" panose="020F0502020204030204" pitchFamily="34" charset="0"/>
                        </a:rPr>
                        <a:t>מועד סיום משוער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550435">
                <a:tc>
                  <a:txBody>
                    <a:bodyPr/>
                    <a:lstStyle/>
                    <a:p>
                      <a:pPr rtl="1"/>
                      <a:r>
                        <a:rPr lang="he-IL" sz="1400" b="0" i="0" dirty="0" smtClean="0">
                          <a:latin typeface="Calibri" panose="020F0502020204030204" pitchFamily="34" charset="0"/>
                          <a:cs typeface="Calibri" panose="020F0502020204030204" pitchFamily="34" charset="0"/>
                        </a:rPr>
                        <a:t>בחינת</a:t>
                      </a:r>
                      <a:r>
                        <a:rPr lang="he-IL" sz="1400" b="0" i="0" baseline="0" dirty="0" smtClean="0">
                          <a:latin typeface="Calibri" panose="020F0502020204030204" pitchFamily="34" charset="0"/>
                          <a:cs typeface="Calibri" panose="020F0502020204030204" pitchFamily="34" charset="0"/>
                        </a:rPr>
                        <a:t> הנחיות פרקליט המדינה והיועץ המשפטי לממשלה הרלוונטיות לעבודת המחלקה </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400" b="0" i="0" dirty="0" smtClean="0">
                          <a:latin typeface="Calibri" panose="020F0502020204030204" pitchFamily="34" charset="0"/>
                          <a:cs typeface="Calibri" panose="020F0502020204030204" pitchFamily="34" charset="0"/>
                        </a:rPr>
                        <a:t>2/18</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380103">
                <a:tc>
                  <a:txBody>
                    <a:bodyPr/>
                    <a:lstStyle/>
                    <a:p>
                      <a:pPr rtl="1"/>
                      <a:r>
                        <a:rPr lang="he-IL" sz="1400" b="0" i="0" dirty="0" smtClean="0">
                          <a:latin typeface="Calibri" panose="020F0502020204030204" pitchFamily="34" charset="0"/>
                          <a:cs typeface="Calibri" panose="020F0502020204030204" pitchFamily="34" charset="0"/>
                        </a:rPr>
                        <a:t>הטמעה</a:t>
                      </a:r>
                      <a:r>
                        <a:rPr lang="he-IL" sz="1400" b="0" i="0" baseline="0" dirty="0" smtClean="0">
                          <a:latin typeface="Calibri" panose="020F0502020204030204" pitchFamily="34" charset="0"/>
                          <a:cs typeface="Calibri" panose="020F0502020204030204" pitchFamily="34" charset="0"/>
                        </a:rPr>
                        <a:t> של הנחיות אלה בקרב הפרקליטים והמתמחה באמצעות ישיבות עיתיות</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400" b="0" i="0" dirty="0" smtClean="0">
                          <a:latin typeface="Calibri" panose="020F0502020204030204" pitchFamily="34" charset="0"/>
                          <a:cs typeface="Calibri" panose="020F0502020204030204" pitchFamily="34" charset="0"/>
                        </a:rPr>
                        <a:t>8/18</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38010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400" b="0" i="0" baseline="0" dirty="0" smtClean="0">
                          <a:latin typeface="Calibri" panose="020F0502020204030204" pitchFamily="34" charset="0"/>
                          <a:cs typeface="Calibri" panose="020F0502020204030204" pitchFamily="34" charset="0"/>
                        </a:rPr>
                        <a:t>ביצוע בקרה מדגמית ב-10 תיקים בשנה</a:t>
                      </a:r>
                      <a:endParaRPr lang="he-IL" sz="1400" b="0" i="0" dirty="0" smtClean="0">
                        <a:latin typeface="Calibri" panose="020F0502020204030204" pitchFamily="34" charset="0"/>
                        <a:cs typeface="Calibri" panose="020F0502020204030204" pitchFamily="34" charset="0"/>
                      </a:endParaRPr>
                    </a:p>
                    <a:p>
                      <a:pPr rtl="1"/>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400" b="0" i="0" dirty="0" smtClean="0">
                          <a:latin typeface="Calibri" panose="020F0502020204030204" pitchFamily="34" charset="0"/>
                          <a:cs typeface="Calibri" panose="020F0502020204030204" pitchFamily="34" charset="0"/>
                        </a:rPr>
                        <a:t>12/18</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
        <p:nvSpPr>
          <p:cNvPr id="12" name="Rectangle 11"/>
          <p:cNvSpPr/>
          <p:nvPr/>
        </p:nvSpPr>
        <p:spPr>
          <a:xfrm rot="20399030">
            <a:off x="1080744" y="393171"/>
            <a:ext cx="961462" cy="330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latin typeface="Calibri" panose="020F0502020204030204" pitchFamily="34" charset="0"/>
                <a:cs typeface="Calibri" panose="020F0502020204030204" pitchFamily="34" charset="0"/>
              </a:rPr>
              <a:t>איכות</a:t>
            </a:r>
            <a:endParaRPr lang="en-US" sz="1400" dirty="0">
              <a:latin typeface="Calibri" panose="020F0502020204030204" pitchFamily="34" charset="0"/>
              <a:cs typeface="Calibri" panose="020F0502020204030204" pitchFamily="34" charset="0"/>
            </a:endParaRPr>
          </a:p>
        </p:txBody>
      </p:sp>
      <p:sp>
        <p:nvSpPr>
          <p:cNvPr id="10" name="Rectangle 9"/>
          <p:cNvSpPr/>
          <p:nvPr/>
        </p:nvSpPr>
        <p:spPr>
          <a:xfrm>
            <a:off x="8681263" y="1071555"/>
            <a:ext cx="457192" cy="527699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r>
              <a:rPr lang="he-IL" sz="1400" dirty="0">
                <a:solidFill>
                  <a:schemeClr val="tx1"/>
                </a:solidFill>
              </a:rPr>
              <a:t>יעד </a:t>
            </a:r>
            <a:r>
              <a:rPr lang="he-IL" sz="1400" dirty="0" smtClean="0">
                <a:solidFill>
                  <a:schemeClr val="tx1"/>
                </a:solidFill>
              </a:rPr>
              <a:t>משנה: בחינת הנחיות </a:t>
            </a:r>
            <a:r>
              <a:rPr lang="he-IL" sz="1400" dirty="0">
                <a:solidFill>
                  <a:schemeClr val="tx1"/>
                </a:solidFill>
              </a:rPr>
              <a:t>פרקליט המדינה בתחום </a:t>
            </a:r>
            <a:r>
              <a:rPr lang="he-IL" sz="1400" dirty="0" smtClean="0">
                <a:solidFill>
                  <a:schemeClr val="tx1"/>
                </a:solidFill>
              </a:rPr>
              <a:t>עיכוב ההליכים והטמעתם</a:t>
            </a:r>
            <a:endParaRPr lang="he-IL" sz="1400" dirty="0">
              <a:solidFill>
                <a:schemeClr val="tx1"/>
              </a:solidFill>
            </a:endParaRPr>
          </a:p>
        </p:txBody>
      </p:sp>
      <p:sp>
        <p:nvSpPr>
          <p:cNvPr id="11" name="Right Arrow 10"/>
          <p:cNvSpPr/>
          <p:nvPr/>
        </p:nvSpPr>
        <p:spPr>
          <a:xfrm rot="10800000">
            <a:off x="8286813" y="2142875"/>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ight Arrow 12"/>
          <p:cNvSpPr/>
          <p:nvPr/>
        </p:nvSpPr>
        <p:spPr>
          <a:xfrm rot="10800000">
            <a:off x="8286813" y="4350689"/>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0968503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474"/>
          <p:cNvSpPr>
            <a:spLocks/>
          </p:cNvSpPr>
          <p:nvPr/>
        </p:nvSpPr>
        <p:spPr bwMode="auto">
          <a:xfrm flipH="1">
            <a:off x="1311563" y="145268"/>
            <a:ext cx="7827594" cy="1060244"/>
          </a:xfrm>
          <a:custGeom>
            <a:avLst/>
            <a:gdLst>
              <a:gd name="T0" fmla="*/ 5997 w 6396"/>
              <a:gd name="T1" fmla="*/ 0 h 643"/>
              <a:gd name="T2" fmla="*/ 0 w 6396"/>
              <a:gd name="T3" fmla="*/ 0 h 643"/>
              <a:gd name="T4" fmla="*/ 0 w 6396"/>
              <a:gd name="T5" fmla="*/ 643 h 643"/>
              <a:gd name="T6" fmla="*/ 6396 w 6396"/>
              <a:gd name="T7" fmla="*/ 643 h 643"/>
              <a:gd name="T8" fmla="*/ 6396 w 6396"/>
              <a:gd name="T9" fmla="*/ 399 h 643"/>
              <a:gd name="T10" fmla="*/ 5997 w 6396"/>
              <a:gd name="T11" fmla="*/ 0 h 643"/>
            </a:gdLst>
            <a:ahLst/>
            <a:cxnLst>
              <a:cxn ang="0">
                <a:pos x="T0" y="T1"/>
              </a:cxn>
              <a:cxn ang="0">
                <a:pos x="T2" y="T3"/>
              </a:cxn>
              <a:cxn ang="0">
                <a:pos x="T4" y="T5"/>
              </a:cxn>
              <a:cxn ang="0">
                <a:pos x="T6" y="T7"/>
              </a:cxn>
              <a:cxn ang="0">
                <a:pos x="T8" y="T9"/>
              </a:cxn>
              <a:cxn ang="0">
                <a:pos x="T10" y="T11"/>
              </a:cxn>
            </a:cxnLst>
            <a:rect l="0" t="0" r="r" b="b"/>
            <a:pathLst>
              <a:path w="6396" h="643">
                <a:moveTo>
                  <a:pt x="5997" y="0"/>
                </a:moveTo>
                <a:lnTo>
                  <a:pt x="0" y="0"/>
                </a:lnTo>
                <a:lnTo>
                  <a:pt x="0" y="643"/>
                </a:lnTo>
                <a:lnTo>
                  <a:pt x="6396" y="643"/>
                </a:lnTo>
                <a:lnTo>
                  <a:pt x="6396" y="399"/>
                </a:lnTo>
                <a:lnTo>
                  <a:pt x="5997" y="0"/>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algn="l" rtl="0">
              <a:defRPr/>
            </a:pPr>
            <a:endParaRPr lang="he-IL">
              <a:solidFill>
                <a:prstClr val="black"/>
              </a:solidFill>
            </a:endParaRPr>
          </a:p>
        </p:txBody>
      </p:sp>
      <p:sp>
        <p:nvSpPr>
          <p:cNvPr id="32" name="Freeform 469"/>
          <p:cNvSpPr>
            <a:spLocks/>
          </p:cNvSpPr>
          <p:nvPr/>
        </p:nvSpPr>
        <p:spPr bwMode="auto">
          <a:xfrm flipH="1">
            <a:off x="-13" y="1324870"/>
            <a:ext cx="9144001" cy="4738580"/>
          </a:xfrm>
          <a:custGeom>
            <a:avLst/>
            <a:gdLst>
              <a:gd name="T0" fmla="*/ 6397 w 6397"/>
              <a:gd name="T1" fmla="*/ 2487 h 2943"/>
              <a:gd name="T2" fmla="*/ 6397 w 6397"/>
              <a:gd name="T3" fmla="*/ 0 h 2943"/>
              <a:gd name="T4" fmla="*/ 0 w 6397"/>
              <a:gd name="T5" fmla="*/ 0 h 2943"/>
              <a:gd name="T6" fmla="*/ 0 w 6397"/>
              <a:gd name="T7" fmla="*/ 2943 h 2943"/>
              <a:gd name="T8" fmla="*/ 5941 w 6397"/>
              <a:gd name="T9" fmla="*/ 2943 h 2943"/>
              <a:gd name="T10" fmla="*/ 6397 w 6397"/>
              <a:gd name="T11" fmla="*/ 2487 h 2943"/>
            </a:gdLst>
            <a:ahLst/>
            <a:cxnLst>
              <a:cxn ang="0">
                <a:pos x="T0" y="T1"/>
              </a:cxn>
              <a:cxn ang="0">
                <a:pos x="T2" y="T3"/>
              </a:cxn>
              <a:cxn ang="0">
                <a:pos x="T4" y="T5"/>
              </a:cxn>
              <a:cxn ang="0">
                <a:pos x="T6" y="T7"/>
              </a:cxn>
              <a:cxn ang="0">
                <a:pos x="T8" y="T9"/>
              </a:cxn>
              <a:cxn ang="0">
                <a:pos x="T10" y="T11"/>
              </a:cxn>
            </a:cxnLst>
            <a:rect l="0" t="0" r="r" b="b"/>
            <a:pathLst>
              <a:path w="6397" h="2943">
                <a:moveTo>
                  <a:pt x="6397" y="2487"/>
                </a:moveTo>
                <a:lnTo>
                  <a:pt x="6397" y="0"/>
                </a:lnTo>
                <a:lnTo>
                  <a:pt x="0" y="0"/>
                </a:lnTo>
                <a:lnTo>
                  <a:pt x="0" y="2943"/>
                </a:lnTo>
                <a:lnTo>
                  <a:pt x="5941" y="2943"/>
                </a:lnTo>
                <a:lnTo>
                  <a:pt x="6397" y="2487"/>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he-IL" dirty="0">
              <a:solidFill>
                <a:prstClr val="black"/>
              </a:solidFill>
            </a:endParaRPr>
          </a:p>
        </p:txBody>
      </p:sp>
      <p:sp>
        <p:nvSpPr>
          <p:cNvPr id="27" name="Slide Number Placeholder 1"/>
          <p:cNvSpPr txBox="1">
            <a:spLocks/>
          </p:cNvSpPr>
          <p:nvPr/>
        </p:nvSpPr>
        <p:spPr>
          <a:xfrm>
            <a:off x="8700447" y="6582661"/>
            <a:ext cx="2133600"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a:defRPr/>
            </a:pPr>
            <a:fld id="{E0E53BCF-F002-40C5-B47B-2BBFD77D6B58}" type="slidenum">
              <a:rPr lang="he-IL" sz="1050">
                <a:solidFill>
                  <a:prstClr val="black">
                    <a:tint val="75000"/>
                  </a:prstClr>
                </a:solidFill>
              </a:rPr>
              <a:pPr algn="l">
                <a:defRPr/>
              </a:pPr>
              <a:t>26</a:t>
            </a:fld>
            <a:endParaRPr lang="he-IL" sz="1050" dirty="0">
              <a:solidFill>
                <a:prstClr val="black">
                  <a:tint val="75000"/>
                </a:prstClr>
              </a:solidFill>
            </a:endParaRPr>
          </a:p>
        </p:txBody>
      </p:sp>
      <p:sp>
        <p:nvSpPr>
          <p:cNvPr id="33" name="מציין מיקום תוכן 2"/>
          <p:cNvSpPr txBox="1">
            <a:spLocks/>
          </p:cNvSpPr>
          <p:nvPr/>
        </p:nvSpPr>
        <p:spPr>
          <a:xfrm>
            <a:off x="627529" y="393856"/>
            <a:ext cx="8492941" cy="405876"/>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e-IL" sz="2000" dirty="0" smtClean="0">
                <a:solidFill>
                  <a:prstClr val="black"/>
                </a:solidFill>
                <a:cs typeface="Calibri" panose="020F0502020204030204" pitchFamily="34" charset="0"/>
              </a:rPr>
              <a:t>יעד: </a:t>
            </a:r>
            <a:r>
              <a:rPr lang="he-IL" sz="1800" dirty="0">
                <a:solidFill>
                  <a:srgbClr val="4F81BD"/>
                </a:solidFill>
                <a:latin typeface="Calibri" panose="020F0502020204030204" pitchFamily="34" charset="0"/>
                <a:cs typeface="Calibri" panose="020F0502020204030204" pitchFamily="34" charset="0"/>
              </a:rPr>
              <a:t>שיפור ההכרות, השיח וממשקי העבודה עם גופי התביעה העיקריים והנהלת </a:t>
            </a:r>
            <a:r>
              <a:rPr lang="he-IL" sz="1800" dirty="0" smtClean="0">
                <a:solidFill>
                  <a:srgbClr val="4F81BD"/>
                </a:solidFill>
                <a:latin typeface="Calibri" panose="020F0502020204030204" pitchFamily="34" charset="0"/>
                <a:cs typeface="Calibri" panose="020F0502020204030204" pitchFamily="34" charset="0"/>
              </a:rPr>
              <a:t>שירות המבחן</a:t>
            </a:r>
            <a:endParaRPr lang="he-IL" sz="1800" dirty="0">
              <a:solidFill>
                <a:srgbClr val="4F81BD"/>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he-IL" sz="2000" dirty="0">
              <a:solidFill>
                <a:prstClr val="black"/>
              </a:solidFill>
              <a:cs typeface="Calibri" panose="020F0502020204030204" pitchFamily="34" charset="0"/>
            </a:endParaRPr>
          </a:p>
        </p:txBody>
      </p:sp>
      <p:graphicFrame>
        <p:nvGraphicFramePr>
          <p:cNvPr id="34" name="טבלה 3"/>
          <p:cNvGraphicFramePr>
            <a:graphicFrameLocks noGrp="1"/>
          </p:cNvGraphicFramePr>
          <p:nvPr>
            <p:extLst>
              <p:ext uri="{D42A27DB-BD31-4B8C-83A1-F6EECF244321}">
                <p14:modId xmlns:p14="http://schemas.microsoft.com/office/powerpoint/2010/main" val="1232288099"/>
              </p:ext>
            </p:extLst>
          </p:nvPr>
        </p:nvGraphicFramePr>
        <p:xfrm>
          <a:off x="293299" y="1543723"/>
          <a:ext cx="8615388" cy="822960"/>
        </p:xfrm>
        <a:graphic>
          <a:graphicData uri="http://schemas.openxmlformats.org/drawingml/2006/table">
            <a:tbl>
              <a:tblPr rtl="1" firstRow="1" bandRow="1">
                <a:tableStyleId>{2D5ABB26-0587-4C30-8999-92F81FD0307C}</a:tableStyleId>
              </a:tblPr>
              <a:tblGrid>
                <a:gridCol w="8615388">
                  <a:extLst>
                    <a:ext uri="{9D8B030D-6E8A-4147-A177-3AD203B41FA5}">
                      <a16:colId xmlns="" xmlns:a16="http://schemas.microsoft.com/office/drawing/2014/main" val="20000"/>
                    </a:ext>
                  </a:extLst>
                </a:gridCol>
              </a:tblGrid>
              <a:tr h="759824">
                <a:tc>
                  <a:txBody>
                    <a:bodyPr/>
                    <a:lstStyle/>
                    <a:p>
                      <a:pPr rtl="1"/>
                      <a:r>
                        <a:rPr lang="he-IL" sz="1600" b="0" i="0" u="none" dirty="0" smtClean="0">
                          <a:solidFill>
                            <a:schemeClr val="tx1"/>
                          </a:solidFill>
                          <a:latin typeface="Calibri" panose="020F0502020204030204" pitchFamily="34" charset="0"/>
                          <a:cs typeface="Calibri" panose="020F0502020204030204" pitchFamily="34" charset="0"/>
                        </a:rPr>
                        <a:t>מהלך</a:t>
                      </a:r>
                      <a:r>
                        <a:rPr lang="he-IL" sz="1600" b="0" i="0" u="none" baseline="0" dirty="0" smtClean="0">
                          <a:solidFill>
                            <a:schemeClr val="tx1"/>
                          </a:solidFill>
                          <a:latin typeface="Calibri" panose="020F0502020204030204" pitchFamily="34" charset="0"/>
                          <a:cs typeface="Calibri" panose="020F0502020204030204" pitchFamily="34" charset="0"/>
                        </a:rPr>
                        <a:t> למימוש היעד: פגישה בין מנהלת המחלקה לעיכוב הליכים לבין ראשי לשכות התביעה המשטרתית ועם פרקליטי המחוז ועם שירות המבחן לנוער. מטרת המפגשים הינה היכרות והעמקת שיתופי הפעולה והשיח לצורך ייעול שיפור הטיפול בבקשות לעיכוב הליכים. </a:t>
                      </a:r>
                      <a:endParaRPr lang="he-IL" sz="1600" b="0" i="0" u="none"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560415503"/>
                  </a:ext>
                </a:extLst>
              </a:tr>
            </a:tbl>
          </a:graphicData>
        </a:graphic>
      </p:graphicFrame>
      <p:graphicFrame>
        <p:nvGraphicFramePr>
          <p:cNvPr id="35" name="טבלה 3"/>
          <p:cNvGraphicFramePr>
            <a:graphicFrameLocks noGrp="1"/>
          </p:cNvGraphicFramePr>
          <p:nvPr>
            <p:extLst>
              <p:ext uri="{D42A27DB-BD31-4B8C-83A1-F6EECF244321}">
                <p14:modId xmlns:p14="http://schemas.microsoft.com/office/powerpoint/2010/main" val="4135353770"/>
              </p:ext>
            </p:extLst>
          </p:nvPr>
        </p:nvGraphicFramePr>
        <p:xfrm>
          <a:off x="335800" y="3694160"/>
          <a:ext cx="8064130" cy="2286001"/>
        </p:xfrm>
        <a:graphic>
          <a:graphicData uri="http://schemas.openxmlformats.org/drawingml/2006/table">
            <a:tbl>
              <a:tblPr rtl="1" firstRow="1" bandRow="1">
                <a:tableStyleId>{2D5ABB26-0587-4C30-8999-92F81FD0307C}</a:tableStyleId>
              </a:tblPr>
              <a:tblGrid>
                <a:gridCol w="4925166">
                  <a:extLst>
                    <a:ext uri="{9D8B030D-6E8A-4147-A177-3AD203B41FA5}">
                      <a16:colId xmlns="" xmlns:a16="http://schemas.microsoft.com/office/drawing/2014/main" val="174707386"/>
                    </a:ext>
                  </a:extLst>
                </a:gridCol>
                <a:gridCol w="1055099">
                  <a:extLst>
                    <a:ext uri="{9D8B030D-6E8A-4147-A177-3AD203B41FA5}">
                      <a16:colId xmlns="" xmlns:a16="http://schemas.microsoft.com/office/drawing/2014/main" val="20003"/>
                    </a:ext>
                  </a:extLst>
                </a:gridCol>
                <a:gridCol w="2083865">
                  <a:extLst>
                    <a:ext uri="{9D8B030D-6E8A-4147-A177-3AD203B41FA5}">
                      <a16:colId xmlns="" xmlns:a16="http://schemas.microsoft.com/office/drawing/2014/main" val="20004"/>
                    </a:ext>
                  </a:extLst>
                </a:gridCol>
              </a:tblGrid>
              <a:tr h="320040">
                <a:tc gridSpan="3">
                  <a:txBody>
                    <a:bodyPr/>
                    <a:lstStyle/>
                    <a:p>
                      <a:pPr rtl="1"/>
                      <a:r>
                        <a:rPr lang="he-IL" sz="1600" b="0" i="0" u="sng" dirty="0">
                          <a:latin typeface="Calibri" panose="020F0502020204030204" pitchFamily="34" charset="0"/>
                          <a:cs typeface="Calibri" panose="020F0502020204030204" pitchFamily="34" charset="0"/>
                        </a:rPr>
                        <a:t>משימות לביצוע לקידום מימוש היעד</a:t>
                      </a:r>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tc hMerge="1">
                  <a:txBody>
                    <a:bodyPr/>
                    <a:lstStyle/>
                    <a:p>
                      <a:pPr rtl="1"/>
                      <a:endParaRPr lang="he-IL" dirty="0"/>
                    </a:p>
                  </a:txBody>
                  <a:tcPr/>
                </a:tc>
                <a:extLst>
                  <a:ext uri="{0D108BD9-81ED-4DB2-BD59-A6C34878D82A}">
                    <a16:rowId xmlns="" xmlns:a16="http://schemas.microsoft.com/office/drawing/2014/main" val="3044998655"/>
                  </a:ext>
                </a:extLst>
              </a:tr>
              <a:tr h="640080">
                <a:tc>
                  <a:txBody>
                    <a:bodyPr/>
                    <a:lstStyle/>
                    <a:p>
                      <a:pPr algn="ctr" rtl="1"/>
                      <a:r>
                        <a:rPr lang="he-IL" sz="1400" b="0" i="0" dirty="0">
                          <a:latin typeface="Calibri" panose="020F0502020204030204" pitchFamily="34" charset="0"/>
                          <a:cs typeface="Calibri" panose="020F0502020204030204" pitchFamily="34" charset="0"/>
                        </a:rPr>
                        <a:t>שם המשימה</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400" b="0" i="0" dirty="0">
                          <a:latin typeface="Calibri" panose="020F0502020204030204" pitchFamily="34" charset="0"/>
                          <a:cs typeface="Calibri" panose="020F0502020204030204" pitchFamily="34" charset="0"/>
                        </a:rPr>
                        <a:t>אחראי</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400" b="0" i="0" dirty="0">
                          <a:latin typeface="Calibri" panose="020F0502020204030204" pitchFamily="34" charset="0"/>
                          <a:cs typeface="Calibri" panose="020F0502020204030204" pitchFamily="34" charset="0"/>
                        </a:rPr>
                        <a:t>מועד סיום משוער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550435">
                <a:tc>
                  <a:txBody>
                    <a:bodyPr/>
                    <a:lstStyle/>
                    <a:p>
                      <a:pPr rtl="1"/>
                      <a:r>
                        <a:rPr lang="he-IL" sz="1400" b="0" i="0" dirty="0" smtClean="0">
                          <a:latin typeface="Calibri" panose="020F0502020204030204" pitchFamily="34" charset="0"/>
                          <a:cs typeface="Calibri" panose="020F0502020204030204" pitchFamily="34" charset="0"/>
                        </a:rPr>
                        <a:t>לקבוע פגישות עם ראשי</a:t>
                      </a:r>
                      <a:r>
                        <a:rPr lang="he-IL" sz="1400" b="0" i="0" baseline="0" dirty="0" smtClean="0">
                          <a:latin typeface="Calibri" panose="020F0502020204030204" pitchFamily="34" charset="0"/>
                          <a:cs typeface="Calibri" panose="020F0502020204030204" pitchFamily="34" charset="0"/>
                        </a:rPr>
                        <a:t> לשכות התביעות ועם פרקליטי המחוז</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400" b="0" i="0" dirty="0" smtClean="0">
                          <a:latin typeface="Calibri" panose="020F0502020204030204" pitchFamily="34" charset="0"/>
                          <a:cs typeface="Calibri" panose="020F0502020204030204" pitchFamily="34" charset="0"/>
                        </a:rPr>
                        <a:t>מרץ</a:t>
                      </a:r>
                      <a:r>
                        <a:rPr lang="he-IL" sz="1400" b="0" i="0" baseline="0" dirty="0" smtClean="0">
                          <a:latin typeface="Calibri" panose="020F0502020204030204" pitchFamily="34" charset="0"/>
                          <a:cs typeface="Calibri" panose="020F0502020204030204" pitchFamily="34" charset="0"/>
                        </a:rPr>
                        <a:t> 2018</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1"/>
                  </a:ext>
                </a:extLst>
              </a:tr>
              <a:tr h="760206">
                <a:tc>
                  <a:txBody>
                    <a:bodyPr/>
                    <a:lstStyle/>
                    <a:p>
                      <a:pPr rtl="1"/>
                      <a:r>
                        <a:rPr lang="he-IL" sz="1400" b="0" i="0" dirty="0" smtClean="0">
                          <a:latin typeface="Calibri" panose="020F0502020204030204" pitchFamily="34" charset="0"/>
                          <a:cs typeface="Calibri" panose="020F0502020204030204" pitchFamily="34" charset="0"/>
                        </a:rPr>
                        <a:t>לקבוע פגישות עם הנהלת שירות המבחן למבוגרים ולנוער.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400" b="0" i="0" dirty="0" smtClean="0">
                          <a:latin typeface="Calibri" panose="020F0502020204030204" pitchFamily="34" charset="0"/>
                          <a:cs typeface="Calibri" panose="020F0502020204030204" pitchFamily="34" charset="0"/>
                        </a:rPr>
                        <a:t>מרץ 2018</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aphicFrame>
        <p:nvGraphicFramePr>
          <p:cNvPr id="8" name="טבלה 3"/>
          <p:cNvGraphicFramePr>
            <a:graphicFrameLocks noGrp="1"/>
          </p:cNvGraphicFramePr>
          <p:nvPr>
            <p:extLst>
              <p:ext uri="{D42A27DB-BD31-4B8C-83A1-F6EECF244321}">
                <p14:modId xmlns:p14="http://schemas.microsoft.com/office/powerpoint/2010/main" val="2053195184"/>
              </p:ext>
            </p:extLst>
          </p:nvPr>
        </p:nvGraphicFramePr>
        <p:xfrm>
          <a:off x="735112" y="2528048"/>
          <a:ext cx="7727571" cy="1005840"/>
        </p:xfrm>
        <a:graphic>
          <a:graphicData uri="http://schemas.openxmlformats.org/drawingml/2006/table">
            <a:tbl>
              <a:tblPr rtl="1" firstRow="1" bandRow="1">
                <a:tableStyleId>{2D5ABB26-0587-4C30-8999-92F81FD0307C}</a:tableStyleId>
              </a:tblPr>
              <a:tblGrid>
                <a:gridCol w="2751709">
                  <a:extLst>
                    <a:ext uri="{9D8B030D-6E8A-4147-A177-3AD203B41FA5}">
                      <a16:colId xmlns:a16="http://schemas.microsoft.com/office/drawing/2014/main" xmlns="" val="20000"/>
                    </a:ext>
                  </a:extLst>
                </a:gridCol>
                <a:gridCol w="2487931">
                  <a:extLst>
                    <a:ext uri="{9D8B030D-6E8A-4147-A177-3AD203B41FA5}">
                      <a16:colId xmlns:a16="http://schemas.microsoft.com/office/drawing/2014/main" xmlns="" val="20003"/>
                    </a:ext>
                  </a:extLst>
                </a:gridCol>
                <a:gridCol w="2487931"/>
              </a:tblGrid>
              <a:tr h="274464">
                <a:tc gridSpan="2">
                  <a:txBody>
                    <a:bodyPr/>
                    <a:lstStyle/>
                    <a:p>
                      <a:pPr rtl="1"/>
                      <a:r>
                        <a:rPr lang="he-IL" sz="1600" b="0" i="0" u="sng" dirty="0">
                          <a:latin typeface="Calibri" panose="020F0502020204030204" pitchFamily="34" charset="0"/>
                          <a:cs typeface="Calibri" panose="020F0502020204030204" pitchFamily="34" charset="0"/>
                        </a:rPr>
                        <a:t>מדדי תוצאה (למדידת העמידה ביעד)</a:t>
                      </a:r>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tc>
                  <a:txBody>
                    <a:bodyPr/>
                    <a:lstStyle/>
                    <a:p>
                      <a:pPr rtl="1"/>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560415503"/>
                  </a:ext>
                </a:extLst>
              </a:tr>
              <a:tr h="274464">
                <a:tc>
                  <a:txBody>
                    <a:bodyPr/>
                    <a:lstStyle/>
                    <a:p>
                      <a:pPr algn="ctr" rtl="1"/>
                      <a:r>
                        <a:rPr lang="he-IL" sz="1600" b="0" i="0" dirty="0">
                          <a:latin typeface="Calibri" panose="020F0502020204030204" pitchFamily="34" charset="0"/>
                          <a:cs typeface="Calibri" panose="020F0502020204030204" pitchFamily="34" charset="0"/>
                        </a:rPr>
                        <a:t>שם המדד</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600" b="0" i="0" dirty="0">
                          <a:latin typeface="Calibri" panose="020F0502020204030204" pitchFamily="34" charset="0"/>
                          <a:cs typeface="Calibri" panose="020F0502020204030204" pitchFamily="34" charset="0"/>
                        </a:rPr>
                        <a:t>ערך 2018</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600" b="0" i="0" dirty="0" smtClean="0">
                          <a:latin typeface="Calibri" panose="020F0502020204030204" pitchFamily="34" charset="0"/>
                          <a:cs typeface="Calibri" panose="020F0502020204030204" pitchFamily="34" charset="0"/>
                        </a:rPr>
                        <a:t>ערך 2019</a:t>
                      </a:r>
                      <a:endParaRPr lang="he-IL" sz="1600" b="0" i="0" dirty="0">
                        <a:latin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11683">
                <a:tc>
                  <a:txBody>
                    <a:bodyPr/>
                    <a:lstStyle/>
                    <a:p>
                      <a:pPr algn="just" rtl="1">
                        <a:spcAft>
                          <a:spcPts val="0"/>
                        </a:spcAft>
                      </a:pPr>
                      <a:r>
                        <a:rPr lang="he-IL" sz="1600" b="0" i="0" u="none" baseline="0" dirty="0" smtClean="0">
                          <a:solidFill>
                            <a:schemeClr val="tx1"/>
                          </a:solidFill>
                          <a:effectLst/>
                          <a:latin typeface="Calibri" panose="020F0502020204030204" pitchFamily="34" charset="0"/>
                          <a:cs typeface="Calibri" panose="020F0502020204030204" pitchFamily="34" charset="0"/>
                        </a:rPr>
                        <a:t>מספר הפגישות</a:t>
                      </a:r>
                      <a:endParaRPr lang="he-IL" sz="1600" b="0" i="0" u="none" baseline="0" dirty="0">
                        <a:solidFill>
                          <a:schemeClr val="tx1"/>
                        </a:solidFill>
                        <a:effectLst/>
                        <a:latin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0" i="0" dirty="0" smtClean="0">
                          <a:solidFill>
                            <a:schemeClr val="tx1"/>
                          </a:solidFill>
                          <a:latin typeface="Calibri" panose="020F0502020204030204" pitchFamily="34" charset="0"/>
                          <a:cs typeface="Calibri" panose="020F0502020204030204" pitchFamily="34" charset="0"/>
                        </a:rPr>
                        <a:t>2</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0" i="0" dirty="0" smtClean="0">
                          <a:solidFill>
                            <a:schemeClr val="tx1"/>
                          </a:solidFill>
                          <a:latin typeface="Calibri" panose="020F0502020204030204" pitchFamily="34" charset="0"/>
                          <a:cs typeface="Calibri" panose="020F0502020204030204" pitchFamily="34" charset="0"/>
                        </a:rPr>
                        <a:t>2</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9" name="Right Arrow 10"/>
          <p:cNvSpPr/>
          <p:nvPr/>
        </p:nvSpPr>
        <p:spPr>
          <a:xfrm rot="10800000">
            <a:off x="8491349" y="3121585"/>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ight Arrow 10"/>
          <p:cNvSpPr/>
          <p:nvPr/>
        </p:nvSpPr>
        <p:spPr>
          <a:xfrm rot="10800000">
            <a:off x="8411091" y="4742640"/>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908039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474"/>
          <p:cNvSpPr>
            <a:spLocks/>
          </p:cNvSpPr>
          <p:nvPr/>
        </p:nvSpPr>
        <p:spPr bwMode="auto">
          <a:xfrm flipH="1">
            <a:off x="1311563" y="145268"/>
            <a:ext cx="7827594" cy="1060244"/>
          </a:xfrm>
          <a:custGeom>
            <a:avLst/>
            <a:gdLst>
              <a:gd name="T0" fmla="*/ 5997 w 6396"/>
              <a:gd name="T1" fmla="*/ 0 h 643"/>
              <a:gd name="T2" fmla="*/ 0 w 6396"/>
              <a:gd name="T3" fmla="*/ 0 h 643"/>
              <a:gd name="T4" fmla="*/ 0 w 6396"/>
              <a:gd name="T5" fmla="*/ 643 h 643"/>
              <a:gd name="T6" fmla="*/ 6396 w 6396"/>
              <a:gd name="T7" fmla="*/ 643 h 643"/>
              <a:gd name="T8" fmla="*/ 6396 w 6396"/>
              <a:gd name="T9" fmla="*/ 399 h 643"/>
              <a:gd name="T10" fmla="*/ 5997 w 6396"/>
              <a:gd name="T11" fmla="*/ 0 h 643"/>
            </a:gdLst>
            <a:ahLst/>
            <a:cxnLst>
              <a:cxn ang="0">
                <a:pos x="T0" y="T1"/>
              </a:cxn>
              <a:cxn ang="0">
                <a:pos x="T2" y="T3"/>
              </a:cxn>
              <a:cxn ang="0">
                <a:pos x="T4" y="T5"/>
              </a:cxn>
              <a:cxn ang="0">
                <a:pos x="T6" y="T7"/>
              </a:cxn>
              <a:cxn ang="0">
                <a:pos x="T8" y="T9"/>
              </a:cxn>
              <a:cxn ang="0">
                <a:pos x="T10" y="T11"/>
              </a:cxn>
            </a:cxnLst>
            <a:rect l="0" t="0" r="r" b="b"/>
            <a:pathLst>
              <a:path w="6396" h="643">
                <a:moveTo>
                  <a:pt x="5997" y="0"/>
                </a:moveTo>
                <a:lnTo>
                  <a:pt x="0" y="0"/>
                </a:lnTo>
                <a:lnTo>
                  <a:pt x="0" y="643"/>
                </a:lnTo>
                <a:lnTo>
                  <a:pt x="6396" y="643"/>
                </a:lnTo>
                <a:lnTo>
                  <a:pt x="6396" y="399"/>
                </a:lnTo>
                <a:lnTo>
                  <a:pt x="5997" y="0"/>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algn="l" rtl="0">
              <a:defRPr/>
            </a:pPr>
            <a:endParaRPr lang="he-IL">
              <a:solidFill>
                <a:prstClr val="black"/>
              </a:solidFill>
            </a:endParaRPr>
          </a:p>
        </p:txBody>
      </p:sp>
      <p:sp>
        <p:nvSpPr>
          <p:cNvPr id="32" name="Freeform 469"/>
          <p:cNvSpPr>
            <a:spLocks/>
          </p:cNvSpPr>
          <p:nvPr/>
        </p:nvSpPr>
        <p:spPr bwMode="auto">
          <a:xfrm flipH="1">
            <a:off x="-23531" y="1844081"/>
            <a:ext cx="9144001" cy="4738580"/>
          </a:xfrm>
          <a:custGeom>
            <a:avLst/>
            <a:gdLst>
              <a:gd name="T0" fmla="*/ 6397 w 6397"/>
              <a:gd name="T1" fmla="*/ 2487 h 2943"/>
              <a:gd name="T2" fmla="*/ 6397 w 6397"/>
              <a:gd name="T3" fmla="*/ 0 h 2943"/>
              <a:gd name="T4" fmla="*/ 0 w 6397"/>
              <a:gd name="T5" fmla="*/ 0 h 2943"/>
              <a:gd name="T6" fmla="*/ 0 w 6397"/>
              <a:gd name="T7" fmla="*/ 2943 h 2943"/>
              <a:gd name="T8" fmla="*/ 5941 w 6397"/>
              <a:gd name="T9" fmla="*/ 2943 h 2943"/>
              <a:gd name="T10" fmla="*/ 6397 w 6397"/>
              <a:gd name="T11" fmla="*/ 2487 h 2943"/>
            </a:gdLst>
            <a:ahLst/>
            <a:cxnLst>
              <a:cxn ang="0">
                <a:pos x="T0" y="T1"/>
              </a:cxn>
              <a:cxn ang="0">
                <a:pos x="T2" y="T3"/>
              </a:cxn>
              <a:cxn ang="0">
                <a:pos x="T4" y="T5"/>
              </a:cxn>
              <a:cxn ang="0">
                <a:pos x="T6" y="T7"/>
              </a:cxn>
              <a:cxn ang="0">
                <a:pos x="T8" y="T9"/>
              </a:cxn>
              <a:cxn ang="0">
                <a:pos x="T10" y="T11"/>
              </a:cxn>
            </a:cxnLst>
            <a:rect l="0" t="0" r="r" b="b"/>
            <a:pathLst>
              <a:path w="6397" h="2943">
                <a:moveTo>
                  <a:pt x="6397" y="2487"/>
                </a:moveTo>
                <a:lnTo>
                  <a:pt x="6397" y="0"/>
                </a:lnTo>
                <a:lnTo>
                  <a:pt x="0" y="0"/>
                </a:lnTo>
                <a:lnTo>
                  <a:pt x="0" y="2943"/>
                </a:lnTo>
                <a:lnTo>
                  <a:pt x="5941" y="2943"/>
                </a:lnTo>
                <a:lnTo>
                  <a:pt x="6397" y="2487"/>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he-IL" dirty="0">
              <a:solidFill>
                <a:prstClr val="black"/>
              </a:solidFill>
            </a:endParaRPr>
          </a:p>
        </p:txBody>
      </p:sp>
      <p:sp>
        <p:nvSpPr>
          <p:cNvPr id="27" name="Slide Number Placeholder 1"/>
          <p:cNvSpPr txBox="1">
            <a:spLocks/>
          </p:cNvSpPr>
          <p:nvPr/>
        </p:nvSpPr>
        <p:spPr>
          <a:xfrm>
            <a:off x="8700447" y="6582661"/>
            <a:ext cx="2133600"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a:defRPr/>
            </a:pPr>
            <a:fld id="{E0E53BCF-F002-40C5-B47B-2BBFD77D6B58}" type="slidenum">
              <a:rPr lang="he-IL" sz="1050">
                <a:solidFill>
                  <a:prstClr val="black">
                    <a:tint val="75000"/>
                  </a:prstClr>
                </a:solidFill>
              </a:rPr>
              <a:pPr algn="l">
                <a:defRPr/>
              </a:pPr>
              <a:t>27</a:t>
            </a:fld>
            <a:endParaRPr lang="he-IL" sz="1050" dirty="0">
              <a:solidFill>
                <a:prstClr val="black">
                  <a:tint val="75000"/>
                </a:prstClr>
              </a:solidFill>
            </a:endParaRPr>
          </a:p>
        </p:txBody>
      </p:sp>
      <p:sp>
        <p:nvSpPr>
          <p:cNvPr id="33" name="מציין מיקום תוכן 2"/>
          <p:cNvSpPr txBox="1">
            <a:spLocks/>
          </p:cNvSpPr>
          <p:nvPr/>
        </p:nvSpPr>
        <p:spPr>
          <a:xfrm>
            <a:off x="1225118" y="393856"/>
            <a:ext cx="7895352" cy="405876"/>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Bef>
                <a:spcPts val="600"/>
              </a:spcBef>
              <a:buNone/>
            </a:pPr>
            <a:r>
              <a:rPr lang="he-IL" sz="1800" dirty="0">
                <a:solidFill>
                  <a:srgbClr val="4F81BD"/>
                </a:solidFill>
                <a:latin typeface="Calibri" panose="020F0502020204030204" pitchFamily="34" charset="0"/>
                <a:cs typeface="Calibri" panose="020F0502020204030204" pitchFamily="34" charset="0"/>
              </a:rPr>
              <a:t>יעד: </a:t>
            </a:r>
            <a:r>
              <a:rPr lang="he-IL" sz="1800" dirty="0" smtClean="0">
                <a:solidFill>
                  <a:srgbClr val="4F81BD"/>
                </a:solidFill>
                <a:latin typeface="Calibri" panose="020F0502020204030204" pitchFamily="34" charset="0"/>
                <a:cs typeface="Calibri" panose="020F0502020204030204" pitchFamily="34" charset="0"/>
              </a:rPr>
              <a:t>ביסוס </a:t>
            </a:r>
            <a:r>
              <a:rPr lang="he-IL" sz="1800" dirty="0">
                <a:solidFill>
                  <a:srgbClr val="4F81BD"/>
                </a:solidFill>
                <a:latin typeface="Calibri" panose="020F0502020204030204" pitchFamily="34" charset="0"/>
                <a:cs typeface="Calibri" panose="020F0502020204030204" pitchFamily="34" charset="0"/>
              </a:rPr>
              <a:t>מדיניות אכיפה לניתוב הליכים פליליים להליכים חלופיים להליך הפלילי. </a:t>
            </a:r>
          </a:p>
          <a:p>
            <a:pPr marL="0" indent="0">
              <a:buFont typeface="Arial" panose="020B0604020202020204" pitchFamily="34" charset="0"/>
              <a:buNone/>
            </a:pPr>
            <a:endParaRPr lang="he-IL" sz="2000" dirty="0">
              <a:solidFill>
                <a:prstClr val="black"/>
              </a:solidFill>
              <a:cs typeface="Calibri" panose="020F0502020204030204" pitchFamily="34" charset="0"/>
            </a:endParaRPr>
          </a:p>
        </p:txBody>
      </p:sp>
      <p:graphicFrame>
        <p:nvGraphicFramePr>
          <p:cNvPr id="34" name="טבלה 3"/>
          <p:cNvGraphicFramePr>
            <a:graphicFrameLocks noGrp="1"/>
          </p:cNvGraphicFramePr>
          <p:nvPr>
            <p:extLst>
              <p:ext uri="{D42A27DB-BD31-4B8C-83A1-F6EECF244321}">
                <p14:modId xmlns:p14="http://schemas.microsoft.com/office/powerpoint/2010/main" val="691173811"/>
              </p:ext>
            </p:extLst>
          </p:nvPr>
        </p:nvGraphicFramePr>
        <p:xfrm>
          <a:off x="264293" y="1400288"/>
          <a:ext cx="8615388" cy="822960"/>
        </p:xfrm>
        <a:graphic>
          <a:graphicData uri="http://schemas.openxmlformats.org/drawingml/2006/table">
            <a:tbl>
              <a:tblPr rtl="1" firstRow="1" bandRow="1">
                <a:tableStyleId>{2D5ABB26-0587-4C30-8999-92F81FD0307C}</a:tableStyleId>
              </a:tblPr>
              <a:tblGrid>
                <a:gridCol w="8615388">
                  <a:extLst>
                    <a:ext uri="{9D8B030D-6E8A-4147-A177-3AD203B41FA5}">
                      <a16:colId xmlns="" xmlns:a16="http://schemas.microsoft.com/office/drawing/2014/main" val="20000"/>
                    </a:ext>
                  </a:extLst>
                </a:gridCol>
              </a:tblGrid>
              <a:tr h="759824">
                <a:tc>
                  <a:txBody>
                    <a:bodyPr/>
                    <a:lstStyle/>
                    <a:p>
                      <a:pPr rtl="1"/>
                      <a:r>
                        <a:rPr lang="he-IL" sz="1600" b="0" i="0" u="none" dirty="0" smtClean="0">
                          <a:solidFill>
                            <a:schemeClr val="tx1"/>
                          </a:solidFill>
                          <a:latin typeface="Calibri" panose="020F0502020204030204" pitchFamily="34" charset="0"/>
                          <a:cs typeface="Calibri" panose="020F0502020204030204" pitchFamily="34" charset="0"/>
                        </a:rPr>
                        <a:t>מהלך</a:t>
                      </a:r>
                      <a:r>
                        <a:rPr lang="he-IL" sz="1600" b="0" i="0" u="none" baseline="0" dirty="0" smtClean="0">
                          <a:solidFill>
                            <a:schemeClr val="tx1"/>
                          </a:solidFill>
                          <a:latin typeface="Calibri" panose="020F0502020204030204" pitchFamily="34" charset="0"/>
                          <a:cs typeface="Calibri" panose="020F0502020204030204" pitchFamily="34" charset="0"/>
                        </a:rPr>
                        <a:t> למימוש היעד: הוצאת הנחית </a:t>
                      </a:r>
                      <a:r>
                        <a:rPr lang="he-IL" sz="1600" b="0" i="0" u="none" baseline="0" dirty="0" err="1" smtClean="0">
                          <a:solidFill>
                            <a:schemeClr val="tx1"/>
                          </a:solidFill>
                          <a:latin typeface="Calibri" panose="020F0502020204030204" pitchFamily="34" charset="0"/>
                          <a:cs typeface="Calibri" panose="020F0502020204030204" pitchFamily="34" charset="0"/>
                        </a:rPr>
                        <a:t>פ"מ</a:t>
                      </a:r>
                      <a:r>
                        <a:rPr lang="he-IL" sz="1600" b="0" i="0" u="none" baseline="0" dirty="0" smtClean="0">
                          <a:solidFill>
                            <a:schemeClr val="tx1"/>
                          </a:solidFill>
                          <a:latin typeface="Calibri" panose="020F0502020204030204" pitchFamily="34" charset="0"/>
                          <a:cs typeface="Calibri" panose="020F0502020204030204" pitchFamily="34" charset="0"/>
                        </a:rPr>
                        <a:t> מסודרת לניתוב תיקים לבתי משפט קהילתיים, הטמעתה בפרקליטות והגדלת מספר התיקים שמועברים על ידי הפרקליטות לבתי המשפט הקהילתיים. במקביל יש לפעול להרחבת הפרויקט לפריסה ארצית בכל המחוזות ולהגדלת מכסת התיקים בכל אחד מהמחוזות.</a:t>
                      </a:r>
                      <a:endParaRPr lang="he-IL" sz="1600" b="0" i="0" u="none"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560415503"/>
                  </a:ext>
                </a:extLst>
              </a:tr>
            </a:tbl>
          </a:graphicData>
        </a:graphic>
      </p:graphicFrame>
      <p:graphicFrame>
        <p:nvGraphicFramePr>
          <p:cNvPr id="35" name="טבלה 3"/>
          <p:cNvGraphicFramePr>
            <a:graphicFrameLocks noGrp="1"/>
          </p:cNvGraphicFramePr>
          <p:nvPr>
            <p:extLst>
              <p:ext uri="{D42A27DB-BD31-4B8C-83A1-F6EECF244321}">
                <p14:modId xmlns:p14="http://schemas.microsoft.com/office/powerpoint/2010/main" val="1184967804"/>
              </p:ext>
            </p:extLst>
          </p:nvPr>
        </p:nvGraphicFramePr>
        <p:xfrm>
          <a:off x="390927" y="3603810"/>
          <a:ext cx="7937286" cy="2562115"/>
        </p:xfrm>
        <a:graphic>
          <a:graphicData uri="http://schemas.openxmlformats.org/drawingml/2006/table">
            <a:tbl>
              <a:tblPr rtl="1" firstRow="1" bandRow="1">
                <a:tableStyleId>{2D5ABB26-0587-4C30-8999-92F81FD0307C}</a:tableStyleId>
              </a:tblPr>
              <a:tblGrid>
                <a:gridCol w="4847696">
                  <a:extLst>
                    <a:ext uri="{9D8B030D-6E8A-4147-A177-3AD203B41FA5}">
                      <a16:colId xmlns="" xmlns:a16="http://schemas.microsoft.com/office/drawing/2014/main" val="174707386"/>
                    </a:ext>
                  </a:extLst>
                </a:gridCol>
                <a:gridCol w="1038503">
                  <a:extLst>
                    <a:ext uri="{9D8B030D-6E8A-4147-A177-3AD203B41FA5}">
                      <a16:colId xmlns="" xmlns:a16="http://schemas.microsoft.com/office/drawing/2014/main" val="20003"/>
                    </a:ext>
                  </a:extLst>
                </a:gridCol>
                <a:gridCol w="2051087">
                  <a:extLst>
                    <a:ext uri="{9D8B030D-6E8A-4147-A177-3AD203B41FA5}">
                      <a16:colId xmlns="" xmlns:a16="http://schemas.microsoft.com/office/drawing/2014/main" val="20004"/>
                    </a:ext>
                  </a:extLst>
                </a:gridCol>
              </a:tblGrid>
              <a:tr h="320040">
                <a:tc gridSpan="3">
                  <a:txBody>
                    <a:bodyPr/>
                    <a:lstStyle/>
                    <a:p>
                      <a:pPr rtl="1"/>
                      <a:r>
                        <a:rPr lang="he-IL" sz="1600" b="0" i="0" u="sng" dirty="0">
                          <a:latin typeface="Calibri" panose="020F0502020204030204" pitchFamily="34" charset="0"/>
                          <a:cs typeface="Calibri" panose="020F0502020204030204" pitchFamily="34" charset="0"/>
                        </a:rPr>
                        <a:t>משימות לביצוע לקידום מימוש היעד</a:t>
                      </a:r>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tc hMerge="1">
                  <a:txBody>
                    <a:bodyPr/>
                    <a:lstStyle/>
                    <a:p>
                      <a:pPr rtl="1"/>
                      <a:endParaRPr lang="he-IL" dirty="0"/>
                    </a:p>
                  </a:txBody>
                  <a:tcPr/>
                </a:tc>
                <a:extLst>
                  <a:ext uri="{0D108BD9-81ED-4DB2-BD59-A6C34878D82A}">
                    <a16:rowId xmlns="" xmlns:a16="http://schemas.microsoft.com/office/drawing/2014/main" val="3044998655"/>
                  </a:ext>
                </a:extLst>
              </a:tr>
              <a:tr h="640080">
                <a:tc>
                  <a:txBody>
                    <a:bodyPr/>
                    <a:lstStyle/>
                    <a:p>
                      <a:pPr algn="ctr" rtl="1"/>
                      <a:r>
                        <a:rPr lang="he-IL" sz="1400" b="0" i="0" dirty="0">
                          <a:latin typeface="Calibri" panose="020F0502020204030204" pitchFamily="34" charset="0"/>
                          <a:cs typeface="Calibri" panose="020F0502020204030204" pitchFamily="34" charset="0"/>
                        </a:rPr>
                        <a:t>שם המשימה</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400" b="0" i="0" dirty="0">
                          <a:latin typeface="Calibri" panose="020F0502020204030204" pitchFamily="34" charset="0"/>
                          <a:cs typeface="Calibri" panose="020F0502020204030204" pitchFamily="34" charset="0"/>
                        </a:rPr>
                        <a:t>אחראי</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400" b="0" i="0" dirty="0">
                          <a:latin typeface="Calibri" panose="020F0502020204030204" pitchFamily="34" charset="0"/>
                          <a:cs typeface="Calibri" panose="020F0502020204030204" pitchFamily="34" charset="0"/>
                        </a:rPr>
                        <a:t>מועד סיום משוער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550435">
                <a:tc>
                  <a:txBody>
                    <a:bodyPr/>
                    <a:lstStyle/>
                    <a:p>
                      <a:pPr rtl="1"/>
                      <a:r>
                        <a:rPr lang="he-IL" sz="1400" b="0" i="0" baseline="0" dirty="0" smtClean="0">
                          <a:latin typeface="Calibri" panose="020F0502020204030204" pitchFamily="34" charset="0"/>
                          <a:cs typeface="Calibri" panose="020F0502020204030204" pitchFamily="34" charset="0"/>
                        </a:rPr>
                        <a:t>קידום הנחיית </a:t>
                      </a:r>
                      <a:r>
                        <a:rPr lang="he-IL" sz="1400" b="0" i="0" baseline="0" dirty="0" err="1" smtClean="0">
                          <a:latin typeface="Calibri" panose="020F0502020204030204" pitchFamily="34" charset="0"/>
                          <a:cs typeface="Calibri" panose="020F0502020204030204" pitchFamily="34" charset="0"/>
                        </a:rPr>
                        <a:t>פמ</a:t>
                      </a:r>
                      <a:r>
                        <a:rPr lang="he-IL" sz="1400" b="0" i="0" baseline="0" dirty="0" smtClean="0">
                          <a:latin typeface="Calibri" panose="020F0502020204030204" pitchFamily="34" charset="0"/>
                          <a:cs typeface="Calibri" panose="020F0502020204030204" pitchFamily="34" charset="0"/>
                        </a:rPr>
                        <a:t> לגבי הפניית הליכים לבתי משפט קהילתיים </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400" b="0" i="0" dirty="0" smtClean="0">
                          <a:latin typeface="Calibri" panose="020F0502020204030204" pitchFamily="34" charset="0"/>
                          <a:cs typeface="Calibri" panose="020F0502020204030204" pitchFamily="34" charset="0"/>
                        </a:rPr>
                        <a:t>יוני 2018</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1"/>
                  </a:ext>
                </a:extLst>
              </a:tr>
              <a:tr h="500230">
                <a:tc>
                  <a:txBody>
                    <a:bodyPr/>
                    <a:lstStyle/>
                    <a:p>
                      <a:pPr rtl="1"/>
                      <a:r>
                        <a:rPr lang="he-IL" sz="1400" b="0" i="0" dirty="0" smtClean="0">
                          <a:latin typeface="Calibri" panose="020F0502020204030204" pitchFamily="34" charset="0"/>
                          <a:cs typeface="Calibri" panose="020F0502020204030204" pitchFamily="34" charset="0"/>
                        </a:rPr>
                        <a:t>קיום ישיבות</a:t>
                      </a:r>
                      <a:r>
                        <a:rPr lang="he-IL" sz="1400" b="0" i="0" baseline="0" dirty="0" smtClean="0">
                          <a:latin typeface="Calibri" panose="020F0502020204030204" pitchFamily="34" charset="0"/>
                          <a:cs typeface="Calibri" panose="020F0502020204030204" pitchFamily="34" charset="0"/>
                        </a:rPr>
                        <a:t> עיתיות של רפרנטים </a:t>
                      </a:r>
                      <a:r>
                        <a:rPr lang="he-IL" sz="1400" b="0" i="0" baseline="0" dirty="0" err="1" smtClean="0">
                          <a:latin typeface="Calibri" panose="020F0502020204030204" pitchFamily="34" charset="0"/>
                          <a:cs typeface="Calibri" panose="020F0502020204030204" pitchFamily="34" charset="0"/>
                        </a:rPr>
                        <a:t>בפרקליטויות</a:t>
                      </a:r>
                      <a:r>
                        <a:rPr lang="he-IL" sz="1400" b="0" i="0" baseline="0" dirty="0" smtClean="0">
                          <a:latin typeface="Calibri" panose="020F0502020204030204" pitchFamily="34" charset="0"/>
                          <a:cs typeface="Calibri" panose="020F0502020204030204" pitchFamily="34" charset="0"/>
                        </a:rPr>
                        <a:t> המחוז לצורך הטמעת ההנחיה</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400" b="0" i="0" dirty="0" smtClean="0">
                          <a:latin typeface="Calibri" panose="020F0502020204030204" pitchFamily="34" charset="0"/>
                          <a:cs typeface="Calibri" panose="020F0502020204030204" pitchFamily="34" charset="0"/>
                        </a:rPr>
                        <a:t>ספטמבר 2018</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2"/>
                  </a:ext>
                </a:extLst>
              </a:tr>
              <a:tr h="500230">
                <a:tc>
                  <a:txBody>
                    <a:bodyPr/>
                    <a:lstStyle/>
                    <a:p>
                      <a:pPr rtl="1"/>
                      <a:r>
                        <a:rPr lang="he-IL" sz="1400" b="0" i="0" dirty="0" smtClean="0">
                          <a:latin typeface="Calibri" panose="020F0502020204030204" pitchFamily="34" charset="0"/>
                          <a:cs typeface="Calibri" panose="020F0502020204030204" pitchFamily="34" charset="0"/>
                        </a:rPr>
                        <a:t>פיקוח,</a:t>
                      </a:r>
                      <a:r>
                        <a:rPr lang="he-IL" sz="1400" b="0" i="0" baseline="0" dirty="0" smtClean="0">
                          <a:latin typeface="Calibri" panose="020F0502020204030204" pitchFamily="34" charset="0"/>
                          <a:cs typeface="Calibri" panose="020F0502020204030204" pitchFamily="34" charset="0"/>
                        </a:rPr>
                        <a:t> בקרה והכוונה מקצועית בנוגע ליישום ההנחיה </a:t>
                      </a:r>
                      <a:r>
                        <a:rPr lang="he-IL" sz="1400" b="0" i="0" baseline="0" dirty="0" err="1" smtClean="0">
                          <a:latin typeface="Calibri" panose="020F0502020204030204" pitchFamily="34" charset="0"/>
                          <a:cs typeface="Calibri" panose="020F0502020204030204" pitchFamily="34" charset="0"/>
                        </a:rPr>
                        <a:t>בפרקליטויות</a:t>
                      </a:r>
                      <a:r>
                        <a:rPr lang="he-IL" sz="1400" b="0" i="0" baseline="0" dirty="0" smtClean="0">
                          <a:latin typeface="Calibri" panose="020F0502020204030204" pitchFamily="34" charset="0"/>
                          <a:cs typeface="Calibri" panose="020F0502020204030204" pitchFamily="34" charset="0"/>
                        </a:rPr>
                        <a:t> המחוז</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a:t>
                      </a:r>
                      <a:r>
                        <a:rPr lang="he-IL" sz="1400" b="0" i="0" baseline="0" dirty="0" smtClean="0">
                          <a:latin typeface="Calibri" panose="020F0502020204030204" pitchFamily="34" charset="0"/>
                          <a:cs typeface="Calibri" panose="020F0502020204030204" pitchFamily="34" charset="0"/>
                        </a:rPr>
                        <a:t>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400" b="0" i="0" dirty="0" smtClean="0">
                          <a:latin typeface="Calibri" panose="020F0502020204030204" pitchFamily="34" charset="0"/>
                          <a:cs typeface="Calibri" panose="020F0502020204030204" pitchFamily="34" charset="0"/>
                        </a:rPr>
                        <a:t>ספטמבר 2018</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graphicFrame>
        <p:nvGraphicFramePr>
          <p:cNvPr id="8" name="טבלה 3"/>
          <p:cNvGraphicFramePr>
            <a:graphicFrameLocks noGrp="1"/>
          </p:cNvGraphicFramePr>
          <p:nvPr>
            <p:extLst>
              <p:ext uri="{D42A27DB-BD31-4B8C-83A1-F6EECF244321}">
                <p14:modId xmlns:p14="http://schemas.microsoft.com/office/powerpoint/2010/main" val="468573504"/>
              </p:ext>
            </p:extLst>
          </p:nvPr>
        </p:nvGraphicFramePr>
        <p:xfrm>
          <a:off x="699252" y="2352896"/>
          <a:ext cx="7619995" cy="1006128"/>
        </p:xfrm>
        <a:graphic>
          <a:graphicData uri="http://schemas.openxmlformats.org/drawingml/2006/table">
            <a:tbl>
              <a:tblPr rtl="1" firstRow="1" bandRow="1">
                <a:tableStyleId>{2D5ABB26-0587-4C30-8999-92F81FD0307C}</a:tableStyleId>
              </a:tblPr>
              <a:tblGrid>
                <a:gridCol w="2713402">
                  <a:extLst>
                    <a:ext uri="{9D8B030D-6E8A-4147-A177-3AD203B41FA5}">
                      <a16:colId xmlns:a16="http://schemas.microsoft.com/office/drawing/2014/main" xmlns="" val="20000"/>
                    </a:ext>
                  </a:extLst>
                </a:gridCol>
                <a:gridCol w="1700014">
                  <a:extLst>
                    <a:ext uri="{9D8B030D-6E8A-4147-A177-3AD203B41FA5}">
                      <a16:colId xmlns:a16="http://schemas.microsoft.com/office/drawing/2014/main" xmlns="" val="20003"/>
                    </a:ext>
                  </a:extLst>
                </a:gridCol>
                <a:gridCol w="1645044"/>
                <a:gridCol w="1561535"/>
              </a:tblGrid>
              <a:tr h="274464">
                <a:tc gridSpan="3">
                  <a:txBody>
                    <a:bodyPr/>
                    <a:lstStyle/>
                    <a:p>
                      <a:pPr rtl="1"/>
                      <a:r>
                        <a:rPr lang="he-IL" sz="1200" b="0" i="0" u="sng" dirty="0" smtClean="0">
                          <a:latin typeface="Calibri" panose="020F0502020204030204" pitchFamily="34" charset="0"/>
                          <a:cs typeface="Calibri" panose="020F0502020204030204" pitchFamily="34" charset="0"/>
                        </a:rPr>
                        <a:t>מדדי תוצאה (למדידת העמידה ביעד)</a:t>
                      </a:r>
                      <a:endParaRPr lang="he-IL" sz="12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tc hMerge="1">
                  <a:txBody>
                    <a:bodyPr/>
                    <a:lstStyle/>
                    <a:p>
                      <a:pPr rtl="1"/>
                      <a:endParaRPr lang="he-IL"/>
                    </a:p>
                  </a:txBody>
                  <a:tcPr/>
                </a:tc>
                <a:tc>
                  <a:txBody>
                    <a:bodyPr/>
                    <a:lstStyle/>
                    <a:p>
                      <a:pPr rtl="1"/>
                      <a:endParaRPr lang="he-IL" sz="12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560415503"/>
                  </a:ext>
                </a:extLst>
              </a:tr>
              <a:tr h="274464">
                <a:tc>
                  <a:txBody>
                    <a:bodyPr/>
                    <a:lstStyle/>
                    <a:p>
                      <a:pPr algn="ctr" rtl="1"/>
                      <a:r>
                        <a:rPr lang="he-IL" sz="1200" b="0" i="0" dirty="0">
                          <a:latin typeface="Calibri" panose="020F0502020204030204" pitchFamily="34" charset="0"/>
                          <a:cs typeface="Calibri" panose="020F0502020204030204" pitchFamily="34" charset="0"/>
                        </a:rPr>
                        <a:t>שם המדד</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200" b="0" i="0" dirty="0">
                          <a:latin typeface="Calibri" panose="020F0502020204030204" pitchFamily="34" charset="0"/>
                          <a:cs typeface="Calibri" panose="020F0502020204030204" pitchFamily="34" charset="0"/>
                        </a:rPr>
                        <a:t>ערך </a:t>
                      </a:r>
                      <a:r>
                        <a:rPr lang="he-IL" sz="1200" b="0" i="0" dirty="0" smtClean="0">
                          <a:latin typeface="Calibri" panose="020F0502020204030204" pitchFamily="34" charset="0"/>
                          <a:cs typeface="Calibri" panose="020F0502020204030204" pitchFamily="34" charset="0"/>
                        </a:rPr>
                        <a:t>2017</a:t>
                      </a:r>
                      <a:endParaRPr lang="he-IL" sz="1200" b="0" i="0" dirty="0">
                        <a:latin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200" b="0" i="0" dirty="0" smtClean="0">
                          <a:latin typeface="Calibri" panose="020F0502020204030204" pitchFamily="34" charset="0"/>
                          <a:cs typeface="Calibri" panose="020F0502020204030204" pitchFamily="34" charset="0"/>
                        </a:rPr>
                        <a:t>ערך 2018</a:t>
                      </a:r>
                      <a:endParaRPr lang="he-IL" sz="1200" b="0" i="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200" b="0" i="0" dirty="0" smtClean="0">
                          <a:latin typeface="Calibri" panose="020F0502020204030204" pitchFamily="34" charset="0"/>
                          <a:cs typeface="Calibri" panose="020F0502020204030204" pitchFamily="34" charset="0"/>
                        </a:rPr>
                        <a:t>ערך 2019</a:t>
                      </a:r>
                      <a:endParaRPr lang="he-IL" sz="1200" b="0" i="0" dirty="0">
                        <a:latin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11683">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sz="1200" b="0" i="0" u="none" baseline="0" dirty="0" smtClean="0">
                          <a:solidFill>
                            <a:schemeClr val="tx1"/>
                          </a:solidFill>
                          <a:effectLst/>
                          <a:latin typeface="Calibri" panose="020F0502020204030204" pitchFamily="34" charset="0"/>
                          <a:cs typeface="Calibri" panose="020F0502020204030204" pitchFamily="34" charset="0"/>
                        </a:rPr>
                        <a:t>אחוז התיקים שהפרקליטות מעבירה לבתי משפט קהילתיים</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b="0" i="0" dirty="0" smtClean="0">
                          <a:solidFill>
                            <a:schemeClr val="tx1"/>
                          </a:solidFill>
                          <a:latin typeface="Calibri" panose="020F0502020204030204" pitchFamily="34" charset="0"/>
                          <a:cs typeface="Calibri" panose="020F0502020204030204" pitchFamily="34" charset="0"/>
                        </a:rPr>
                        <a:t>5%</a:t>
                      </a:r>
                    </a:p>
                  </a:txBody>
                  <a:tcP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b="0" i="0" dirty="0" smtClean="0">
                          <a:solidFill>
                            <a:schemeClr val="tx1"/>
                          </a:solidFill>
                          <a:latin typeface="Calibri" panose="020F0502020204030204" pitchFamily="34" charset="0"/>
                          <a:cs typeface="Calibri" panose="020F050202020403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b="0" i="0" dirty="0" smtClean="0">
                          <a:solidFill>
                            <a:schemeClr val="tx1"/>
                          </a:solidFill>
                          <a:latin typeface="Calibri" panose="020F0502020204030204" pitchFamily="34" charset="0"/>
                          <a:cs typeface="Calibri" panose="020F0502020204030204" pitchFamily="34" charset="0"/>
                        </a:rPr>
                        <a:t>20%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
        <p:nvSpPr>
          <p:cNvPr id="9" name="Right Arrow 10"/>
          <p:cNvSpPr/>
          <p:nvPr/>
        </p:nvSpPr>
        <p:spPr>
          <a:xfrm rot="10800000">
            <a:off x="8355636" y="2895910"/>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ight Arrow 10"/>
          <p:cNvSpPr/>
          <p:nvPr/>
        </p:nvSpPr>
        <p:spPr>
          <a:xfrm rot="10800000">
            <a:off x="8363358" y="4921934"/>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75823924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474"/>
          <p:cNvSpPr>
            <a:spLocks/>
          </p:cNvSpPr>
          <p:nvPr/>
        </p:nvSpPr>
        <p:spPr bwMode="auto">
          <a:xfrm flipH="1">
            <a:off x="1311563" y="145268"/>
            <a:ext cx="7827594" cy="1060244"/>
          </a:xfrm>
          <a:custGeom>
            <a:avLst/>
            <a:gdLst>
              <a:gd name="T0" fmla="*/ 5997 w 6396"/>
              <a:gd name="T1" fmla="*/ 0 h 643"/>
              <a:gd name="T2" fmla="*/ 0 w 6396"/>
              <a:gd name="T3" fmla="*/ 0 h 643"/>
              <a:gd name="T4" fmla="*/ 0 w 6396"/>
              <a:gd name="T5" fmla="*/ 643 h 643"/>
              <a:gd name="T6" fmla="*/ 6396 w 6396"/>
              <a:gd name="T7" fmla="*/ 643 h 643"/>
              <a:gd name="T8" fmla="*/ 6396 w 6396"/>
              <a:gd name="T9" fmla="*/ 399 h 643"/>
              <a:gd name="T10" fmla="*/ 5997 w 6396"/>
              <a:gd name="T11" fmla="*/ 0 h 643"/>
            </a:gdLst>
            <a:ahLst/>
            <a:cxnLst>
              <a:cxn ang="0">
                <a:pos x="T0" y="T1"/>
              </a:cxn>
              <a:cxn ang="0">
                <a:pos x="T2" y="T3"/>
              </a:cxn>
              <a:cxn ang="0">
                <a:pos x="T4" y="T5"/>
              </a:cxn>
              <a:cxn ang="0">
                <a:pos x="T6" y="T7"/>
              </a:cxn>
              <a:cxn ang="0">
                <a:pos x="T8" y="T9"/>
              </a:cxn>
              <a:cxn ang="0">
                <a:pos x="T10" y="T11"/>
              </a:cxn>
            </a:cxnLst>
            <a:rect l="0" t="0" r="r" b="b"/>
            <a:pathLst>
              <a:path w="6396" h="643">
                <a:moveTo>
                  <a:pt x="5997" y="0"/>
                </a:moveTo>
                <a:lnTo>
                  <a:pt x="0" y="0"/>
                </a:lnTo>
                <a:lnTo>
                  <a:pt x="0" y="643"/>
                </a:lnTo>
                <a:lnTo>
                  <a:pt x="6396" y="643"/>
                </a:lnTo>
                <a:lnTo>
                  <a:pt x="6396" y="399"/>
                </a:lnTo>
                <a:lnTo>
                  <a:pt x="5997" y="0"/>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algn="l" rtl="0">
              <a:defRPr/>
            </a:pPr>
            <a:endParaRPr lang="he-IL">
              <a:solidFill>
                <a:prstClr val="black"/>
              </a:solidFill>
            </a:endParaRPr>
          </a:p>
        </p:txBody>
      </p:sp>
      <p:sp>
        <p:nvSpPr>
          <p:cNvPr id="32" name="Freeform 469"/>
          <p:cNvSpPr>
            <a:spLocks/>
          </p:cNvSpPr>
          <p:nvPr/>
        </p:nvSpPr>
        <p:spPr bwMode="auto">
          <a:xfrm flipH="1">
            <a:off x="-23531" y="1844081"/>
            <a:ext cx="9144001" cy="4738580"/>
          </a:xfrm>
          <a:custGeom>
            <a:avLst/>
            <a:gdLst>
              <a:gd name="T0" fmla="*/ 6397 w 6397"/>
              <a:gd name="T1" fmla="*/ 2487 h 2943"/>
              <a:gd name="T2" fmla="*/ 6397 w 6397"/>
              <a:gd name="T3" fmla="*/ 0 h 2943"/>
              <a:gd name="T4" fmla="*/ 0 w 6397"/>
              <a:gd name="T5" fmla="*/ 0 h 2943"/>
              <a:gd name="T6" fmla="*/ 0 w 6397"/>
              <a:gd name="T7" fmla="*/ 2943 h 2943"/>
              <a:gd name="T8" fmla="*/ 5941 w 6397"/>
              <a:gd name="T9" fmla="*/ 2943 h 2943"/>
              <a:gd name="T10" fmla="*/ 6397 w 6397"/>
              <a:gd name="T11" fmla="*/ 2487 h 2943"/>
            </a:gdLst>
            <a:ahLst/>
            <a:cxnLst>
              <a:cxn ang="0">
                <a:pos x="T0" y="T1"/>
              </a:cxn>
              <a:cxn ang="0">
                <a:pos x="T2" y="T3"/>
              </a:cxn>
              <a:cxn ang="0">
                <a:pos x="T4" y="T5"/>
              </a:cxn>
              <a:cxn ang="0">
                <a:pos x="T6" y="T7"/>
              </a:cxn>
              <a:cxn ang="0">
                <a:pos x="T8" y="T9"/>
              </a:cxn>
              <a:cxn ang="0">
                <a:pos x="T10" y="T11"/>
              </a:cxn>
            </a:cxnLst>
            <a:rect l="0" t="0" r="r" b="b"/>
            <a:pathLst>
              <a:path w="6397" h="2943">
                <a:moveTo>
                  <a:pt x="6397" y="2487"/>
                </a:moveTo>
                <a:lnTo>
                  <a:pt x="6397" y="0"/>
                </a:lnTo>
                <a:lnTo>
                  <a:pt x="0" y="0"/>
                </a:lnTo>
                <a:lnTo>
                  <a:pt x="0" y="2943"/>
                </a:lnTo>
                <a:lnTo>
                  <a:pt x="5941" y="2943"/>
                </a:lnTo>
                <a:lnTo>
                  <a:pt x="6397" y="2487"/>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he-IL" dirty="0">
              <a:solidFill>
                <a:prstClr val="black"/>
              </a:solidFill>
            </a:endParaRPr>
          </a:p>
        </p:txBody>
      </p:sp>
      <p:sp>
        <p:nvSpPr>
          <p:cNvPr id="27" name="Slide Number Placeholder 1"/>
          <p:cNvSpPr txBox="1">
            <a:spLocks/>
          </p:cNvSpPr>
          <p:nvPr/>
        </p:nvSpPr>
        <p:spPr>
          <a:xfrm>
            <a:off x="8700447" y="6582661"/>
            <a:ext cx="2133600"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a:defRPr/>
            </a:pPr>
            <a:fld id="{E0E53BCF-F002-40C5-B47B-2BBFD77D6B58}" type="slidenum">
              <a:rPr lang="he-IL" sz="1050">
                <a:solidFill>
                  <a:prstClr val="black">
                    <a:tint val="75000"/>
                  </a:prstClr>
                </a:solidFill>
              </a:rPr>
              <a:pPr algn="l">
                <a:defRPr/>
              </a:pPr>
              <a:t>28</a:t>
            </a:fld>
            <a:endParaRPr lang="he-IL" sz="1050" dirty="0">
              <a:solidFill>
                <a:prstClr val="black">
                  <a:tint val="75000"/>
                </a:prstClr>
              </a:solidFill>
            </a:endParaRPr>
          </a:p>
        </p:txBody>
      </p:sp>
      <p:sp>
        <p:nvSpPr>
          <p:cNvPr id="33" name="מציין מיקום תוכן 2"/>
          <p:cNvSpPr txBox="1">
            <a:spLocks/>
          </p:cNvSpPr>
          <p:nvPr/>
        </p:nvSpPr>
        <p:spPr>
          <a:xfrm>
            <a:off x="1225118" y="393856"/>
            <a:ext cx="7895352" cy="405876"/>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Bef>
                <a:spcPts val="600"/>
              </a:spcBef>
              <a:buNone/>
            </a:pPr>
            <a:r>
              <a:rPr lang="he-IL" sz="1800" dirty="0">
                <a:solidFill>
                  <a:srgbClr val="4F81BD"/>
                </a:solidFill>
                <a:latin typeface="Calibri" panose="020F0502020204030204" pitchFamily="34" charset="0"/>
                <a:cs typeface="Calibri" panose="020F0502020204030204" pitchFamily="34" charset="0"/>
              </a:rPr>
              <a:t>יעד: מיסוד הליכי הפקת לקחים ותיקון כשלים רוחביים</a:t>
            </a:r>
            <a:r>
              <a:rPr lang="he-IL" sz="1800" dirty="0" smtClean="0">
                <a:solidFill>
                  <a:srgbClr val="4F81BD"/>
                </a:solidFill>
                <a:latin typeface="Calibri" panose="020F0502020204030204" pitchFamily="34" charset="0"/>
                <a:cs typeface="Calibri" panose="020F0502020204030204" pitchFamily="34" charset="0"/>
              </a:rPr>
              <a:t>. </a:t>
            </a:r>
            <a:endParaRPr lang="he-IL" sz="1800" dirty="0">
              <a:solidFill>
                <a:srgbClr val="4F81BD"/>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he-IL" sz="2000" dirty="0">
              <a:solidFill>
                <a:prstClr val="black"/>
              </a:solidFill>
              <a:cs typeface="Calibri" panose="020F0502020204030204" pitchFamily="34" charset="0"/>
            </a:endParaRPr>
          </a:p>
        </p:txBody>
      </p:sp>
      <p:graphicFrame>
        <p:nvGraphicFramePr>
          <p:cNvPr id="34" name="טבלה 3"/>
          <p:cNvGraphicFramePr>
            <a:graphicFrameLocks noGrp="1"/>
          </p:cNvGraphicFramePr>
          <p:nvPr>
            <p:extLst>
              <p:ext uri="{D42A27DB-BD31-4B8C-83A1-F6EECF244321}">
                <p14:modId xmlns:p14="http://schemas.microsoft.com/office/powerpoint/2010/main" val="4050481103"/>
              </p:ext>
            </p:extLst>
          </p:nvPr>
        </p:nvGraphicFramePr>
        <p:xfrm>
          <a:off x="240775" y="1205512"/>
          <a:ext cx="8615388" cy="759824"/>
        </p:xfrm>
        <a:graphic>
          <a:graphicData uri="http://schemas.openxmlformats.org/drawingml/2006/table">
            <a:tbl>
              <a:tblPr rtl="1" firstRow="1" bandRow="1">
                <a:tableStyleId>{2D5ABB26-0587-4C30-8999-92F81FD0307C}</a:tableStyleId>
              </a:tblPr>
              <a:tblGrid>
                <a:gridCol w="8615388">
                  <a:extLst>
                    <a:ext uri="{9D8B030D-6E8A-4147-A177-3AD203B41FA5}">
                      <a16:colId xmlns="" xmlns:a16="http://schemas.microsoft.com/office/drawing/2014/main" val="20000"/>
                    </a:ext>
                  </a:extLst>
                </a:gridCol>
              </a:tblGrid>
              <a:tr h="759824">
                <a:tc>
                  <a:txBody>
                    <a:bodyPr/>
                    <a:lstStyle/>
                    <a:p>
                      <a:pPr rtl="1"/>
                      <a:r>
                        <a:rPr lang="he-IL" sz="1600" b="0" i="0" u="none" dirty="0" smtClean="0">
                          <a:solidFill>
                            <a:schemeClr val="tx1"/>
                          </a:solidFill>
                          <a:latin typeface="Calibri" panose="020F0502020204030204" pitchFamily="34" charset="0"/>
                          <a:cs typeface="Calibri" panose="020F0502020204030204" pitchFamily="34" charset="0"/>
                        </a:rPr>
                        <a:t>מהלך</a:t>
                      </a:r>
                      <a:r>
                        <a:rPr lang="he-IL" sz="1600" b="0" i="0" u="none" baseline="0" dirty="0" smtClean="0">
                          <a:solidFill>
                            <a:schemeClr val="tx1"/>
                          </a:solidFill>
                          <a:latin typeface="Calibri" panose="020F0502020204030204" pitchFamily="34" charset="0"/>
                          <a:cs typeface="Calibri" panose="020F0502020204030204" pitchFamily="34" charset="0"/>
                        </a:rPr>
                        <a:t> למימוש היעד: מיסוד מנגנון הפקת לקחים בפרקליטות, הטמעתו וביצוע הליכי בקרה על יישום המנגנון</a:t>
                      </a:r>
                      <a:endParaRPr lang="he-IL" sz="1600" b="0" i="0" u="none"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560415503"/>
                  </a:ext>
                </a:extLst>
              </a:tr>
            </a:tbl>
          </a:graphicData>
        </a:graphic>
      </p:graphicFrame>
      <p:graphicFrame>
        <p:nvGraphicFramePr>
          <p:cNvPr id="35" name="טבלה 3"/>
          <p:cNvGraphicFramePr>
            <a:graphicFrameLocks noGrp="1"/>
          </p:cNvGraphicFramePr>
          <p:nvPr>
            <p:extLst>
              <p:ext uri="{D42A27DB-BD31-4B8C-83A1-F6EECF244321}">
                <p14:modId xmlns:p14="http://schemas.microsoft.com/office/powerpoint/2010/main" val="1585835872"/>
              </p:ext>
            </p:extLst>
          </p:nvPr>
        </p:nvGraphicFramePr>
        <p:xfrm>
          <a:off x="390927" y="3603810"/>
          <a:ext cx="7955214" cy="2026025"/>
        </p:xfrm>
        <a:graphic>
          <a:graphicData uri="http://schemas.openxmlformats.org/drawingml/2006/table">
            <a:tbl>
              <a:tblPr rtl="1" firstRow="1" bandRow="1">
                <a:tableStyleId>{2D5ABB26-0587-4C30-8999-92F81FD0307C}</a:tableStyleId>
              </a:tblPr>
              <a:tblGrid>
                <a:gridCol w="4858646">
                  <a:extLst>
                    <a:ext uri="{9D8B030D-6E8A-4147-A177-3AD203B41FA5}">
                      <a16:colId xmlns="" xmlns:a16="http://schemas.microsoft.com/office/drawing/2014/main" val="174707386"/>
                    </a:ext>
                  </a:extLst>
                </a:gridCol>
                <a:gridCol w="1040848">
                  <a:extLst>
                    <a:ext uri="{9D8B030D-6E8A-4147-A177-3AD203B41FA5}">
                      <a16:colId xmlns="" xmlns:a16="http://schemas.microsoft.com/office/drawing/2014/main" val="20003"/>
                    </a:ext>
                  </a:extLst>
                </a:gridCol>
                <a:gridCol w="2055720">
                  <a:extLst>
                    <a:ext uri="{9D8B030D-6E8A-4147-A177-3AD203B41FA5}">
                      <a16:colId xmlns="" xmlns:a16="http://schemas.microsoft.com/office/drawing/2014/main" val="20004"/>
                    </a:ext>
                  </a:extLst>
                </a:gridCol>
              </a:tblGrid>
              <a:tr h="320040">
                <a:tc gridSpan="3">
                  <a:txBody>
                    <a:bodyPr/>
                    <a:lstStyle/>
                    <a:p>
                      <a:pPr rtl="1"/>
                      <a:r>
                        <a:rPr lang="he-IL" sz="1600" b="0" i="0" u="sng" dirty="0">
                          <a:latin typeface="Calibri" panose="020F0502020204030204" pitchFamily="34" charset="0"/>
                          <a:cs typeface="Calibri" panose="020F0502020204030204" pitchFamily="34" charset="0"/>
                        </a:rPr>
                        <a:t>משימות לביצוע לקידום מימוש היעד</a:t>
                      </a:r>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tc hMerge="1">
                  <a:txBody>
                    <a:bodyPr/>
                    <a:lstStyle/>
                    <a:p>
                      <a:pPr rtl="1"/>
                      <a:endParaRPr lang="he-IL" dirty="0"/>
                    </a:p>
                  </a:txBody>
                  <a:tcPr/>
                </a:tc>
                <a:extLst>
                  <a:ext uri="{0D108BD9-81ED-4DB2-BD59-A6C34878D82A}">
                    <a16:rowId xmlns="" xmlns:a16="http://schemas.microsoft.com/office/drawing/2014/main" val="3044998655"/>
                  </a:ext>
                </a:extLst>
              </a:tr>
              <a:tr h="640080">
                <a:tc>
                  <a:txBody>
                    <a:bodyPr/>
                    <a:lstStyle/>
                    <a:p>
                      <a:pPr algn="ctr" rtl="1"/>
                      <a:r>
                        <a:rPr lang="he-IL" sz="1400" b="0" i="0" dirty="0">
                          <a:latin typeface="Calibri" panose="020F0502020204030204" pitchFamily="34" charset="0"/>
                          <a:cs typeface="Calibri" panose="020F0502020204030204" pitchFamily="34" charset="0"/>
                        </a:rPr>
                        <a:t>שם המשימה</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400" b="0" i="0" dirty="0">
                          <a:latin typeface="Calibri" panose="020F0502020204030204" pitchFamily="34" charset="0"/>
                          <a:cs typeface="Calibri" panose="020F0502020204030204" pitchFamily="34" charset="0"/>
                        </a:rPr>
                        <a:t>אחראי</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400" b="0" i="0" dirty="0">
                          <a:latin typeface="Calibri" panose="020F0502020204030204" pitchFamily="34" charset="0"/>
                          <a:cs typeface="Calibri" panose="020F0502020204030204" pitchFamily="34" charset="0"/>
                        </a:rPr>
                        <a:t>מועד סיום משוער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550435">
                <a:tc>
                  <a:txBody>
                    <a:bodyPr/>
                    <a:lstStyle/>
                    <a:p>
                      <a:pPr rtl="1"/>
                      <a:r>
                        <a:rPr lang="he-IL" sz="1400" b="0" i="0" baseline="0" dirty="0" smtClean="0">
                          <a:latin typeface="Calibri" panose="020F0502020204030204" pitchFamily="34" charset="0"/>
                          <a:cs typeface="Calibri" panose="020F0502020204030204" pitchFamily="34" charset="0"/>
                        </a:rPr>
                        <a:t>הצגת המלצות בפני הדרג הניהולי בפרקליטות ותיקוף ההמלצות</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400" b="0" i="0" dirty="0" smtClean="0">
                          <a:latin typeface="Calibri" panose="020F0502020204030204" pitchFamily="34" charset="0"/>
                          <a:cs typeface="Calibri" panose="020F0502020204030204" pitchFamily="34" charset="0"/>
                        </a:rPr>
                        <a:t>פברואר 2018</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1"/>
                  </a:ext>
                </a:extLst>
              </a:tr>
              <a:tr h="500230">
                <a:tc>
                  <a:txBody>
                    <a:bodyPr/>
                    <a:lstStyle/>
                    <a:p>
                      <a:pPr rtl="1"/>
                      <a:r>
                        <a:rPr lang="he-IL" sz="1400" b="0" i="0" dirty="0" smtClean="0">
                          <a:latin typeface="Calibri" panose="020F0502020204030204" pitchFamily="34" charset="0"/>
                          <a:cs typeface="Calibri" panose="020F0502020204030204" pitchFamily="34" charset="0"/>
                        </a:rPr>
                        <a:t>משימות</a:t>
                      </a:r>
                      <a:r>
                        <a:rPr lang="he-IL" sz="1400" b="0" i="0" baseline="0" dirty="0" smtClean="0">
                          <a:latin typeface="Calibri" panose="020F0502020204030204" pitchFamily="34" charset="0"/>
                          <a:cs typeface="Calibri" panose="020F0502020204030204" pitchFamily="34" charset="0"/>
                        </a:rPr>
                        <a:t> נוספות לביצוע ייקבעו לאחר תיקוף ההמלצות. </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רחל מטר</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aphicFrame>
        <p:nvGraphicFramePr>
          <p:cNvPr id="8" name="טבלה 3"/>
          <p:cNvGraphicFramePr>
            <a:graphicFrameLocks noGrp="1"/>
          </p:cNvGraphicFramePr>
          <p:nvPr>
            <p:extLst>
              <p:ext uri="{D42A27DB-BD31-4B8C-83A1-F6EECF244321}">
                <p14:modId xmlns:p14="http://schemas.microsoft.com/office/powerpoint/2010/main" val="2811548119"/>
              </p:ext>
            </p:extLst>
          </p:nvPr>
        </p:nvGraphicFramePr>
        <p:xfrm>
          <a:off x="2524312" y="2352896"/>
          <a:ext cx="5839759" cy="1006128"/>
        </p:xfrm>
        <a:graphic>
          <a:graphicData uri="http://schemas.openxmlformats.org/drawingml/2006/table">
            <a:tbl>
              <a:tblPr rtl="1" firstRow="1" bandRow="1">
                <a:tableStyleId>{2D5ABB26-0587-4C30-8999-92F81FD0307C}</a:tableStyleId>
              </a:tblPr>
              <a:tblGrid>
                <a:gridCol w="2676633">
                  <a:extLst>
                    <a:ext uri="{9D8B030D-6E8A-4147-A177-3AD203B41FA5}">
                      <a16:colId xmlns:a16="http://schemas.microsoft.com/office/drawing/2014/main" xmlns="" val="20000"/>
                    </a:ext>
                  </a:extLst>
                </a:gridCol>
                <a:gridCol w="1622752"/>
                <a:gridCol w="1540374"/>
              </a:tblGrid>
              <a:tr h="274464">
                <a:tc gridSpan="2">
                  <a:txBody>
                    <a:bodyPr/>
                    <a:lstStyle/>
                    <a:p>
                      <a:pPr rtl="1"/>
                      <a:r>
                        <a:rPr lang="he-IL" sz="1200" b="0" i="0" u="sng" dirty="0" smtClean="0">
                          <a:latin typeface="Calibri" panose="020F0502020204030204" pitchFamily="34" charset="0"/>
                          <a:cs typeface="Calibri" panose="020F0502020204030204" pitchFamily="34" charset="0"/>
                        </a:rPr>
                        <a:t>מדדי תוצאה (למדידת העמידה ביעד)</a:t>
                      </a:r>
                      <a:endParaRPr lang="he-IL" sz="12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a:p>
                  </a:txBody>
                  <a:tcPr/>
                </a:tc>
                <a:tc>
                  <a:txBody>
                    <a:bodyPr/>
                    <a:lstStyle/>
                    <a:p>
                      <a:pPr rtl="1"/>
                      <a:endParaRPr lang="he-IL" sz="12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560415503"/>
                  </a:ext>
                </a:extLst>
              </a:tr>
              <a:tr h="274464">
                <a:tc>
                  <a:txBody>
                    <a:bodyPr/>
                    <a:lstStyle/>
                    <a:p>
                      <a:pPr algn="ctr" rtl="1"/>
                      <a:r>
                        <a:rPr lang="he-IL" sz="1200" b="0" i="0" dirty="0">
                          <a:latin typeface="Calibri" panose="020F0502020204030204" pitchFamily="34" charset="0"/>
                          <a:cs typeface="Calibri" panose="020F0502020204030204" pitchFamily="34" charset="0"/>
                        </a:rPr>
                        <a:t>שם המדד</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200" b="0" i="0" dirty="0" smtClean="0">
                          <a:latin typeface="Calibri" panose="020F0502020204030204" pitchFamily="34" charset="0"/>
                          <a:cs typeface="Calibri" panose="020F0502020204030204" pitchFamily="34" charset="0"/>
                        </a:rPr>
                        <a:t>ערך 2018</a:t>
                      </a:r>
                      <a:endParaRPr lang="he-IL" sz="1200" b="0" i="0" dirty="0">
                        <a:latin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200" b="0" i="0" dirty="0" smtClean="0">
                          <a:latin typeface="Calibri" panose="020F0502020204030204" pitchFamily="34" charset="0"/>
                          <a:cs typeface="Calibri" panose="020F0502020204030204" pitchFamily="34" charset="0"/>
                        </a:rPr>
                        <a:t>ערך 2019</a:t>
                      </a:r>
                      <a:endParaRPr lang="he-IL" sz="1200" b="0" i="0" dirty="0">
                        <a:latin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11683">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sz="1200" b="0" i="0" u="none" baseline="0" dirty="0" smtClean="0">
                          <a:solidFill>
                            <a:schemeClr val="tx1"/>
                          </a:solidFill>
                          <a:effectLst/>
                          <a:latin typeface="Calibri" panose="020F0502020204030204" pitchFamily="34" charset="0"/>
                          <a:cs typeface="Calibri" panose="020F0502020204030204" pitchFamily="34" charset="0"/>
                        </a:rPr>
                        <a:t>מספר הפקות הלקחים שיופקו לפי המתודה שתבחר</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b="0" i="0" dirty="0" smtClean="0">
                          <a:solidFill>
                            <a:schemeClr val="tx1"/>
                          </a:solidFill>
                          <a:latin typeface="Calibri" panose="020F0502020204030204" pitchFamily="34" charset="0"/>
                          <a:cs typeface="Calibri" panose="020F0502020204030204" pitchFamily="34" charset="0"/>
                        </a:rPr>
                        <a:t>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b="0" i="0" dirty="0" smtClean="0">
                          <a:solidFill>
                            <a:schemeClr val="tx1"/>
                          </a:solidFill>
                          <a:latin typeface="Calibri" panose="020F0502020204030204" pitchFamily="34" charset="0"/>
                          <a:cs typeface="Calibri" panose="020F0502020204030204" pitchFamily="34" charset="0"/>
                        </a:rPr>
                        <a:t>10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
        <p:nvSpPr>
          <p:cNvPr id="9" name="Right Arrow 10"/>
          <p:cNvSpPr/>
          <p:nvPr/>
        </p:nvSpPr>
        <p:spPr>
          <a:xfrm rot="10800000">
            <a:off x="8393427" y="4644027"/>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ight Arrow 10"/>
          <p:cNvSpPr/>
          <p:nvPr/>
        </p:nvSpPr>
        <p:spPr>
          <a:xfrm rot="10800000">
            <a:off x="8411091" y="2922804"/>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64086431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474"/>
          <p:cNvSpPr>
            <a:spLocks/>
          </p:cNvSpPr>
          <p:nvPr/>
        </p:nvSpPr>
        <p:spPr bwMode="auto">
          <a:xfrm flipH="1">
            <a:off x="1311563" y="145268"/>
            <a:ext cx="7827594" cy="1060244"/>
          </a:xfrm>
          <a:custGeom>
            <a:avLst/>
            <a:gdLst>
              <a:gd name="T0" fmla="*/ 5997 w 6396"/>
              <a:gd name="T1" fmla="*/ 0 h 643"/>
              <a:gd name="T2" fmla="*/ 0 w 6396"/>
              <a:gd name="T3" fmla="*/ 0 h 643"/>
              <a:gd name="T4" fmla="*/ 0 w 6396"/>
              <a:gd name="T5" fmla="*/ 643 h 643"/>
              <a:gd name="T6" fmla="*/ 6396 w 6396"/>
              <a:gd name="T7" fmla="*/ 643 h 643"/>
              <a:gd name="T8" fmla="*/ 6396 w 6396"/>
              <a:gd name="T9" fmla="*/ 399 h 643"/>
              <a:gd name="T10" fmla="*/ 5997 w 6396"/>
              <a:gd name="T11" fmla="*/ 0 h 643"/>
            </a:gdLst>
            <a:ahLst/>
            <a:cxnLst>
              <a:cxn ang="0">
                <a:pos x="T0" y="T1"/>
              </a:cxn>
              <a:cxn ang="0">
                <a:pos x="T2" y="T3"/>
              </a:cxn>
              <a:cxn ang="0">
                <a:pos x="T4" y="T5"/>
              </a:cxn>
              <a:cxn ang="0">
                <a:pos x="T6" y="T7"/>
              </a:cxn>
              <a:cxn ang="0">
                <a:pos x="T8" y="T9"/>
              </a:cxn>
              <a:cxn ang="0">
                <a:pos x="T10" y="T11"/>
              </a:cxn>
            </a:cxnLst>
            <a:rect l="0" t="0" r="r" b="b"/>
            <a:pathLst>
              <a:path w="6396" h="643">
                <a:moveTo>
                  <a:pt x="5997" y="0"/>
                </a:moveTo>
                <a:lnTo>
                  <a:pt x="0" y="0"/>
                </a:lnTo>
                <a:lnTo>
                  <a:pt x="0" y="643"/>
                </a:lnTo>
                <a:lnTo>
                  <a:pt x="6396" y="643"/>
                </a:lnTo>
                <a:lnTo>
                  <a:pt x="6396" y="399"/>
                </a:lnTo>
                <a:lnTo>
                  <a:pt x="5997" y="0"/>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algn="l" rtl="0">
              <a:defRPr/>
            </a:pPr>
            <a:endParaRPr lang="he-IL">
              <a:solidFill>
                <a:prstClr val="black"/>
              </a:solidFill>
            </a:endParaRPr>
          </a:p>
        </p:txBody>
      </p:sp>
      <p:sp>
        <p:nvSpPr>
          <p:cNvPr id="32" name="Freeform 469"/>
          <p:cNvSpPr>
            <a:spLocks/>
          </p:cNvSpPr>
          <p:nvPr/>
        </p:nvSpPr>
        <p:spPr bwMode="auto">
          <a:xfrm flipH="1">
            <a:off x="-23531" y="1844081"/>
            <a:ext cx="9144001" cy="4738580"/>
          </a:xfrm>
          <a:custGeom>
            <a:avLst/>
            <a:gdLst>
              <a:gd name="T0" fmla="*/ 6397 w 6397"/>
              <a:gd name="T1" fmla="*/ 2487 h 2943"/>
              <a:gd name="T2" fmla="*/ 6397 w 6397"/>
              <a:gd name="T3" fmla="*/ 0 h 2943"/>
              <a:gd name="T4" fmla="*/ 0 w 6397"/>
              <a:gd name="T5" fmla="*/ 0 h 2943"/>
              <a:gd name="T6" fmla="*/ 0 w 6397"/>
              <a:gd name="T7" fmla="*/ 2943 h 2943"/>
              <a:gd name="T8" fmla="*/ 5941 w 6397"/>
              <a:gd name="T9" fmla="*/ 2943 h 2943"/>
              <a:gd name="T10" fmla="*/ 6397 w 6397"/>
              <a:gd name="T11" fmla="*/ 2487 h 2943"/>
            </a:gdLst>
            <a:ahLst/>
            <a:cxnLst>
              <a:cxn ang="0">
                <a:pos x="T0" y="T1"/>
              </a:cxn>
              <a:cxn ang="0">
                <a:pos x="T2" y="T3"/>
              </a:cxn>
              <a:cxn ang="0">
                <a:pos x="T4" y="T5"/>
              </a:cxn>
              <a:cxn ang="0">
                <a:pos x="T6" y="T7"/>
              </a:cxn>
              <a:cxn ang="0">
                <a:pos x="T8" y="T9"/>
              </a:cxn>
              <a:cxn ang="0">
                <a:pos x="T10" y="T11"/>
              </a:cxn>
            </a:cxnLst>
            <a:rect l="0" t="0" r="r" b="b"/>
            <a:pathLst>
              <a:path w="6397" h="2943">
                <a:moveTo>
                  <a:pt x="6397" y="2487"/>
                </a:moveTo>
                <a:lnTo>
                  <a:pt x="6397" y="0"/>
                </a:lnTo>
                <a:lnTo>
                  <a:pt x="0" y="0"/>
                </a:lnTo>
                <a:lnTo>
                  <a:pt x="0" y="2943"/>
                </a:lnTo>
                <a:lnTo>
                  <a:pt x="5941" y="2943"/>
                </a:lnTo>
                <a:lnTo>
                  <a:pt x="6397" y="2487"/>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he-IL" dirty="0">
              <a:solidFill>
                <a:prstClr val="black"/>
              </a:solidFill>
            </a:endParaRPr>
          </a:p>
        </p:txBody>
      </p:sp>
      <p:sp>
        <p:nvSpPr>
          <p:cNvPr id="27" name="Slide Number Placeholder 1"/>
          <p:cNvSpPr txBox="1">
            <a:spLocks/>
          </p:cNvSpPr>
          <p:nvPr/>
        </p:nvSpPr>
        <p:spPr>
          <a:xfrm>
            <a:off x="8700447" y="6582661"/>
            <a:ext cx="2133600"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a:defRPr/>
            </a:pPr>
            <a:fld id="{E0E53BCF-F002-40C5-B47B-2BBFD77D6B58}" type="slidenum">
              <a:rPr lang="he-IL" sz="1050">
                <a:solidFill>
                  <a:prstClr val="black">
                    <a:tint val="75000"/>
                  </a:prstClr>
                </a:solidFill>
              </a:rPr>
              <a:pPr algn="l">
                <a:defRPr/>
              </a:pPr>
              <a:t>29</a:t>
            </a:fld>
            <a:endParaRPr lang="he-IL" sz="1050" dirty="0">
              <a:solidFill>
                <a:prstClr val="black">
                  <a:tint val="75000"/>
                </a:prstClr>
              </a:solidFill>
            </a:endParaRPr>
          </a:p>
        </p:txBody>
      </p:sp>
      <p:sp>
        <p:nvSpPr>
          <p:cNvPr id="33" name="מציין מיקום תוכן 2"/>
          <p:cNvSpPr txBox="1">
            <a:spLocks/>
          </p:cNvSpPr>
          <p:nvPr/>
        </p:nvSpPr>
        <p:spPr>
          <a:xfrm>
            <a:off x="1225118" y="393856"/>
            <a:ext cx="7895352" cy="405876"/>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Bef>
                <a:spcPts val="600"/>
              </a:spcBef>
              <a:buNone/>
            </a:pPr>
            <a:r>
              <a:rPr lang="he-IL" sz="1800" dirty="0">
                <a:solidFill>
                  <a:srgbClr val="4F81BD"/>
                </a:solidFill>
                <a:latin typeface="Calibri" panose="020F0502020204030204" pitchFamily="34" charset="0"/>
                <a:cs typeface="Calibri" panose="020F0502020204030204" pitchFamily="34" charset="0"/>
              </a:rPr>
              <a:t>יעד: </a:t>
            </a:r>
            <a:r>
              <a:rPr lang="he-IL" sz="1800" dirty="0" smtClean="0">
                <a:solidFill>
                  <a:srgbClr val="4F81BD"/>
                </a:solidFill>
                <a:latin typeface="Calibri" panose="020F0502020204030204" pitchFamily="34" charset="0"/>
                <a:cs typeface="Calibri" panose="020F0502020204030204" pitchFamily="34" charset="0"/>
              </a:rPr>
              <a:t>טיפול ב – 150 תיקי </a:t>
            </a:r>
            <a:r>
              <a:rPr lang="he-IL" sz="1800" dirty="0" err="1" smtClean="0">
                <a:solidFill>
                  <a:srgbClr val="4F81BD"/>
                </a:solidFill>
                <a:latin typeface="Calibri" panose="020F0502020204030204" pitchFamily="34" charset="0"/>
                <a:cs typeface="Calibri" panose="020F0502020204030204" pitchFamily="34" charset="0"/>
              </a:rPr>
              <a:t>מבת"ן</a:t>
            </a:r>
            <a:r>
              <a:rPr lang="he-IL" sz="1800" dirty="0" smtClean="0">
                <a:solidFill>
                  <a:srgbClr val="4F81BD"/>
                </a:solidFill>
                <a:latin typeface="Calibri" panose="020F0502020204030204" pitchFamily="34" charset="0"/>
                <a:cs typeface="Calibri" panose="020F0502020204030204" pitchFamily="34" charset="0"/>
              </a:rPr>
              <a:t> שעתידים להגיע בשנת 2018</a:t>
            </a:r>
            <a:endParaRPr lang="he-IL" sz="1800" dirty="0">
              <a:solidFill>
                <a:srgbClr val="4F81BD"/>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he-IL" sz="2000" dirty="0">
              <a:solidFill>
                <a:prstClr val="black"/>
              </a:solidFill>
              <a:cs typeface="Calibri" panose="020F0502020204030204" pitchFamily="34" charset="0"/>
            </a:endParaRPr>
          </a:p>
        </p:txBody>
      </p:sp>
      <p:graphicFrame>
        <p:nvGraphicFramePr>
          <p:cNvPr id="34" name="טבלה 3"/>
          <p:cNvGraphicFramePr>
            <a:graphicFrameLocks noGrp="1"/>
          </p:cNvGraphicFramePr>
          <p:nvPr>
            <p:extLst>
              <p:ext uri="{D42A27DB-BD31-4B8C-83A1-F6EECF244321}">
                <p14:modId xmlns:p14="http://schemas.microsoft.com/office/powerpoint/2010/main" val="1852292540"/>
              </p:ext>
            </p:extLst>
          </p:nvPr>
        </p:nvGraphicFramePr>
        <p:xfrm>
          <a:off x="240775" y="1205512"/>
          <a:ext cx="8615388" cy="759824"/>
        </p:xfrm>
        <a:graphic>
          <a:graphicData uri="http://schemas.openxmlformats.org/drawingml/2006/table">
            <a:tbl>
              <a:tblPr rtl="1" firstRow="1" bandRow="1">
                <a:tableStyleId>{2D5ABB26-0587-4C30-8999-92F81FD0307C}</a:tableStyleId>
              </a:tblPr>
              <a:tblGrid>
                <a:gridCol w="8615388">
                  <a:extLst>
                    <a:ext uri="{9D8B030D-6E8A-4147-A177-3AD203B41FA5}">
                      <a16:colId xmlns="" xmlns:a16="http://schemas.microsoft.com/office/drawing/2014/main" val="20000"/>
                    </a:ext>
                  </a:extLst>
                </a:gridCol>
              </a:tblGrid>
              <a:tr h="759824">
                <a:tc>
                  <a:txBody>
                    <a:bodyPr/>
                    <a:lstStyle/>
                    <a:p>
                      <a:pPr rtl="1"/>
                      <a:r>
                        <a:rPr lang="he-IL" sz="1600" b="0" i="0" u="none" dirty="0" smtClean="0">
                          <a:solidFill>
                            <a:schemeClr val="tx1"/>
                          </a:solidFill>
                          <a:latin typeface="Calibri" panose="020F0502020204030204" pitchFamily="34" charset="0"/>
                          <a:cs typeface="Calibri" panose="020F0502020204030204" pitchFamily="34" charset="0"/>
                        </a:rPr>
                        <a:t>מהלך</a:t>
                      </a:r>
                      <a:r>
                        <a:rPr lang="he-IL" sz="1600" b="0" i="0" u="none" baseline="0" dirty="0" smtClean="0">
                          <a:solidFill>
                            <a:schemeClr val="tx1"/>
                          </a:solidFill>
                          <a:latin typeface="Calibri" panose="020F0502020204030204" pitchFamily="34" charset="0"/>
                          <a:cs typeface="Calibri" panose="020F0502020204030204" pitchFamily="34" charset="0"/>
                        </a:rPr>
                        <a:t> למימוש היעד: הערכות והקצאת משאבים לצורך טיפול בתיקי </a:t>
                      </a:r>
                      <a:r>
                        <a:rPr lang="he-IL" sz="1600" b="0" i="0" u="none" baseline="0" dirty="0" err="1" smtClean="0">
                          <a:solidFill>
                            <a:schemeClr val="tx1"/>
                          </a:solidFill>
                          <a:latin typeface="Calibri" panose="020F0502020204030204" pitchFamily="34" charset="0"/>
                          <a:cs typeface="Calibri" panose="020F0502020204030204" pitchFamily="34" charset="0"/>
                        </a:rPr>
                        <a:t>מבת"ן</a:t>
                      </a:r>
                      <a:r>
                        <a:rPr lang="he-IL" sz="1600" b="0" i="0" u="none" baseline="0" dirty="0" smtClean="0">
                          <a:solidFill>
                            <a:schemeClr val="tx1"/>
                          </a:solidFill>
                          <a:latin typeface="Calibri" panose="020F0502020204030204" pitchFamily="34" charset="0"/>
                          <a:cs typeface="Calibri" panose="020F0502020204030204" pitchFamily="34" charset="0"/>
                        </a:rPr>
                        <a:t> שעתידים להגיע בשנת 2018</a:t>
                      </a:r>
                      <a:endParaRPr lang="he-IL" sz="1600" b="0" i="0" u="none"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560415503"/>
                  </a:ext>
                </a:extLst>
              </a:tr>
            </a:tbl>
          </a:graphicData>
        </a:graphic>
      </p:graphicFrame>
      <p:graphicFrame>
        <p:nvGraphicFramePr>
          <p:cNvPr id="35" name="טבלה 3"/>
          <p:cNvGraphicFramePr>
            <a:graphicFrameLocks noGrp="1"/>
          </p:cNvGraphicFramePr>
          <p:nvPr>
            <p:extLst>
              <p:ext uri="{D42A27DB-BD31-4B8C-83A1-F6EECF244321}">
                <p14:modId xmlns:p14="http://schemas.microsoft.com/office/powerpoint/2010/main" val="2629251320"/>
              </p:ext>
            </p:extLst>
          </p:nvPr>
        </p:nvGraphicFramePr>
        <p:xfrm>
          <a:off x="139914" y="4105833"/>
          <a:ext cx="8000039" cy="1525795"/>
        </p:xfrm>
        <a:graphic>
          <a:graphicData uri="http://schemas.openxmlformats.org/drawingml/2006/table">
            <a:tbl>
              <a:tblPr rtl="1" firstRow="1" bandRow="1">
                <a:tableStyleId>{2D5ABB26-0587-4C30-8999-92F81FD0307C}</a:tableStyleId>
              </a:tblPr>
              <a:tblGrid>
                <a:gridCol w="4886022">
                  <a:extLst>
                    <a:ext uri="{9D8B030D-6E8A-4147-A177-3AD203B41FA5}">
                      <a16:colId xmlns="" xmlns:a16="http://schemas.microsoft.com/office/drawing/2014/main" val="174707386"/>
                    </a:ext>
                  </a:extLst>
                </a:gridCol>
                <a:gridCol w="1046713">
                  <a:extLst>
                    <a:ext uri="{9D8B030D-6E8A-4147-A177-3AD203B41FA5}">
                      <a16:colId xmlns="" xmlns:a16="http://schemas.microsoft.com/office/drawing/2014/main" val="20003"/>
                    </a:ext>
                  </a:extLst>
                </a:gridCol>
                <a:gridCol w="2067304">
                  <a:extLst>
                    <a:ext uri="{9D8B030D-6E8A-4147-A177-3AD203B41FA5}">
                      <a16:colId xmlns="" xmlns:a16="http://schemas.microsoft.com/office/drawing/2014/main" val="20004"/>
                    </a:ext>
                  </a:extLst>
                </a:gridCol>
              </a:tblGrid>
              <a:tr h="320040">
                <a:tc gridSpan="3">
                  <a:txBody>
                    <a:bodyPr/>
                    <a:lstStyle/>
                    <a:p>
                      <a:pPr rtl="1"/>
                      <a:r>
                        <a:rPr lang="he-IL" sz="1600" b="0" i="0" u="sng" dirty="0">
                          <a:latin typeface="Calibri" panose="020F0502020204030204" pitchFamily="34" charset="0"/>
                          <a:cs typeface="Calibri" panose="020F0502020204030204" pitchFamily="34" charset="0"/>
                        </a:rPr>
                        <a:t>משימות לביצוע לקידום מימוש היעד</a:t>
                      </a:r>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tc hMerge="1">
                  <a:txBody>
                    <a:bodyPr/>
                    <a:lstStyle/>
                    <a:p>
                      <a:pPr rtl="1"/>
                      <a:endParaRPr lang="he-IL" dirty="0"/>
                    </a:p>
                  </a:txBody>
                  <a:tcPr/>
                </a:tc>
                <a:extLst>
                  <a:ext uri="{0D108BD9-81ED-4DB2-BD59-A6C34878D82A}">
                    <a16:rowId xmlns="" xmlns:a16="http://schemas.microsoft.com/office/drawing/2014/main" val="3044998655"/>
                  </a:ext>
                </a:extLst>
              </a:tr>
              <a:tr h="640080">
                <a:tc>
                  <a:txBody>
                    <a:bodyPr/>
                    <a:lstStyle/>
                    <a:p>
                      <a:pPr algn="ctr" rtl="1"/>
                      <a:r>
                        <a:rPr lang="he-IL" sz="1400" b="0" i="0" dirty="0">
                          <a:latin typeface="Calibri" panose="020F0502020204030204" pitchFamily="34" charset="0"/>
                          <a:cs typeface="Calibri" panose="020F0502020204030204" pitchFamily="34" charset="0"/>
                        </a:rPr>
                        <a:t>שם המשימה</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400" b="0" i="0" dirty="0">
                          <a:latin typeface="Calibri" panose="020F0502020204030204" pitchFamily="34" charset="0"/>
                          <a:cs typeface="Calibri" panose="020F0502020204030204" pitchFamily="34" charset="0"/>
                        </a:rPr>
                        <a:t>אחראי</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400" b="0" i="0" dirty="0">
                          <a:latin typeface="Calibri" panose="020F0502020204030204" pitchFamily="34" charset="0"/>
                          <a:cs typeface="Calibri" panose="020F0502020204030204" pitchFamily="34" charset="0"/>
                        </a:rPr>
                        <a:t>מועד סיום משוער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550435">
                <a:tc>
                  <a:txBody>
                    <a:bodyPr/>
                    <a:lstStyle/>
                    <a:p>
                      <a:pPr rtl="1"/>
                      <a:r>
                        <a:rPr lang="he-IL" sz="1400" b="0" i="0" dirty="0" smtClean="0">
                          <a:latin typeface="Calibri" panose="020F0502020204030204" pitchFamily="34" charset="0"/>
                          <a:cs typeface="Calibri" panose="020F0502020204030204" pitchFamily="34" charset="0"/>
                        </a:rPr>
                        <a:t>ייקבעו מעת לעת, בהתאם למספר התיקים שיגיעו מיחידת </a:t>
                      </a:r>
                      <a:r>
                        <a:rPr lang="he-IL" sz="1400" b="0" i="0" dirty="0" err="1" smtClean="0">
                          <a:latin typeface="Calibri" panose="020F0502020204030204" pitchFamily="34" charset="0"/>
                          <a:cs typeface="Calibri" panose="020F0502020204030204" pitchFamily="34" charset="0"/>
                        </a:rPr>
                        <a:t>המבת"ן</a:t>
                      </a:r>
                      <a:r>
                        <a:rPr lang="he-IL" sz="1400" b="0" i="0" dirty="0" smtClean="0">
                          <a:latin typeface="Calibri" panose="020F0502020204030204" pitchFamily="34" charset="0"/>
                          <a:cs typeface="Calibri" panose="020F0502020204030204" pitchFamily="34" charset="0"/>
                        </a:rPr>
                        <a:t> לפרקליטות המדינה </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400" b="0" i="0" dirty="0" smtClean="0">
                          <a:latin typeface="Calibri" panose="020F0502020204030204" pitchFamily="34" charset="0"/>
                          <a:cs typeface="Calibri" panose="020F0502020204030204" pitchFamily="34" charset="0"/>
                        </a:rPr>
                        <a:t>מעין ינאי</a:t>
                      </a:r>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endParaRPr lang="he-IL" sz="14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8" name="טבלה 3"/>
          <p:cNvGraphicFramePr>
            <a:graphicFrameLocks noGrp="1"/>
          </p:cNvGraphicFramePr>
          <p:nvPr>
            <p:extLst>
              <p:ext uri="{D42A27DB-BD31-4B8C-83A1-F6EECF244321}">
                <p14:modId xmlns:p14="http://schemas.microsoft.com/office/powerpoint/2010/main" val="4286279338"/>
              </p:ext>
            </p:extLst>
          </p:nvPr>
        </p:nvGraphicFramePr>
        <p:xfrm>
          <a:off x="1807824" y="2433579"/>
          <a:ext cx="6355431" cy="1189008"/>
        </p:xfrm>
        <a:graphic>
          <a:graphicData uri="http://schemas.openxmlformats.org/drawingml/2006/table">
            <a:tbl>
              <a:tblPr rtl="1" firstRow="1" bandRow="1">
                <a:tableStyleId>{2D5ABB26-0587-4C30-8999-92F81FD0307C}</a:tableStyleId>
              </a:tblPr>
              <a:tblGrid>
                <a:gridCol w="2912989">
                  <a:extLst>
                    <a:ext uri="{9D8B030D-6E8A-4147-A177-3AD203B41FA5}">
                      <a16:colId xmlns:a16="http://schemas.microsoft.com/office/drawing/2014/main" xmlns="" val="20000"/>
                    </a:ext>
                  </a:extLst>
                </a:gridCol>
                <a:gridCol w="1766047"/>
                <a:gridCol w="1676395"/>
              </a:tblGrid>
              <a:tr h="274464">
                <a:tc gridSpan="2">
                  <a:txBody>
                    <a:bodyPr/>
                    <a:lstStyle/>
                    <a:p>
                      <a:pPr rtl="1"/>
                      <a:r>
                        <a:rPr lang="he-IL" sz="1200" b="0" i="0" u="sng" dirty="0" smtClean="0">
                          <a:latin typeface="Calibri" panose="020F0502020204030204" pitchFamily="34" charset="0"/>
                          <a:cs typeface="Calibri" panose="020F0502020204030204" pitchFamily="34" charset="0"/>
                        </a:rPr>
                        <a:t>מדדי תוצאה (למדידת העמידה ביעד)</a:t>
                      </a:r>
                      <a:endParaRPr lang="he-IL" sz="12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a:p>
                  </a:txBody>
                  <a:tcPr/>
                </a:tc>
                <a:tc>
                  <a:txBody>
                    <a:bodyPr/>
                    <a:lstStyle/>
                    <a:p>
                      <a:pPr rtl="1"/>
                      <a:endParaRPr lang="he-IL" sz="12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560415503"/>
                  </a:ext>
                </a:extLst>
              </a:tr>
              <a:tr h="274464">
                <a:tc>
                  <a:txBody>
                    <a:bodyPr/>
                    <a:lstStyle/>
                    <a:p>
                      <a:pPr algn="ctr" rtl="1"/>
                      <a:r>
                        <a:rPr lang="he-IL" sz="1200" b="0" i="0" dirty="0">
                          <a:latin typeface="Calibri" panose="020F0502020204030204" pitchFamily="34" charset="0"/>
                          <a:cs typeface="Calibri" panose="020F0502020204030204" pitchFamily="34" charset="0"/>
                        </a:rPr>
                        <a:t>שם המדד</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200" b="0" i="0" dirty="0" smtClean="0">
                          <a:latin typeface="Calibri" panose="020F0502020204030204" pitchFamily="34" charset="0"/>
                          <a:cs typeface="Calibri" panose="020F0502020204030204" pitchFamily="34" charset="0"/>
                        </a:rPr>
                        <a:t>ערך 2018</a:t>
                      </a:r>
                      <a:endParaRPr lang="he-IL" sz="1200" b="0" i="0" dirty="0">
                        <a:latin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200" b="0" i="0" dirty="0" smtClean="0">
                          <a:latin typeface="Calibri" panose="020F0502020204030204" pitchFamily="34" charset="0"/>
                          <a:cs typeface="Calibri" panose="020F0502020204030204" pitchFamily="34" charset="0"/>
                        </a:rPr>
                        <a:t>ערך 2019</a:t>
                      </a:r>
                      <a:endParaRPr lang="he-IL" sz="1200" b="0" i="0" dirty="0">
                        <a:latin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11683">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sz="1200" b="0" i="0" u="none" baseline="0" dirty="0" smtClean="0">
                          <a:solidFill>
                            <a:schemeClr val="tx1"/>
                          </a:solidFill>
                          <a:effectLst/>
                          <a:latin typeface="Calibri" panose="020F0502020204030204" pitchFamily="34" charset="0"/>
                          <a:cs typeface="Calibri" panose="020F0502020204030204" pitchFamily="34" charset="0"/>
                        </a:rPr>
                        <a:t>מספר התיקים שיטופלו על ידי פרקליט במהלך השנה</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b="0" i="0" dirty="0" smtClean="0">
                          <a:solidFill>
                            <a:schemeClr val="tx1"/>
                          </a:solidFill>
                          <a:latin typeface="Calibri" panose="020F0502020204030204" pitchFamily="34" charset="0"/>
                          <a:cs typeface="Calibri" panose="020F0502020204030204" pitchFamily="34" charset="0"/>
                        </a:rPr>
                        <a:t>150 תיקים</a:t>
                      </a:r>
                      <a:r>
                        <a:rPr lang="he-IL" sz="1200" b="0" i="0" baseline="0" dirty="0" smtClean="0">
                          <a:solidFill>
                            <a:schemeClr val="tx1"/>
                          </a:solidFill>
                          <a:latin typeface="Calibri" panose="020F0502020204030204" pitchFamily="34" charset="0"/>
                          <a:cs typeface="Calibri" panose="020F0502020204030204" pitchFamily="34" charset="0"/>
                        </a:rPr>
                        <a:t> מהשנים 2014-2015 (שטרם הגיעו לפרקליטות)</a:t>
                      </a:r>
                      <a:endParaRPr lang="he-IL" sz="1200" b="0" i="0" dirty="0" smtClean="0">
                        <a:solidFill>
                          <a:schemeClr val="tx1"/>
                        </a:solidFill>
                        <a:latin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b="0" i="0" dirty="0" smtClean="0">
                          <a:solidFill>
                            <a:schemeClr val="tx1"/>
                          </a:solidFill>
                          <a:latin typeface="Calibri" panose="020F0502020204030204" pitchFamily="34" charset="0"/>
                          <a:cs typeface="Calibri" panose="020F0502020204030204" pitchFamily="34" charset="0"/>
                        </a:rPr>
                        <a:t>150 תיקים מהשנים 2016-10/17 (שטרם הגיעו לפרקליטות)</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
        <p:nvSpPr>
          <p:cNvPr id="9" name="Right Arrow 10"/>
          <p:cNvSpPr/>
          <p:nvPr/>
        </p:nvSpPr>
        <p:spPr>
          <a:xfrm rot="10800000">
            <a:off x="8165869" y="3094691"/>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ight Arrow 10"/>
          <p:cNvSpPr/>
          <p:nvPr/>
        </p:nvSpPr>
        <p:spPr>
          <a:xfrm rot="10800000">
            <a:off x="8165869" y="5002616"/>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79363766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pPr marL="457200" lvl="2" indent="-457200" algn="just">
              <a:buAutoNum type="arabicPeriod"/>
              <a:tabLst>
                <a:tab pos="177795" algn="l"/>
              </a:tabLst>
            </a:pPr>
            <a:r>
              <a:rPr lang="he-IL" sz="2000" b="1" kern="1200" dirty="0">
                <a:solidFill>
                  <a:schemeClr val="tx2"/>
                </a:solidFill>
                <a:latin typeface="Times New Roman"/>
                <a:ea typeface="Calibri"/>
              </a:rPr>
              <a:t>בקרה ויישום סמכות עיכוב ההליכים בהתאם לחוק וההנחיות </a:t>
            </a:r>
            <a:r>
              <a:rPr lang="he-IL" sz="2000" b="1" kern="1200" dirty="0" smtClean="0">
                <a:solidFill>
                  <a:schemeClr val="tx2"/>
                </a:solidFill>
                <a:latin typeface="Times New Roman"/>
                <a:ea typeface="Calibri"/>
              </a:rPr>
              <a:t>בנושא</a:t>
            </a:r>
          </a:p>
          <a:p>
            <a:pPr marL="0" lvl="2" indent="0" algn="just">
              <a:buNone/>
              <a:tabLst>
                <a:tab pos="177795" algn="l"/>
              </a:tabLst>
            </a:pPr>
            <a:endParaRPr lang="he-IL" sz="2000" b="1" kern="1200" dirty="0" smtClean="0">
              <a:solidFill>
                <a:schemeClr val="tx2"/>
              </a:solidFill>
              <a:latin typeface="Times New Roman"/>
              <a:ea typeface="Calibri"/>
            </a:endParaRPr>
          </a:p>
          <a:p>
            <a:pPr marL="0" lvl="2" indent="0" algn="just">
              <a:buNone/>
              <a:tabLst>
                <a:tab pos="177795" algn="l"/>
              </a:tabLst>
            </a:pPr>
            <a:r>
              <a:rPr lang="he-IL" sz="2000" kern="1200" dirty="0" smtClean="0">
                <a:solidFill>
                  <a:schemeClr val="tx2"/>
                </a:solidFill>
                <a:latin typeface="Times New Roman"/>
                <a:ea typeface="Calibri"/>
              </a:rPr>
              <a:t>סמכות </a:t>
            </a:r>
            <a:r>
              <a:rPr lang="he-IL" sz="2000" kern="1200" dirty="0">
                <a:solidFill>
                  <a:schemeClr val="tx2"/>
                </a:solidFill>
                <a:latin typeface="Times New Roman"/>
                <a:ea typeface="Calibri"/>
              </a:rPr>
              <a:t>עיכוב ההליכים מופעלת ביחס להליכים פליליים מרגע הגשת כתב האישום ועד למועד הכרעת הדין. בקשות לעיכוב הליכים מועברות באמצעות הגוף התובע אל המחלקה. גופי התביעה העיקריים הם:   </a:t>
            </a:r>
          </a:p>
          <a:p>
            <a:pPr marL="457200" lvl="2" indent="-457200" algn="just">
              <a:buAutoNum type="arabicPeriod"/>
              <a:tabLst>
                <a:tab pos="177795" algn="l"/>
              </a:tabLst>
            </a:pPr>
            <a:r>
              <a:rPr lang="he-IL" sz="2000" kern="1200" dirty="0">
                <a:solidFill>
                  <a:schemeClr val="tx2"/>
                </a:solidFill>
                <a:latin typeface="Times New Roman"/>
                <a:ea typeface="Calibri"/>
              </a:rPr>
              <a:t>פרקליטות </a:t>
            </a:r>
          </a:p>
          <a:p>
            <a:pPr marL="457200" lvl="2" indent="-457200" algn="just">
              <a:buAutoNum type="arabicPeriod"/>
              <a:tabLst>
                <a:tab pos="177795" algn="l"/>
              </a:tabLst>
            </a:pPr>
            <a:r>
              <a:rPr lang="he-IL" sz="2000" kern="1200" dirty="0">
                <a:solidFill>
                  <a:schemeClr val="tx2"/>
                </a:solidFill>
                <a:latin typeface="Times New Roman"/>
                <a:ea typeface="Calibri"/>
              </a:rPr>
              <a:t>יחידת התביעות במשטרה </a:t>
            </a:r>
          </a:p>
          <a:p>
            <a:pPr marL="457200" lvl="2" indent="-457200" algn="just">
              <a:buAutoNum type="arabicPeriod"/>
              <a:tabLst>
                <a:tab pos="177795" algn="l"/>
              </a:tabLst>
            </a:pPr>
            <a:r>
              <a:rPr lang="he-IL" sz="2000" kern="1200" dirty="0">
                <a:solidFill>
                  <a:schemeClr val="tx2"/>
                </a:solidFill>
                <a:latin typeface="Times New Roman"/>
                <a:ea typeface="Calibri"/>
              </a:rPr>
              <a:t>גופי התביעה במשרדי הממשלה השונים</a:t>
            </a:r>
          </a:p>
          <a:p>
            <a:pPr marL="457200" lvl="2" indent="-457200" algn="just">
              <a:buAutoNum type="arabicPeriod"/>
              <a:tabLst>
                <a:tab pos="177795" algn="l"/>
              </a:tabLst>
            </a:pPr>
            <a:r>
              <a:rPr lang="he-IL" sz="2000" kern="1200" dirty="0">
                <a:solidFill>
                  <a:schemeClr val="tx2"/>
                </a:solidFill>
                <a:latin typeface="Times New Roman"/>
                <a:ea typeface="Calibri"/>
              </a:rPr>
              <a:t>תובעים ברשויות המקומיות </a:t>
            </a:r>
            <a:endParaRPr lang="he-IL" sz="2100" kern="1200" dirty="0">
              <a:solidFill>
                <a:schemeClr val="tx2"/>
              </a:solidFill>
              <a:latin typeface="Times New Roman"/>
              <a:ea typeface="Calibri"/>
            </a:endParaRPr>
          </a:p>
          <a:p>
            <a:pPr marL="0" lvl="2" indent="0" algn="just">
              <a:buNone/>
              <a:tabLst>
                <a:tab pos="177795" algn="l"/>
              </a:tabLst>
            </a:pPr>
            <a:endParaRPr lang="he-IL" sz="2100" kern="1200" dirty="0">
              <a:solidFill>
                <a:schemeClr val="tx2"/>
              </a:solidFill>
              <a:latin typeface="Times New Roman"/>
              <a:ea typeface="Calibri"/>
            </a:endParaRPr>
          </a:p>
          <a:p>
            <a:pPr marL="0" lvl="2" indent="0" algn="ctr">
              <a:buNone/>
              <a:tabLst>
                <a:tab pos="177795" algn="l"/>
              </a:tabLst>
            </a:pPr>
            <a:r>
              <a:rPr lang="he-IL" sz="2100" b="1" kern="1200" dirty="0">
                <a:solidFill>
                  <a:schemeClr val="tx2"/>
                </a:solidFill>
                <a:latin typeface="Times New Roman"/>
                <a:ea typeface="Calibri"/>
              </a:rPr>
              <a:t>ריבוי גופי התביעה וריבוי הגורמים המקבלים החלטות בתיקים אלה מחייב שמירה על מדיניות אכיפה אחידה ושוויונית בכל הנוגע ליישום החוק וההנחיות בתחום עיכוב </a:t>
            </a:r>
            <a:r>
              <a:rPr lang="he-IL" sz="2100" b="1" kern="1200" dirty="0" smtClean="0">
                <a:solidFill>
                  <a:schemeClr val="tx2"/>
                </a:solidFill>
                <a:latin typeface="Times New Roman"/>
                <a:ea typeface="Calibri"/>
              </a:rPr>
              <a:t>הליכים</a:t>
            </a:r>
          </a:p>
          <a:p>
            <a:pPr marL="0" lvl="2" indent="0" algn="ctr">
              <a:buNone/>
              <a:tabLst>
                <a:tab pos="177795" algn="l"/>
              </a:tabLst>
            </a:pPr>
            <a:endParaRPr lang="he-IL" sz="2000" kern="1200" dirty="0">
              <a:solidFill>
                <a:schemeClr val="tx2"/>
              </a:solidFill>
              <a:latin typeface="Times New Roman"/>
              <a:ea typeface="Calibri"/>
            </a:endParaRPr>
          </a:p>
          <a:p>
            <a:pPr marL="0" lvl="2" indent="0" algn="just">
              <a:buNone/>
              <a:tabLst>
                <a:tab pos="177795" algn="l"/>
              </a:tabLst>
            </a:pPr>
            <a:r>
              <a:rPr lang="he-IL" sz="2000" kern="1200" dirty="0">
                <a:solidFill>
                  <a:schemeClr val="tx2"/>
                </a:solidFill>
                <a:latin typeface="Times New Roman"/>
                <a:ea typeface="Calibri"/>
              </a:rPr>
              <a:t>* בהתאם ליעד על 5 של הפרקליטות</a:t>
            </a:r>
          </a:p>
          <a:p>
            <a:pPr marL="457200" lvl="2" indent="-457200" algn="just">
              <a:buAutoNum type="arabicPeriod"/>
              <a:tabLst>
                <a:tab pos="177795" algn="l"/>
              </a:tabLst>
            </a:pPr>
            <a:endParaRPr lang="he-IL" sz="2000" b="1" kern="1200" dirty="0" smtClean="0">
              <a:solidFill>
                <a:schemeClr val="tx2"/>
              </a:solidFill>
              <a:latin typeface="Times New Roman"/>
              <a:ea typeface="Calibri"/>
            </a:endParaRPr>
          </a:p>
          <a:p>
            <a:pPr marL="457200" lvl="2" indent="-457200" algn="just">
              <a:buAutoNum type="arabicPeriod"/>
              <a:tabLst>
                <a:tab pos="177795" algn="l"/>
              </a:tabLst>
            </a:pPr>
            <a:endParaRPr lang="he-IL" sz="2000" b="1" kern="1200" dirty="0">
              <a:solidFill>
                <a:schemeClr val="tx2"/>
              </a:solidFill>
              <a:latin typeface="Times New Roman"/>
              <a:ea typeface="Calibri"/>
            </a:endParaRPr>
          </a:p>
          <a:p>
            <a:pPr marL="457200" lvl="2" indent="-457200" algn="just">
              <a:buAutoNum type="arabicPeriod"/>
              <a:tabLst>
                <a:tab pos="177795" algn="l"/>
              </a:tabLst>
            </a:pPr>
            <a:endParaRPr lang="he-IL" sz="2000" b="1" kern="1200" dirty="0">
              <a:solidFill>
                <a:schemeClr val="tx2"/>
              </a:solidFill>
              <a:latin typeface="Times New Roman"/>
              <a:ea typeface="Calibri"/>
            </a:endParaRPr>
          </a:p>
        </p:txBody>
      </p:sp>
    </p:spTree>
    <p:extLst>
      <p:ext uri="{BB962C8B-B14F-4D97-AF65-F5344CB8AC3E}">
        <p14:creationId xmlns:p14="http://schemas.microsoft.com/office/powerpoint/2010/main" val="198083077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474"/>
          <p:cNvSpPr>
            <a:spLocks/>
          </p:cNvSpPr>
          <p:nvPr/>
        </p:nvSpPr>
        <p:spPr bwMode="auto">
          <a:xfrm flipH="1">
            <a:off x="1311563" y="145268"/>
            <a:ext cx="7827594" cy="864215"/>
          </a:xfrm>
          <a:custGeom>
            <a:avLst/>
            <a:gdLst>
              <a:gd name="T0" fmla="*/ 5997 w 6396"/>
              <a:gd name="T1" fmla="*/ 0 h 643"/>
              <a:gd name="T2" fmla="*/ 0 w 6396"/>
              <a:gd name="T3" fmla="*/ 0 h 643"/>
              <a:gd name="T4" fmla="*/ 0 w 6396"/>
              <a:gd name="T5" fmla="*/ 643 h 643"/>
              <a:gd name="T6" fmla="*/ 6396 w 6396"/>
              <a:gd name="T7" fmla="*/ 643 h 643"/>
              <a:gd name="T8" fmla="*/ 6396 w 6396"/>
              <a:gd name="T9" fmla="*/ 399 h 643"/>
              <a:gd name="T10" fmla="*/ 5997 w 6396"/>
              <a:gd name="T11" fmla="*/ 0 h 643"/>
            </a:gdLst>
            <a:ahLst/>
            <a:cxnLst>
              <a:cxn ang="0">
                <a:pos x="T0" y="T1"/>
              </a:cxn>
              <a:cxn ang="0">
                <a:pos x="T2" y="T3"/>
              </a:cxn>
              <a:cxn ang="0">
                <a:pos x="T4" y="T5"/>
              </a:cxn>
              <a:cxn ang="0">
                <a:pos x="T6" y="T7"/>
              </a:cxn>
              <a:cxn ang="0">
                <a:pos x="T8" y="T9"/>
              </a:cxn>
              <a:cxn ang="0">
                <a:pos x="T10" y="T11"/>
              </a:cxn>
            </a:cxnLst>
            <a:rect l="0" t="0" r="r" b="b"/>
            <a:pathLst>
              <a:path w="6396" h="643">
                <a:moveTo>
                  <a:pt x="5997" y="0"/>
                </a:moveTo>
                <a:lnTo>
                  <a:pt x="0" y="0"/>
                </a:lnTo>
                <a:lnTo>
                  <a:pt x="0" y="643"/>
                </a:lnTo>
                <a:lnTo>
                  <a:pt x="6396" y="643"/>
                </a:lnTo>
                <a:lnTo>
                  <a:pt x="6396" y="399"/>
                </a:lnTo>
                <a:lnTo>
                  <a:pt x="5997" y="0"/>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2" name="Freeform 469"/>
          <p:cNvSpPr>
            <a:spLocks/>
          </p:cNvSpPr>
          <p:nvPr/>
        </p:nvSpPr>
        <p:spPr bwMode="auto">
          <a:xfrm flipH="1">
            <a:off x="-5546" y="1301443"/>
            <a:ext cx="9144001" cy="4960189"/>
          </a:xfrm>
          <a:custGeom>
            <a:avLst/>
            <a:gdLst>
              <a:gd name="T0" fmla="*/ 6397 w 6397"/>
              <a:gd name="T1" fmla="*/ 2487 h 2943"/>
              <a:gd name="T2" fmla="*/ 6397 w 6397"/>
              <a:gd name="T3" fmla="*/ 0 h 2943"/>
              <a:gd name="T4" fmla="*/ 0 w 6397"/>
              <a:gd name="T5" fmla="*/ 0 h 2943"/>
              <a:gd name="T6" fmla="*/ 0 w 6397"/>
              <a:gd name="T7" fmla="*/ 2943 h 2943"/>
              <a:gd name="T8" fmla="*/ 5941 w 6397"/>
              <a:gd name="T9" fmla="*/ 2943 h 2943"/>
              <a:gd name="T10" fmla="*/ 6397 w 6397"/>
              <a:gd name="T11" fmla="*/ 2487 h 2943"/>
            </a:gdLst>
            <a:ahLst/>
            <a:cxnLst>
              <a:cxn ang="0">
                <a:pos x="T0" y="T1"/>
              </a:cxn>
              <a:cxn ang="0">
                <a:pos x="T2" y="T3"/>
              </a:cxn>
              <a:cxn ang="0">
                <a:pos x="T4" y="T5"/>
              </a:cxn>
              <a:cxn ang="0">
                <a:pos x="T6" y="T7"/>
              </a:cxn>
              <a:cxn ang="0">
                <a:pos x="T8" y="T9"/>
              </a:cxn>
              <a:cxn ang="0">
                <a:pos x="T10" y="T11"/>
              </a:cxn>
            </a:cxnLst>
            <a:rect l="0" t="0" r="r" b="b"/>
            <a:pathLst>
              <a:path w="6397" h="2943">
                <a:moveTo>
                  <a:pt x="6397" y="2487"/>
                </a:moveTo>
                <a:lnTo>
                  <a:pt x="6397" y="0"/>
                </a:lnTo>
                <a:lnTo>
                  <a:pt x="0" y="0"/>
                </a:lnTo>
                <a:lnTo>
                  <a:pt x="0" y="2943"/>
                </a:lnTo>
                <a:lnTo>
                  <a:pt x="5941" y="2943"/>
                </a:lnTo>
                <a:lnTo>
                  <a:pt x="6397" y="2487"/>
                </a:lnTo>
                <a:close/>
              </a:path>
            </a:pathLst>
          </a:custGeom>
          <a:solidFill>
            <a:srgbClr val="FFFFFF">
              <a:alpha val="78824"/>
            </a:srgbClr>
          </a:solidFill>
          <a:ln w="9525" cap="flat">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7" name="Slide Number Placeholder 1"/>
          <p:cNvSpPr txBox="1">
            <a:spLocks/>
          </p:cNvSpPr>
          <p:nvPr/>
        </p:nvSpPr>
        <p:spPr>
          <a:xfrm>
            <a:off x="8700447" y="6582661"/>
            <a:ext cx="2133600"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E0E53BCF-F002-40C5-B47B-2BBFD77D6B58}" type="slidenum">
              <a:rPr kumimoji="0" lang="he-IL" sz="105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30</a:t>
            </a:fld>
            <a:endParaRPr kumimoji="0" lang="he-IL" sz="105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30" name="כותרת 1"/>
          <p:cNvSpPr txBox="1">
            <a:spLocks/>
          </p:cNvSpPr>
          <p:nvPr/>
        </p:nvSpPr>
        <p:spPr>
          <a:xfrm>
            <a:off x="448766" y="127923"/>
            <a:ext cx="8680938" cy="461665"/>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400" dirty="0">
                <a:solidFill>
                  <a:srgbClr val="0077B9"/>
                </a:solidFill>
                <a:latin typeface="Calibri" panose="020F0502020204030204" pitchFamily="34" charset="0"/>
                <a:ea typeface="Arimo" pitchFamily="34" charset="0"/>
                <a:cs typeface="Calibri" panose="020F0502020204030204" pitchFamily="34" charset="0"/>
                <a:sym typeface="Webdings"/>
              </a:rPr>
              <a:t>יעד </a:t>
            </a:r>
            <a:r>
              <a:rPr lang="he-IL" sz="2400" dirty="0" smtClean="0">
                <a:solidFill>
                  <a:srgbClr val="0077B9"/>
                </a:solidFill>
                <a:latin typeface="Calibri" panose="020F0502020204030204" pitchFamily="34" charset="0"/>
                <a:ea typeface="Arimo" pitchFamily="34" charset="0"/>
                <a:cs typeface="Calibri" panose="020F0502020204030204" pitchFamily="34" charset="0"/>
                <a:sym typeface="Webdings"/>
              </a:rPr>
              <a:t>על: שמירה על זכויות האדם והשוויון בפני החוק וקידומם</a:t>
            </a:r>
            <a:endParaRPr lang="he-IL" sz="2400" dirty="0">
              <a:solidFill>
                <a:srgbClr val="0077B9"/>
              </a:solidFill>
              <a:latin typeface="Calibri" panose="020F0502020204030204" pitchFamily="34" charset="0"/>
              <a:ea typeface="Arimo" pitchFamily="34" charset="0"/>
              <a:cs typeface="Calibri" panose="020F0502020204030204" pitchFamily="34" charset="0"/>
              <a:sym typeface="Webdings"/>
            </a:endParaRPr>
          </a:p>
        </p:txBody>
      </p:sp>
      <p:sp>
        <p:nvSpPr>
          <p:cNvPr id="33" name="מציין מיקום תוכן 2"/>
          <p:cNvSpPr txBox="1">
            <a:spLocks/>
          </p:cNvSpPr>
          <p:nvPr/>
        </p:nvSpPr>
        <p:spPr>
          <a:xfrm>
            <a:off x="502543" y="554989"/>
            <a:ext cx="8617927" cy="405876"/>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he-IL" sz="20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he-IL" sz="2000" dirty="0">
              <a:latin typeface="Calibri" panose="020F0502020204030204" pitchFamily="34" charset="0"/>
              <a:cs typeface="Calibri" panose="020F0502020204030204" pitchFamily="34" charset="0"/>
            </a:endParaRPr>
          </a:p>
        </p:txBody>
      </p:sp>
      <p:graphicFrame>
        <p:nvGraphicFramePr>
          <p:cNvPr id="34" name="טבלה 3"/>
          <p:cNvGraphicFramePr>
            <a:graphicFrameLocks noGrp="1"/>
          </p:cNvGraphicFramePr>
          <p:nvPr>
            <p:extLst>
              <p:ext uri="{D42A27DB-BD31-4B8C-83A1-F6EECF244321}">
                <p14:modId xmlns:p14="http://schemas.microsoft.com/office/powerpoint/2010/main" val="1248976986"/>
              </p:ext>
            </p:extLst>
          </p:nvPr>
        </p:nvGraphicFramePr>
        <p:xfrm>
          <a:off x="706199" y="1301443"/>
          <a:ext cx="7506032" cy="640080"/>
        </p:xfrm>
        <a:graphic>
          <a:graphicData uri="http://schemas.openxmlformats.org/drawingml/2006/table">
            <a:tbl>
              <a:tblPr rtl="1" firstRow="1" bandRow="1">
                <a:tableStyleId>{2D5ABB26-0587-4C30-8999-92F81FD0307C}</a:tableStyleId>
              </a:tblPr>
              <a:tblGrid>
                <a:gridCol w="7506032">
                  <a:extLst>
                    <a:ext uri="{9D8B030D-6E8A-4147-A177-3AD203B41FA5}">
                      <a16:colId xmlns:a16="http://schemas.microsoft.com/office/drawing/2014/main" xmlns="" val="20000"/>
                    </a:ext>
                  </a:extLst>
                </a:gridCol>
              </a:tblGrid>
              <a:tr h="54835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800" b="0" i="0" u="none" dirty="0" smtClean="0">
                          <a:solidFill>
                            <a:schemeClr val="tx1"/>
                          </a:solidFill>
                          <a:latin typeface="Calibri" panose="020F0502020204030204" pitchFamily="34" charset="0"/>
                          <a:cs typeface="Calibri" panose="020F0502020204030204" pitchFamily="34" charset="0"/>
                        </a:rPr>
                        <a:t>מהלך</a:t>
                      </a:r>
                      <a:r>
                        <a:rPr lang="he-IL" sz="1800" b="0" i="0" u="none" baseline="0" dirty="0" smtClean="0">
                          <a:solidFill>
                            <a:schemeClr val="tx1"/>
                          </a:solidFill>
                          <a:latin typeface="Calibri" panose="020F0502020204030204" pitchFamily="34" charset="0"/>
                          <a:cs typeface="Calibri" panose="020F0502020204030204" pitchFamily="34" charset="0"/>
                        </a:rPr>
                        <a:t> למימוש היעד: </a:t>
                      </a:r>
                      <a:r>
                        <a:rPr lang="he-IL" sz="1800" b="0" i="0" dirty="0" smtClean="0">
                          <a:latin typeface="Calibri" panose="020F0502020204030204" pitchFamily="34" charset="0"/>
                          <a:cs typeface="Calibri" panose="020F0502020204030204" pitchFamily="34" charset="0"/>
                        </a:rPr>
                        <a:t>הקמת מערכת מחשוב</a:t>
                      </a:r>
                      <a:r>
                        <a:rPr lang="he-IL" sz="1800" b="0" i="0" baseline="0" dirty="0" smtClean="0">
                          <a:latin typeface="Calibri" panose="020F0502020204030204" pitchFamily="34" charset="0"/>
                          <a:cs typeface="Calibri" panose="020F0502020204030204" pitchFamily="34" charset="0"/>
                        </a:rPr>
                        <a:t> </a:t>
                      </a:r>
                      <a:r>
                        <a:rPr lang="he-IL" sz="1800" b="0" i="0" kern="1200" dirty="0" smtClean="0">
                          <a:solidFill>
                            <a:schemeClr val="tx1"/>
                          </a:solidFill>
                          <a:latin typeface="Calibri" panose="020F0502020204030204" pitchFamily="34" charset="0"/>
                          <a:ea typeface="+mn-ea"/>
                          <a:cs typeface="Calibri" panose="020F0502020204030204" pitchFamily="34" charset="0"/>
                        </a:rPr>
                        <a:t>מסווגת לשימור הידע של </a:t>
                      </a:r>
                      <a:r>
                        <a:rPr lang="he-IL" sz="1800" b="0" i="0" kern="1200" dirty="0" err="1" smtClean="0">
                          <a:solidFill>
                            <a:schemeClr val="tx1"/>
                          </a:solidFill>
                          <a:latin typeface="Calibri" panose="020F0502020204030204" pitchFamily="34" charset="0"/>
                          <a:ea typeface="+mn-ea"/>
                          <a:cs typeface="Calibri" panose="020F0502020204030204" pitchFamily="34" charset="0"/>
                        </a:rPr>
                        <a:t>המבת"ן</a:t>
                      </a:r>
                      <a:endParaRPr lang="he-IL" sz="1800" b="0" i="0" kern="1200" dirty="0" smtClean="0">
                        <a:solidFill>
                          <a:schemeClr val="tx1"/>
                        </a:solidFill>
                        <a:latin typeface="Calibri" panose="020F0502020204030204" pitchFamily="34" charset="0"/>
                        <a:ea typeface="+mn-ea"/>
                        <a:cs typeface="Calibri" panose="020F0502020204030204" pitchFamily="34" charset="0"/>
                      </a:endParaRPr>
                    </a:p>
                    <a:p>
                      <a:pPr rtl="1"/>
                      <a:endParaRPr lang="he-IL" sz="1800" b="0" i="0" u="none" baseline="0" dirty="0" smtClean="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560415503"/>
                  </a:ext>
                </a:extLst>
              </a:tr>
            </a:tbl>
          </a:graphicData>
        </a:graphic>
      </p:graphicFrame>
      <p:graphicFrame>
        <p:nvGraphicFramePr>
          <p:cNvPr id="35" name="טבלה 3"/>
          <p:cNvGraphicFramePr>
            <a:graphicFrameLocks noGrp="1"/>
          </p:cNvGraphicFramePr>
          <p:nvPr>
            <p:extLst>
              <p:ext uri="{D42A27DB-BD31-4B8C-83A1-F6EECF244321}">
                <p14:modId xmlns:p14="http://schemas.microsoft.com/office/powerpoint/2010/main" val="2977602859"/>
              </p:ext>
            </p:extLst>
          </p:nvPr>
        </p:nvGraphicFramePr>
        <p:xfrm>
          <a:off x="614026" y="2707688"/>
          <a:ext cx="7697124" cy="3351397"/>
        </p:xfrm>
        <a:graphic>
          <a:graphicData uri="http://schemas.openxmlformats.org/drawingml/2006/table">
            <a:tbl>
              <a:tblPr rtl="1" firstRow="1" bandRow="1">
                <a:tableStyleId>{2D5ABB26-0587-4C30-8999-92F81FD0307C}</a:tableStyleId>
              </a:tblPr>
              <a:tblGrid>
                <a:gridCol w="4625556">
                  <a:extLst>
                    <a:ext uri="{9D8B030D-6E8A-4147-A177-3AD203B41FA5}">
                      <a16:colId xmlns:a16="http://schemas.microsoft.com/office/drawing/2014/main" xmlns="" val="174707386"/>
                    </a:ext>
                  </a:extLst>
                </a:gridCol>
                <a:gridCol w="1368598">
                  <a:extLst>
                    <a:ext uri="{9D8B030D-6E8A-4147-A177-3AD203B41FA5}">
                      <a16:colId xmlns:a16="http://schemas.microsoft.com/office/drawing/2014/main" xmlns="" val="20003"/>
                    </a:ext>
                  </a:extLst>
                </a:gridCol>
                <a:gridCol w="1702970">
                  <a:extLst>
                    <a:ext uri="{9D8B030D-6E8A-4147-A177-3AD203B41FA5}">
                      <a16:colId xmlns:a16="http://schemas.microsoft.com/office/drawing/2014/main" xmlns="" val="20004"/>
                    </a:ext>
                  </a:extLst>
                </a:gridCol>
              </a:tblGrid>
              <a:tr h="793442">
                <a:tc gridSpan="3">
                  <a:txBody>
                    <a:bodyPr/>
                    <a:lstStyle/>
                    <a:p>
                      <a:pPr rtl="1"/>
                      <a:endParaRPr lang="he-IL" b="0" i="0" u="sng" dirty="0" smtClean="0">
                        <a:latin typeface="Calibri" panose="020F0502020204030204" pitchFamily="34" charset="0"/>
                        <a:cs typeface="Calibri" panose="020F0502020204030204" pitchFamily="34" charset="0"/>
                      </a:endParaRPr>
                    </a:p>
                    <a:p>
                      <a:pPr rtl="1"/>
                      <a:endParaRPr lang="he-IL" b="0" i="0" u="sng" dirty="0" smtClean="0">
                        <a:latin typeface="Calibri" panose="020F0502020204030204" pitchFamily="34" charset="0"/>
                        <a:cs typeface="Calibri" panose="020F0502020204030204" pitchFamily="34" charset="0"/>
                      </a:endParaRPr>
                    </a:p>
                    <a:p>
                      <a:pPr rtl="1"/>
                      <a:r>
                        <a:rPr lang="he-IL" b="0" i="0" u="sng" dirty="0" smtClean="0">
                          <a:latin typeface="Calibri" panose="020F0502020204030204" pitchFamily="34" charset="0"/>
                          <a:cs typeface="Calibri" panose="020F0502020204030204" pitchFamily="34" charset="0"/>
                        </a:rPr>
                        <a:t>משימות </a:t>
                      </a:r>
                      <a:r>
                        <a:rPr lang="he-IL" b="0" i="0" u="sng" dirty="0">
                          <a:latin typeface="Calibri" panose="020F0502020204030204" pitchFamily="34" charset="0"/>
                          <a:cs typeface="Calibri" panose="020F0502020204030204" pitchFamily="34" charset="0"/>
                        </a:rPr>
                        <a:t>לביצוע לקידום מימוש היעד</a:t>
                      </a:r>
                      <a:endParaRPr lang="he-IL"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xmlns="" val="3044998655"/>
                  </a:ext>
                </a:extLst>
              </a:tr>
              <a:tr h="609616">
                <a:tc>
                  <a:txBody>
                    <a:bodyPr/>
                    <a:lstStyle/>
                    <a:p>
                      <a:pPr algn="ctr" rtl="1"/>
                      <a:r>
                        <a:rPr lang="he-IL" sz="1600" b="0" i="0" dirty="0">
                          <a:latin typeface="Calibri" panose="020F0502020204030204" pitchFamily="34" charset="0"/>
                          <a:cs typeface="Calibri" panose="020F0502020204030204" pitchFamily="34" charset="0"/>
                        </a:rPr>
                        <a:t>שם המשימה</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600" b="0" i="0" dirty="0">
                          <a:latin typeface="Calibri" panose="020F0502020204030204" pitchFamily="34" charset="0"/>
                          <a:cs typeface="Calibri" panose="020F0502020204030204" pitchFamily="34" charset="0"/>
                        </a:rPr>
                        <a:t>אחראי</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1"/>
                      <a:r>
                        <a:rPr lang="he-IL" sz="1600" b="0" i="0" dirty="0">
                          <a:latin typeface="Calibri" panose="020F0502020204030204" pitchFamily="34" charset="0"/>
                          <a:cs typeface="Calibri" panose="020F0502020204030204" pitchFamily="34" charset="0"/>
                        </a:rPr>
                        <a:t>מועד סיום משוער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524237">
                <a:tc>
                  <a:txBody>
                    <a:bodyPr/>
                    <a:lstStyle/>
                    <a:p>
                      <a:pPr rtl="1"/>
                      <a:r>
                        <a:rPr lang="he-IL" sz="1600" b="0" i="0" dirty="0" smtClean="0">
                          <a:latin typeface="Calibri" panose="020F0502020204030204" pitchFamily="34" charset="0"/>
                          <a:cs typeface="Calibri" panose="020F0502020204030204" pitchFamily="34" charset="0"/>
                        </a:rPr>
                        <a:t>ישיבת</a:t>
                      </a:r>
                      <a:r>
                        <a:rPr lang="he-IL" sz="1600" b="0" i="0" baseline="0" dirty="0" smtClean="0">
                          <a:latin typeface="Calibri" panose="020F0502020204030204" pitchFamily="34" charset="0"/>
                          <a:cs typeface="Calibri" panose="020F0502020204030204" pitchFamily="34" charset="0"/>
                        </a:rPr>
                        <a:t> התנעה </a:t>
                      </a:r>
                      <a:r>
                        <a:rPr lang="he-IL" sz="1600" b="0" i="0" baseline="0" dirty="0" err="1" smtClean="0">
                          <a:latin typeface="Calibri" panose="020F0502020204030204" pitchFamily="34" charset="0"/>
                          <a:cs typeface="Calibri" panose="020F0502020204030204" pitchFamily="34" charset="0"/>
                        </a:rPr>
                        <a:t>לאיפיון</a:t>
                      </a:r>
                      <a:r>
                        <a:rPr lang="he-IL" sz="1600" b="0" i="0" baseline="0" dirty="0" smtClean="0">
                          <a:latin typeface="Calibri" panose="020F0502020204030204" pitchFamily="34" charset="0"/>
                          <a:cs typeface="Calibri" panose="020F0502020204030204" pitchFamily="34" charset="0"/>
                        </a:rPr>
                        <a:t>  מערכת מחשוב מסווגת </a:t>
                      </a:r>
                      <a:r>
                        <a:rPr lang="he-IL" sz="1600" b="0" i="0" baseline="0" dirty="0" err="1" smtClean="0">
                          <a:latin typeface="Calibri" panose="020F0502020204030204" pitchFamily="34" charset="0"/>
                          <a:cs typeface="Calibri" panose="020F0502020204030204" pitchFamily="34" charset="0"/>
                        </a:rPr>
                        <a:t>למבת"ן</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600" b="0" i="0" dirty="0" smtClean="0">
                          <a:latin typeface="Calibri" panose="020F0502020204030204" pitchFamily="34" charset="0"/>
                          <a:cs typeface="Calibri" panose="020F0502020204030204" pitchFamily="34" charset="0"/>
                        </a:rPr>
                        <a:t>רחל מטר</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600" b="0" i="0" dirty="0" smtClean="0">
                          <a:latin typeface="Calibri" panose="020F0502020204030204" pitchFamily="34" charset="0"/>
                          <a:cs typeface="Calibri" panose="020F0502020204030204" pitchFamily="34" charset="0"/>
                        </a:rPr>
                        <a:t>יוני 2018</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551557">
                <a:tc>
                  <a:txBody>
                    <a:bodyPr/>
                    <a:lstStyle/>
                    <a:p>
                      <a:pPr rtl="1"/>
                      <a:r>
                        <a:rPr lang="he-IL" sz="1600" b="0" i="0" dirty="0" smtClean="0">
                          <a:latin typeface="Calibri" panose="020F0502020204030204" pitchFamily="34" charset="0"/>
                          <a:cs typeface="Calibri" panose="020F0502020204030204" pitchFamily="34" charset="0"/>
                        </a:rPr>
                        <a:t>ביצוע </a:t>
                      </a:r>
                      <a:r>
                        <a:rPr lang="he-IL" sz="1600" b="0" i="0" dirty="0" err="1" smtClean="0">
                          <a:latin typeface="Calibri" panose="020F0502020204030204" pitchFamily="34" charset="0"/>
                          <a:cs typeface="Calibri" panose="020F0502020204030204" pitchFamily="34" charset="0"/>
                        </a:rPr>
                        <a:t>איפיון</a:t>
                      </a:r>
                      <a:r>
                        <a:rPr lang="he-IL" sz="1600" b="0" i="0" dirty="0" smtClean="0">
                          <a:latin typeface="Calibri" panose="020F0502020204030204" pitchFamily="34" charset="0"/>
                          <a:cs typeface="Calibri" panose="020F0502020204030204" pitchFamily="34" charset="0"/>
                        </a:rPr>
                        <a:t> צרכי </a:t>
                      </a:r>
                      <a:r>
                        <a:rPr lang="he-IL" sz="1600" b="0" i="0" dirty="0" err="1" smtClean="0">
                          <a:latin typeface="Calibri" panose="020F0502020204030204" pitchFamily="34" charset="0"/>
                          <a:cs typeface="Calibri" panose="020F0502020204030204" pitchFamily="34" charset="0"/>
                        </a:rPr>
                        <a:t>המבת"ן</a:t>
                      </a:r>
                      <a:r>
                        <a:rPr lang="he-IL" sz="1600" b="0" i="0" baseline="0" dirty="0" smtClean="0">
                          <a:latin typeface="Calibri" panose="020F0502020204030204" pitchFamily="34" charset="0"/>
                          <a:cs typeface="Calibri" panose="020F0502020204030204" pitchFamily="34" charset="0"/>
                        </a:rPr>
                        <a:t> </a:t>
                      </a:r>
                      <a:r>
                        <a:rPr lang="he-IL" sz="1600" b="0" i="0" dirty="0" smtClean="0">
                          <a:latin typeface="Calibri" panose="020F0502020204030204" pitchFamily="34" charset="0"/>
                          <a:cs typeface="Calibri" panose="020F0502020204030204" pitchFamily="34" charset="0"/>
                        </a:rPr>
                        <a:t>– מותנה. בהתאם לסיכום הי</a:t>
                      </a:r>
                      <a:r>
                        <a:rPr lang="he-IL" sz="1600" b="0" i="0" baseline="0" dirty="0" smtClean="0">
                          <a:latin typeface="Calibri" panose="020F0502020204030204" pitchFamily="34" charset="0"/>
                          <a:cs typeface="Calibri" panose="020F0502020204030204" pitchFamily="34" charset="0"/>
                        </a:rPr>
                        <a:t>שיבה</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600" b="0" i="0" dirty="0" smtClean="0">
                          <a:latin typeface="Calibri" panose="020F0502020204030204" pitchFamily="34" charset="0"/>
                          <a:cs typeface="Calibri" panose="020F0502020204030204" pitchFamily="34" charset="0"/>
                        </a:rPr>
                        <a:t>רחל מטר</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600" b="0" i="0" dirty="0" smtClean="0">
                          <a:latin typeface="Calibri" panose="020F0502020204030204" pitchFamily="34" charset="0"/>
                          <a:cs typeface="Calibri" panose="020F0502020204030204" pitchFamily="34" charset="0"/>
                        </a:rPr>
                        <a:t>דצמבר  2018</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724024">
                <a:tc>
                  <a:txBody>
                    <a:bodyPr/>
                    <a:lstStyle/>
                    <a:p>
                      <a:pPr rtl="1"/>
                      <a:r>
                        <a:rPr lang="he-IL" sz="1600" b="0" i="0" dirty="0" smtClean="0">
                          <a:latin typeface="Calibri" panose="020F0502020204030204" pitchFamily="34" charset="0"/>
                          <a:cs typeface="Calibri" panose="020F0502020204030204" pitchFamily="34" charset="0"/>
                        </a:rPr>
                        <a:t>העברה לפיתוח – מותנה. בהתאם לסיכום הי</a:t>
                      </a:r>
                      <a:r>
                        <a:rPr lang="he-IL" sz="1600" b="0" i="0" baseline="0" dirty="0" smtClean="0">
                          <a:latin typeface="Calibri" panose="020F0502020204030204" pitchFamily="34" charset="0"/>
                          <a:cs typeface="Calibri" panose="020F0502020204030204" pitchFamily="34" charset="0"/>
                        </a:rPr>
                        <a:t>שיבה</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rtl="1"/>
                      <a:r>
                        <a:rPr lang="he-IL" sz="1600" b="0" i="0" dirty="0" smtClean="0">
                          <a:latin typeface="Calibri" panose="020F0502020204030204" pitchFamily="34" charset="0"/>
                          <a:cs typeface="Calibri" panose="020F0502020204030204" pitchFamily="34" charset="0"/>
                        </a:rPr>
                        <a:t>רחל מטר</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1"/>
                      <a:r>
                        <a:rPr lang="he-IL" sz="1600" b="0" i="0" dirty="0" smtClean="0">
                          <a:latin typeface="Calibri" panose="020F0502020204030204" pitchFamily="34" charset="0"/>
                          <a:cs typeface="Calibri" panose="020F0502020204030204" pitchFamily="34" charset="0"/>
                        </a:rPr>
                        <a:t>ינואר 2019</a:t>
                      </a:r>
                      <a:endParaRPr lang="he-IL" sz="1600" b="0" i="0" dirty="0">
                        <a:latin typeface="Calibri" panose="020F0502020204030204" pitchFamily="34" charset="0"/>
                        <a:cs typeface="Calibri" panose="020F050202020403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653656737"/>
                  </a:ext>
                </a:extLst>
              </a:tr>
            </a:tbl>
          </a:graphicData>
        </a:graphic>
      </p:graphicFrame>
      <p:sp>
        <p:nvSpPr>
          <p:cNvPr id="38" name="Rectangle 37"/>
          <p:cNvSpPr/>
          <p:nvPr/>
        </p:nvSpPr>
        <p:spPr>
          <a:xfrm rot="20399030">
            <a:off x="1080744" y="393171"/>
            <a:ext cx="961462" cy="330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latin typeface="Calibri" panose="020F0502020204030204" pitchFamily="34" charset="0"/>
                <a:cs typeface="Calibri" panose="020F0502020204030204" pitchFamily="34" charset="0"/>
              </a:rPr>
              <a:t>אימפקט</a:t>
            </a:r>
            <a:endParaRPr lang="en-US" sz="1400" dirty="0">
              <a:latin typeface="Calibri" panose="020F0502020204030204" pitchFamily="34" charset="0"/>
              <a:cs typeface="Calibri" panose="020F0502020204030204" pitchFamily="34" charset="0"/>
            </a:endParaRPr>
          </a:p>
        </p:txBody>
      </p:sp>
      <p:sp>
        <p:nvSpPr>
          <p:cNvPr id="7" name="Down Arrow 6"/>
          <p:cNvSpPr/>
          <p:nvPr/>
        </p:nvSpPr>
        <p:spPr>
          <a:xfrm>
            <a:off x="8777539" y="3582024"/>
            <a:ext cx="190831" cy="244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11"/>
          <p:cNvSpPr/>
          <p:nvPr/>
        </p:nvSpPr>
        <p:spPr>
          <a:xfrm>
            <a:off x="8681263" y="1147314"/>
            <a:ext cx="457192" cy="496018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r>
              <a:rPr lang="he-IL" sz="1400" dirty="0" smtClean="0">
                <a:solidFill>
                  <a:schemeClr val="tx1"/>
                </a:solidFill>
              </a:rPr>
              <a:t>יעד משנה: ניהול הליכים פליליים תוך שמירה על זכויות נפגעי עבירה לצד שמירה על זכויות  נאשמים </a:t>
            </a:r>
            <a:endParaRPr lang="he-IL" sz="1400" dirty="0">
              <a:solidFill>
                <a:schemeClr val="tx1"/>
              </a:solidFill>
            </a:endParaRPr>
          </a:p>
        </p:txBody>
      </p:sp>
      <p:sp>
        <p:nvSpPr>
          <p:cNvPr id="13" name="Right Arrow 12"/>
          <p:cNvSpPr/>
          <p:nvPr/>
        </p:nvSpPr>
        <p:spPr>
          <a:xfrm rot="10800000">
            <a:off x="8369559" y="2675796"/>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Right Arrow 21"/>
          <p:cNvSpPr/>
          <p:nvPr/>
        </p:nvSpPr>
        <p:spPr>
          <a:xfrm rot="10800000">
            <a:off x="8369560" y="4030227"/>
            <a:ext cx="289356" cy="23058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14" name="טבלה 3"/>
          <p:cNvGraphicFramePr>
            <a:graphicFrameLocks noGrp="1"/>
          </p:cNvGraphicFramePr>
          <p:nvPr>
            <p:extLst>
              <p:ext uri="{D42A27DB-BD31-4B8C-83A1-F6EECF244321}">
                <p14:modId xmlns:p14="http://schemas.microsoft.com/office/powerpoint/2010/main" val="1257335827"/>
              </p:ext>
            </p:extLst>
          </p:nvPr>
        </p:nvGraphicFramePr>
        <p:xfrm>
          <a:off x="502543" y="1965091"/>
          <a:ext cx="7867016" cy="1237227"/>
        </p:xfrm>
        <a:graphic>
          <a:graphicData uri="http://schemas.openxmlformats.org/drawingml/2006/table">
            <a:tbl>
              <a:tblPr rtl="1" firstRow="1" bandRow="1">
                <a:tableStyleId>{2D5ABB26-0587-4C30-8999-92F81FD0307C}</a:tableStyleId>
              </a:tblPr>
              <a:tblGrid>
                <a:gridCol w="4088667">
                  <a:extLst>
                    <a:ext uri="{9D8B030D-6E8A-4147-A177-3AD203B41FA5}">
                      <a16:colId xmlns="" xmlns:a16="http://schemas.microsoft.com/office/drawing/2014/main" val="20000"/>
                    </a:ext>
                  </a:extLst>
                </a:gridCol>
                <a:gridCol w="3778349">
                  <a:extLst>
                    <a:ext uri="{9D8B030D-6E8A-4147-A177-3AD203B41FA5}">
                      <a16:colId xmlns="" xmlns:a16="http://schemas.microsoft.com/office/drawing/2014/main" val="20001"/>
                    </a:ext>
                  </a:extLst>
                </a:gridCol>
              </a:tblGrid>
              <a:tr h="320046">
                <a:tc gridSpan="2">
                  <a:txBody>
                    <a:bodyPr/>
                    <a:lstStyle/>
                    <a:p>
                      <a:pPr rtl="1"/>
                      <a:r>
                        <a:rPr lang="he-IL" sz="1600" b="0" i="0" u="sng" dirty="0">
                          <a:latin typeface="Calibri" panose="020F0502020204030204" pitchFamily="34" charset="0"/>
                          <a:cs typeface="Calibri" panose="020F0502020204030204" pitchFamily="34" charset="0"/>
                        </a:rPr>
                        <a:t>מדדי תוצאה (למדידת העמידה ביעד)</a:t>
                      </a:r>
                      <a:endParaRPr lang="he-IL" sz="1600" b="0" i="0" u="sng" dirty="0">
                        <a:solidFill>
                          <a:schemeClr val="tx1"/>
                        </a:solidFill>
                        <a:latin typeface="Calibri" panose="020F0502020204030204" pitchFamily="34" charset="0"/>
                        <a:cs typeface="Calibri" panose="020F0502020204030204" pitchFamily="34" charset="0"/>
                      </a:endParaRPr>
                    </a:p>
                  </a:txBody>
                  <a:tcPr>
                    <a:lnB w="12700" cap="flat" cmpd="sng" algn="ctr">
                      <a:solidFill>
                        <a:schemeClr val="bg1">
                          <a:lumMod val="50000"/>
                        </a:schemeClr>
                      </a:solidFill>
                      <a:prstDash val="solid"/>
                      <a:round/>
                      <a:headEnd type="none" w="med" len="med"/>
                      <a:tailEnd type="none" w="med" len="med"/>
                    </a:lnB>
                  </a:tcPr>
                </a:tc>
                <a:tc hMerge="1">
                  <a:txBody>
                    <a:bodyPr/>
                    <a:lstStyle/>
                    <a:p>
                      <a:pPr rtl="1"/>
                      <a:endParaRPr lang="he-IL" dirty="0"/>
                    </a:p>
                  </a:txBody>
                  <a:tcPr/>
                </a:tc>
                <a:extLst>
                  <a:ext uri="{0D108BD9-81ED-4DB2-BD59-A6C34878D82A}">
                    <a16:rowId xmlns="" xmlns:a16="http://schemas.microsoft.com/office/drawing/2014/main" val="560415503"/>
                  </a:ext>
                </a:extLst>
              </a:tr>
              <a:tr h="349141">
                <a:tc>
                  <a:txBody>
                    <a:bodyPr/>
                    <a:lstStyle/>
                    <a:p>
                      <a:pPr algn="ctr" rtl="1"/>
                      <a:r>
                        <a:rPr lang="he-IL" sz="1400" b="0" i="0" dirty="0">
                          <a:latin typeface="Calibri" panose="020F0502020204030204" pitchFamily="34" charset="0"/>
                          <a:cs typeface="Calibri" panose="020F0502020204030204" pitchFamily="34" charset="0"/>
                        </a:rPr>
                        <a:t>שם המדד</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he-IL" sz="1600" dirty="0" smtClean="0"/>
                        <a:t>2019</a:t>
                      </a:r>
                      <a:endParaRPr lang="he-IL" sz="16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552806">
                <a:tc>
                  <a:txBody>
                    <a:bodyPr/>
                    <a:lstStyle/>
                    <a:p>
                      <a:pPr algn="r" rtl="1">
                        <a:spcAft>
                          <a:spcPts val="0"/>
                        </a:spcAft>
                      </a:pPr>
                      <a:r>
                        <a:rPr lang="he-IL" sz="1400" b="0" i="0" u="none" baseline="0" dirty="0" smtClean="0">
                          <a:effectLst/>
                          <a:latin typeface="Calibri" panose="020F0502020204030204" pitchFamily="34" charset="0"/>
                          <a:ea typeface="Times New Roman"/>
                          <a:cs typeface="Calibri" panose="020F0502020204030204" pitchFamily="34" charset="0"/>
                        </a:rPr>
                        <a:t>מספר התיקים שינוהלו במערכת – מותנה </a:t>
                      </a:r>
                      <a:r>
                        <a:rPr lang="he-IL" sz="1400" b="0" i="0" u="none" baseline="0" dirty="0" err="1" smtClean="0">
                          <a:effectLst/>
                          <a:latin typeface="Calibri" panose="020F0502020204030204" pitchFamily="34" charset="0"/>
                          <a:ea typeface="Times New Roman"/>
                          <a:cs typeface="Calibri" panose="020F0502020204030204" pitchFamily="34" charset="0"/>
                        </a:rPr>
                        <a:t>באיפיון</a:t>
                      </a:r>
                      <a:r>
                        <a:rPr lang="he-IL" sz="1400" b="0" i="0" u="none" baseline="0" dirty="0" smtClean="0">
                          <a:effectLst/>
                          <a:latin typeface="Calibri" panose="020F0502020204030204" pitchFamily="34" charset="0"/>
                          <a:ea typeface="Times New Roman"/>
                          <a:cs typeface="Calibri" panose="020F0502020204030204" pitchFamily="34" charset="0"/>
                        </a:rPr>
                        <a:t> ייעודי </a:t>
                      </a:r>
                      <a:r>
                        <a:rPr lang="he-IL" sz="1400" b="0" i="0" u="none" baseline="0" dirty="0" err="1" smtClean="0">
                          <a:effectLst/>
                          <a:latin typeface="Calibri" panose="020F0502020204030204" pitchFamily="34" charset="0"/>
                          <a:ea typeface="Times New Roman"/>
                          <a:cs typeface="Calibri" panose="020F0502020204030204" pitchFamily="34" charset="0"/>
                        </a:rPr>
                        <a:t>למבת"ן</a:t>
                      </a:r>
                      <a:endParaRPr lang="en-US" sz="1400" b="0" i="0" u="none" dirty="0">
                        <a:effectLst/>
                        <a:latin typeface="Calibri" panose="020F0502020204030204" pitchFamily="34" charset="0"/>
                        <a:ea typeface="Times New Roman"/>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he-IL" sz="1600" dirty="0" smtClean="0"/>
                        <a:t>90%</a:t>
                      </a:r>
                      <a:endParaRPr lang="he-IL" sz="16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50345727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269638" y="981077"/>
            <a:ext cx="8617927" cy="5628729"/>
          </a:xfrm>
        </p:spPr>
        <p:txBody>
          <a:bodyPr/>
          <a:lstStyle/>
          <a:p>
            <a:pPr marL="0" indent="0">
              <a:buNone/>
            </a:pPr>
            <a:r>
              <a:rPr lang="he-IL" sz="2000" kern="1200" dirty="0" smtClean="0">
                <a:solidFill>
                  <a:schemeClr val="tx2"/>
                </a:solidFill>
                <a:latin typeface="Times New Roman"/>
                <a:ea typeface="Calibri"/>
              </a:rPr>
              <a:t>2. </a:t>
            </a:r>
            <a:r>
              <a:rPr lang="he-IL" sz="2000" b="1" kern="1200" dirty="0" smtClean="0">
                <a:solidFill>
                  <a:schemeClr val="tx2"/>
                </a:solidFill>
                <a:latin typeface="Times New Roman"/>
                <a:ea typeface="Calibri"/>
              </a:rPr>
              <a:t>מדיניות אכיפה פלילית לגופי התביעה</a:t>
            </a:r>
          </a:p>
          <a:p>
            <a:pPr marL="0" indent="0">
              <a:buNone/>
            </a:pPr>
            <a:endParaRPr lang="he-IL" b="1" kern="1200" dirty="0">
              <a:solidFill>
                <a:schemeClr val="tx2"/>
              </a:solidFill>
              <a:latin typeface="Times New Roman"/>
            </a:endParaRPr>
          </a:p>
          <a:p>
            <a:pPr marL="0" lvl="2" indent="0">
              <a:buNone/>
              <a:tabLst>
                <a:tab pos="177795" algn="l"/>
              </a:tabLst>
            </a:pPr>
            <a:r>
              <a:rPr lang="he-IL" sz="2200" kern="1200" dirty="0" smtClean="0">
                <a:solidFill>
                  <a:schemeClr val="tx2"/>
                </a:solidFill>
                <a:latin typeface="Times New Roman"/>
                <a:ea typeface="Calibri"/>
              </a:rPr>
              <a:t>ייחודיות המחלקה לעיכוב הליכים, כגוף מטה אליו מגיעים תיקים המנוהלים על ידי גופי התביעה השונים בערכאות הראשונות, נותן ליועץ המשפטי לממשלה "צוהר" לבחינת מדיניות האכיפה של גופי התביעה השונים, ובתוך גופי התביעה, בין המחוזות השונים. </a:t>
            </a:r>
          </a:p>
          <a:p>
            <a:pPr marL="0" lvl="2" indent="0">
              <a:buNone/>
              <a:tabLst>
                <a:tab pos="177795" algn="l"/>
              </a:tabLst>
            </a:pPr>
            <a:endParaRPr lang="he-IL" sz="2200" kern="1200" dirty="0">
              <a:solidFill>
                <a:schemeClr val="tx2"/>
              </a:solidFill>
              <a:latin typeface="Times New Roman"/>
              <a:ea typeface="Calibri"/>
            </a:endParaRPr>
          </a:p>
          <a:p>
            <a:pPr marL="0" lvl="2" indent="0">
              <a:buNone/>
              <a:tabLst>
                <a:tab pos="177795" algn="l"/>
              </a:tabLst>
            </a:pPr>
            <a:r>
              <a:rPr lang="he-IL" sz="2200" kern="1200" dirty="0" smtClean="0">
                <a:solidFill>
                  <a:schemeClr val="tx2"/>
                </a:solidFill>
                <a:latin typeface="Times New Roman"/>
                <a:ea typeface="Calibri"/>
              </a:rPr>
              <a:t>צוהר זה מאפשר למחלקה לעיכוב הליכים לבחון את מדיניות האכיפה הפלילית בגופי התביעה השונים, את יישום הנחיות היועץ המשפטי לממשלה ופרקליט המדינה בעניינים פליליים ולזהות מקרים בהם קיימת פגיעה בזכויות נאשמים ונפגעי עבירה ולנקוט פעולות לתיקונן.</a:t>
            </a:r>
          </a:p>
          <a:p>
            <a:pPr marL="0" lvl="2" indent="0">
              <a:buNone/>
              <a:tabLst>
                <a:tab pos="177795" algn="l"/>
              </a:tabLst>
            </a:pPr>
            <a:endParaRPr lang="he-IL" sz="2200" kern="1200" dirty="0" smtClean="0">
              <a:solidFill>
                <a:schemeClr val="tx2"/>
              </a:solidFill>
              <a:latin typeface="Times New Roman"/>
              <a:ea typeface="Calibri"/>
            </a:endParaRPr>
          </a:p>
          <a:p>
            <a:pPr marL="0" lvl="2" indent="0">
              <a:buNone/>
              <a:tabLst>
                <a:tab pos="177795" algn="l"/>
              </a:tabLst>
            </a:pPr>
            <a:r>
              <a:rPr lang="he-IL" sz="2200" kern="1200" dirty="0" smtClean="0">
                <a:solidFill>
                  <a:schemeClr val="tx2"/>
                </a:solidFill>
                <a:latin typeface="Times New Roman"/>
                <a:ea typeface="Calibri"/>
              </a:rPr>
              <a:t>צוהר זה גם מאפשר למחלקה לעיכוב הליכים בחינה וגיבוש של מדיניות אכיפה פלילית כוללת בסוגיות שונות במשפט הפלילי, הבאות לידי ביטוי בכתיבת הנחיות של היועץ המשפטי לממשלה ופרקליט המדינה. </a:t>
            </a:r>
          </a:p>
          <a:p>
            <a:pPr marL="0" indent="0">
              <a:buNone/>
            </a:pPr>
            <a:r>
              <a:rPr lang="he-IL" sz="1200" b="1" dirty="0" smtClean="0"/>
              <a:t>על אלה ניתן למנות: </a:t>
            </a:r>
            <a:r>
              <a:rPr lang="he-IL" sz="1200" kern="1200" dirty="0">
                <a:solidFill>
                  <a:schemeClr val="tx2"/>
                </a:solidFill>
                <a:latin typeface="Times New Roman"/>
                <a:ea typeface="Calibri"/>
              </a:rPr>
              <a:t>הפגנות; אחזקת סכין; מכירת אלכוהול לקטינים</a:t>
            </a:r>
            <a:r>
              <a:rPr lang="he-IL" sz="1200" kern="1200" dirty="0" smtClean="0">
                <a:solidFill>
                  <a:schemeClr val="tx2"/>
                </a:solidFill>
                <a:latin typeface="Times New Roman"/>
                <a:ea typeface="Calibri"/>
              </a:rPr>
              <a:t>; סמים </a:t>
            </a:r>
            <a:r>
              <a:rPr lang="he-IL" sz="1200" kern="1200" dirty="0">
                <a:solidFill>
                  <a:schemeClr val="tx2"/>
                </a:solidFill>
                <a:latin typeface="Times New Roman"/>
                <a:ea typeface="Calibri"/>
              </a:rPr>
              <a:t>קלים לצריכה </a:t>
            </a:r>
            <a:r>
              <a:rPr lang="he-IL" sz="1200" kern="1200" dirty="0" smtClean="0">
                <a:solidFill>
                  <a:schemeClr val="tx2"/>
                </a:solidFill>
                <a:latin typeface="Times New Roman"/>
                <a:ea typeface="Calibri"/>
              </a:rPr>
              <a:t>עצמית; בע"ח; פוליגמיה; </a:t>
            </a:r>
            <a:endParaRPr lang="he-IL" sz="1200" b="1" dirty="0"/>
          </a:p>
        </p:txBody>
      </p:sp>
    </p:spTree>
    <p:extLst>
      <p:ext uri="{BB962C8B-B14F-4D97-AF65-F5344CB8AC3E}">
        <p14:creationId xmlns:p14="http://schemas.microsoft.com/office/powerpoint/2010/main" val="1313904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269638" y="981077"/>
            <a:ext cx="8617927" cy="5463265"/>
          </a:xfrm>
        </p:spPr>
        <p:txBody>
          <a:bodyPr/>
          <a:lstStyle/>
          <a:p>
            <a:pPr marL="0" indent="0">
              <a:buNone/>
            </a:pPr>
            <a:r>
              <a:rPr lang="he-IL" kern="1200" dirty="0" smtClean="0">
                <a:solidFill>
                  <a:schemeClr val="tx2"/>
                </a:solidFill>
                <a:latin typeface="Times New Roman"/>
                <a:ea typeface="Calibri"/>
              </a:rPr>
              <a:t>3. </a:t>
            </a:r>
            <a:r>
              <a:rPr lang="he-IL" sz="2000" b="1" kern="1200" dirty="0" smtClean="0">
                <a:solidFill>
                  <a:schemeClr val="tx2"/>
                </a:solidFill>
                <a:latin typeface="Times New Roman"/>
                <a:ea typeface="Calibri"/>
              </a:rPr>
              <a:t>הליכים חלופיים להליך הפלילי</a:t>
            </a:r>
            <a:endParaRPr lang="he-IL" sz="2000" kern="1200" dirty="0" smtClean="0">
              <a:solidFill>
                <a:schemeClr val="tx2"/>
              </a:solidFill>
              <a:latin typeface="Times New Roman"/>
              <a:ea typeface="Calibri"/>
            </a:endParaRPr>
          </a:p>
          <a:p>
            <a:pPr marL="0" lvl="2" indent="0">
              <a:buNone/>
              <a:tabLst>
                <a:tab pos="177795" algn="l"/>
              </a:tabLst>
            </a:pPr>
            <a:r>
              <a:rPr lang="he-IL" sz="2000" kern="1200" dirty="0" smtClean="0">
                <a:solidFill>
                  <a:schemeClr val="tx2"/>
                </a:solidFill>
                <a:latin typeface="Times New Roman"/>
                <a:ea typeface="Calibri"/>
              </a:rPr>
              <a:t>בהתאם לייעודה של המחלקה ולנוכח עיסוקה בגיבוש מדיניות אכיפה פלילית וכן לאור ממשקי העבודה עם כלל גורמי התביעה הפליליים – אחראית המחלקה על מגוון הליכים </a:t>
            </a:r>
            <a:r>
              <a:rPr lang="he-IL" sz="2000" kern="1200" dirty="0">
                <a:solidFill>
                  <a:schemeClr val="tx2"/>
                </a:solidFill>
                <a:latin typeface="Times New Roman"/>
                <a:ea typeface="Calibri"/>
              </a:rPr>
              <a:t>חלופיים להליך </a:t>
            </a:r>
            <a:r>
              <a:rPr lang="he-IL" sz="2000" kern="1200" dirty="0" smtClean="0">
                <a:solidFill>
                  <a:schemeClr val="tx2"/>
                </a:solidFill>
                <a:latin typeface="Times New Roman"/>
                <a:ea typeface="Calibri"/>
              </a:rPr>
              <a:t>הפלילי. כיום אחראית המחלקה הן על תחום בתי המשפט הקהילתיים והן על יישום </a:t>
            </a:r>
            <a:r>
              <a:rPr lang="he-IL" sz="2000" kern="1200" dirty="0">
                <a:solidFill>
                  <a:schemeClr val="tx2"/>
                </a:solidFill>
                <a:latin typeface="Times New Roman"/>
                <a:ea typeface="Calibri"/>
              </a:rPr>
              <a:t>דו"ח וועדת </a:t>
            </a:r>
            <a:r>
              <a:rPr lang="he-IL" sz="2000" kern="1200" dirty="0" err="1" smtClean="0">
                <a:solidFill>
                  <a:schemeClr val="tx2"/>
                </a:solidFill>
                <a:latin typeface="Times New Roman"/>
                <a:ea typeface="Calibri"/>
              </a:rPr>
              <a:t>דורנר</a:t>
            </a:r>
            <a:r>
              <a:rPr lang="he-IL" sz="2000" kern="1200" dirty="0" smtClean="0">
                <a:solidFill>
                  <a:schemeClr val="tx2"/>
                </a:solidFill>
                <a:latin typeface="Times New Roman"/>
                <a:ea typeface="Calibri"/>
              </a:rPr>
              <a:t>.  </a:t>
            </a:r>
            <a:endParaRPr lang="he-IL" sz="2000" kern="1200" dirty="0">
              <a:solidFill>
                <a:schemeClr val="tx2"/>
              </a:solidFill>
              <a:latin typeface="Times New Roman"/>
              <a:ea typeface="Calibri"/>
            </a:endParaRPr>
          </a:p>
          <a:p>
            <a:pPr marL="0" lvl="2" indent="0">
              <a:buNone/>
              <a:tabLst>
                <a:tab pos="177795" algn="l"/>
              </a:tabLst>
            </a:pPr>
            <a:endParaRPr lang="he-IL" sz="2000" kern="1200" dirty="0">
              <a:solidFill>
                <a:schemeClr val="tx2"/>
              </a:solidFill>
              <a:latin typeface="Times New Roman"/>
              <a:ea typeface="Calibri"/>
            </a:endParaRPr>
          </a:p>
          <a:p>
            <a:pPr marL="0" lvl="2" indent="0">
              <a:buNone/>
              <a:tabLst>
                <a:tab pos="177795" algn="l"/>
              </a:tabLst>
            </a:pPr>
            <a:r>
              <a:rPr lang="he-IL" sz="2000" kern="1200" dirty="0" smtClean="0">
                <a:solidFill>
                  <a:schemeClr val="tx2"/>
                </a:solidFill>
                <a:latin typeface="Times New Roman"/>
                <a:ea typeface="Calibri"/>
              </a:rPr>
              <a:t>עיכוב הליכים פליליים הינו הליך חיצוני להליך הפלילי המתנהל בבית המשפט ובמסגרתו נבחן אם האינטרס הציבורי יכול לבוא על סיפוקו, באם יעוכבו ההליכים בתיק. עיכוב הליכים, הינו אחד ההליכים הנמצא על ציר ההליכים החלופיים להליך הפלילי הקלאסי. </a:t>
            </a:r>
            <a:endParaRPr lang="he-IL" sz="2000" kern="1200" dirty="0">
              <a:solidFill>
                <a:schemeClr val="tx2"/>
              </a:solidFill>
              <a:latin typeface="Times New Roman"/>
              <a:ea typeface="Calibri"/>
            </a:endParaRPr>
          </a:p>
          <a:p>
            <a:pPr marL="0" lvl="2" indent="0">
              <a:buNone/>
              <a:tabLst>
                <a:tab pos="177795" algn="l"/>
              </a:tabLst>
            </a:pPr>
            <a:r>
              <a:rPr lang="he-IL" sz="2000" kern="1200" dirty="0" smtClean="0">
                <a:solidFill>
                  <a:schemeClr val="tx2"/>
                </a:solidFill>
                <a:latin typeface="Times New Roman"/>
                <a:ea typeface="Calibri"/>
              </a:rPr>
              <a:t>בחינת האינטרס הציבורי בניהול הליך פלילי והשאלה אם הוא יכול לבוא על סיפוקו במסגרת הליכים חלופיים להליך הפלילי נעשית על ידי המדינה עוד בטרם הגשת כתב האישום וגם בעת ניהולו (סגירת תיק </a:t>
            </a:r>
            <a:r>
              <a:rPr lang="he-IL" sz="2000" kern="1200" dirty="0" err="1" smtClean="0">
                <a:solidFill>
                  <a:schemeClr val="tx2"/>
                </a:solidFill>
                <a:latin typeface="Times New Roman"/>
                <a:ea typeface="Calibri"/>
              </a:rPr>
              <a:t>מחע"צ</a:t>
            </a:r>
            <a:r>
              <a:rPr lang="he-IL" sz="2000" kern="1200" dirty="0" smtClean="0">
                <a:solidFill>
                  <a:schemeClr val="tx2"/>
                </a:solidFill>
                <a:latin typeface="Times New Roman"/>
                <a:ea typeface="Calibri"/>
              </a:rPr>
              <a:t>; הסדר מותנה; בית משפט קהילתי; עיכוב הליכים).</a:t>
            </a:r>
          </a:p>
          <a:p>
            <a:pPr marL="0" lvl="2" indent="0">
              <a:buNone/>
              <a:tabLst>
                <a:tab pos="177795" algn="l"/>
              </a:tabLst>
            </a:pPr>
            <a:endParaRPr lang="he-IL" sz="2000" kern="1200" dirty="0">
              <a:solidFill>
                <a:schemeClr val="tx2"/>
              </a:solidFill>
              <a:latin typeface="Times New Roman"/>
              <a:ea typeface="Calibri"/>
            </a:endParaRPr>
          </a:p>
          <a:p>
            <a:pPr marL="0" lvl="2" indent="0">
              <a:buNone/>
              <a:tabLst>
                <a:tab pos="177795" algn="l"/>
              </a:tabLst>
            </a:pPr>
            <a:r>
              <a:rPr lang="he-IL" sz="2000" kern="1200" dirty="0" smtClean="0">
                <a:solidFill>
                  <a:schemeClr val="tx2"/>
                </a:solidFill>
                <a:latin typeface="Times New Roman"/>
                <a:ea typeface="Calibri"/>
              </a:rPr>
              <a:t>המחלקה לעיכוב הליכים רואה ייעודה בקביעת מדיניות אכיפה מסודרת אשר תסדיר את הבחירה בין החלופות האפשריות ותטמיע יישומם בין כלל גופי התביעה. </a:t>
            </a:r>
            <a:endParaRPr lang="he-IL" sz="2000" b="1" dirty="0"/>
          </a:p>
        </p:txBody>
      </p:sp>
    </p:spTree>
    <p:extLst>
      <p:ext uri="{BB962C8B-B14F-4D97-AF65-F5344CB8AC3E}">
        <p14:creationId xmlns:p14="http://schemas.microsoft.com/office/powerpoint/2010/main" val="403934363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269638" y="981078"/>
            <a:ext cx="8617927" cy="5567768"/>
          </a:xfrm>
        </p:spPr>
        <p:txBody>
          <a:bodyPr/>
          <a:lstStyle/>
          <a:p>
            <a:pPr marL="0" lvl="2" indent="0">
              <a:buNone/>
              <a:tabLst>
                <a:tab pos="177795" algn="l"/>
              </a:tabLst>
            </a:pPr>
            <a:r>
              <a:rPr lang="he-IL" sz="2200" kern="1200" dirty="0" smtClean="0">
                <a:solidFill>
                  <a:schemeClr val="tx2"/>
                </a:solidFill>
                <a:latin typeface="Times New Roman"/>
                <a:ea typeface="Calibri"/>
              </a:rPr>
              <a:t>4. </a:t>
            </a:r>
            <a:r>
              <a:rPr lang="he-IL" sz="2200" b="1" kern="1200" dirty="0" smtClean="0">
                <a:solidFill>
                  <a:schemeClr val="tx2"/>
                </a:solidFill>
                <a:latin typeface="Times New Roman"/>
                <a:ea typeface="Calibri"/>
              </a:rPr>
              <a:t>הפקת לקחים בפרקליטות ותיקון כשלים רוחביים</a:t>
            </a:r>
            <a:endParaRPr lang="he-IL" sz="2200" kern="1200" dirty="0" smtClean="0">
              <a:solidFill>
                <a:schemeClr val="tx2"/>
              </a:solidFill>
              <a:latin typeface="Times New Roman"/>
              <a:ea typeface="Calibri"/>
            </a:endParaRPr>
          </a:p>
          <a:p>
            <a:pPr marL="0" lvl="2" indent="0">
              <a:buNone/>
              <a:tabLst>
                <a:tab pos="177795" algn="l"/>
              </a:tabLst>
            </a:pPr>
            <a:endParaRPr lang="he-IL" sz="2200" kern="1200" dirty="0" smtClean="0">
              <a:solidFill>
                <a:schemeClr val="tx2"/>
              </a:solidFill>
              <a:latin typeface="Times New Roman"/>
              <a:ea typeface="Calibri"/>
            </a:endParaRPr>
          </a:p>
          <a:p>
            <a:pPr marL="0" indent="0">
              <a:buNone/>
            </a:pPr>
            <a:r>
              <a:rPr lang="he-IL" sz="2000" kern="1200" dirty="0" smtClean="0">
                <a:solidFill>
                  <a:schemeClr val="tx2"/>
                </a:solidFill>
                <a:latin typeface="Times New Roman"/>
                <a:ea typeface="Calibri"/>
              </a:rPr>
              <a:t>בהתאם לייעודה של המחלקה בקביעת מדיניות אכיפה פלילית כוללת </a:t>
            </a:r>
            <a:r>
              <a:rPr lang="he-IL" sz="2000" kern="1200" dirty="0" err="1" smtClean="0">
                <a:solidFill>
                  <a:schemeClr val="tx2"/>
                </a:solidFill>
                <a:latin typeface="Times New Roman"/>
                <a:ea typeface="Calibri"/>
              </a:rPr>
              <a:t>ושיוויונית</a:t>
            </a:r>
            <a:r>
              <a:rPr lang="he-IL" sz="2000" kern="1200" dirty="0" smtClean="0">
                <a:solidFill>
                  <a:schemeClr val="tx2"/>
                </a:solidFill>
                <a:latin typeface="Times New Roman"/>
                <a:ea typeface="Calibri"/>
              </a:rPr>
              <a:t>, אחראית המחלקה לעיכוב הליכים על הליכי הפקת לקחים בפרקליטות ועל תיקון כשלים רוחביים. </a:t>
            </a:r>
          </a:p>
          <a:p>
            <a:pPr marL="0" indent="0">
              <a:buNone/>
            </a:pPr>
            <a:endParaRPr lang="he-IL" sz="2000" kern="1200" dirty="0">
              <a:solidFill>
                <a:schemeClr val="tx2"/>
              </a:solidFill>
              <a:latin typeface="Times New Roman"/>
              <a:ea typeface="Calibri"/>
            </a:endParaRPr>
          </a:p>
          <a:p>
            <a:pPr marL="0" indent="0">
              <a:buNone/>
            </a:pPr>
            <a:r>
              <a:rPr lang="he-IL" sz="2000" kern="1200" dirty="0" smtClean="0">
                <a:solidFill>
                  <a:schemeClr val="tx2"/>
                </a:solidFill>
                <a:latin typeface="Times New Roman"/>
                <a:ea typeface="Calibri"/>
              </a:rPr>
              <a:t>חזונה של המחלקה לעיכוב הליכים כי תהא "מתודה" קבועה לצורך הפקת לקחים וכי מתודה זו תוטמע בקרב כלל הפרקליטים, באמצעות הכשרה ייעודית; כתיבת הלקחים תעשה לפי "מתודה" קבועה הן בנוגע לאירועים נקודתיים והן בנוגע לתהליכי ליבה שוטפים; שימוש בלקחים שהופקו בתהליכי עבודה קבועים.</a:t>
            </a:r>
          </a:p>
          <a:p>
            <a:pPr marL="0" indent="0">
              <a:buNone/>
            </a:pPr>
            <a:endParaRPr lang="he-IL" sz="2000" kern="1200" dirty="0">
              <a:solidFill>
                <a:schemeClr val="tx2"/>
              </a:solidFill>
              <a:latin typeface="Times New Roman"/>
              <a:ea typeface="Calibri"/>
            </a:endParaRPr>
          </a:p>
          <a:p>
            <a:pPr marL="0" indent="0">
              <a:buNone/>
            </a:pPr>
            <a:r>
              <a:rPr lang="he-IL" sz="2000" kern="1200" dirty="0" smtClean="0">
                <a:solidFill>
                  <a:schemeClr val="tx2"/>
                </a:solidFill>
                <a:latin typeface="Times New Roman"/>
                <a:ea typeface="Calibri"/>
              </a:rPr>
              <a:t>לצורך בקרה, פיקוח והכוונה מקצועית הוקם צוות היגוי.</a:t>
            </a:r>
            <a:endParaRPr lang="he-IL" sz="2000" kern="1200" dirty="0">
              <a:solidFill>
                <a:schemeClr val="tx2"/>
              </a:solidFill>
              <a:latin typeface="Times New Roman"/>
              <a:ea typeface="Calibri"/>
            </a:endParaRPr>
          </a:p>
        </p:txBody>
      </p:sp>
    </p:spTree>
    <p:extLst>
      <p:ext uri="{BB962C8B-B14F-4D97-AF65-F5344CB8AC3E}">
        <p14:creationId xmlns:p14="http://schemas.microsoft.com/office/powerpoint/2010/main" val="33763440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296532" y="981078"/>
            <a:ext cx="8617927" cy="5111752"/>
          </a:xfrm>
        </p:spPr>
        <p:txBody>
          <a:bodyPr/>
          <a:lstStyle/>
          <a:p>
            <a:pPr marL="0" indent="0">
              <a:buNone/>
            </a:pPr>
            <a:r>
              <a:rPr lang="he-IL" b="1" kern="1200" dirty="0" smtClean="0">
                <a:solidFill>
                  <a:schemeClr val="tx2"/>
                </a:solidFill>
                <a:latin typeface="Times New Roman"/>
              </a:rPr>
              <a:t>5. </a:t>
            </a:r>
            <a:r>
              <a:rPr lang="he-IL" sz="2200" b="1" kern="1200" dirty="0" err="1">
                <a:solidFill>
                  <a:schemeClr val="tx2"/>
                </a:solidFill>
                <a:latin typeface="Times New Roman"/>
                <a:ea typeface="Calibri"/>
              </a:rPr>
              <a:t>מבת"ן</a:t>
            </a:r>
            <a:r>
              <a:rPr lang="he-IL" sz="2200" b="1" kern="1200" dirty="0">
                <a:solidFill>
                  <a:schemeClr val="tx2"/>
                </a:solidFill>
                <a:latin typeface="Times New Roman"/>
                <a:ea typeface="Calibri"/>
              </a:rPr>
              <a:t> – מבקר תלונות נחקרים בשירות הביטחון הכללי</a:t>
            </a:r>
          </a:p>
          <a:p>
            <a:pPr marL="0" indent="0">
              <a:buNone/>
            </a:pPr>
            <a:endParaRPr lang="he-IL" sz="1800" kern="1200" dirty="0" smtClean="0">
              <a:solidFill>
                <a:schemeClr val="tx2"/>
              </a:solidFill>
              <a:latin typeface="Times New Roman"/>
              <a:ea typeface="Calibri"/>
            </a:endParaRPr>
          </a:p>
          <a:p>
            <a:pPr marL="0" indent="0" algn="just">
              <a:buNone/>
            </a:pPr>
            <a:r>
              <a:rPr lang="he-IL" sz="1800" kern="1200" dirty="0" smtClean="0">
                <a:solidFill>
                  <a:schemeClr val="tx2"/>
                </a:solidFill>
                <a:latin typeface="Times New Roman"/>
                <a:ea typeface="Calibri"/>
              </a:rPr>
              <a:t>מנהלת המחלקה לעיכוב הליכים משמשת גם כממונה על </a:t>
            </a:r>
            <a:r>
              <a:rPr lang="he-IL" sz="1800" kern="1200" dirty="0" err="1" smtClean="0">
                <a:solidFill>
                  <a:schemeClr val="tx2"/>
                </a:solidFill>
                <a:latin typeface="Times New Roman"/>
                <a:ea typeface="Calibri"/>
              </a:rPr>
              <a:t>המבת"ן</a:t>
            </a:r>
            <a:r>
              <a:rPr lang="he-IL" sz="1800" kern="1200" dirty="0" smtClean="0">
                <a:solidFill>
                  <a:schemeClr val="tx2"/>
                </a:solidFill>
                <a:latin typeface="Times New Roman"/>
                <a:ea typeface="Calibri"/>
              </a:rPr>
              <a:t> בפרקליטות המדינה. מינוי זה נעשה על מנת לצמצם פיגורים משמעותיים שהיו בטיפול תיקים אלה בפרקליטות המדינה, בטרם מינויה.</a:t>
            </a:r>
          </a:p>
          <a:p>
            <a:pPr marL="0" indent="0" algn="just">
              <a:buNone/>
            </a:pPr>
            <a:endParaRPr lang="he-IL" sz="1800" kern="1200" dirty="0" smtClean="0">
              <a:solidFill>
                <a:schemeClr val="tx2"/>
              </a:solidFill>
              <a:latin typeface="Times New Roman"/>
              <a:ea typeface="Calibri"/>
            </a:endParaRPr>
          </a:p>
          <a:p>
            <a:pPr marL="0" indent="0" algn="just">
              <a:buNone/>
            </a:pPr>
            <a:r>
              <a:rPr lang="he-IL" sz="1800" kern="1200" dirty="0" smtClean="0">
                <a:solidFill>
                  <a:schemeClr val="tx2"/>
                </a:solidFill>
                <a:latin typeface="Times New Roman"/>
                <a:ea typeface="Calibri"/>
              </a:rPr>
              <a:t>יחידת </a:t>
            </a:r>
            <a:r>
              <a:rPr lang="he-IL" sz="1800" kern="1200" dirty="0" err="1" smtClean="0">
                <a:solidFill>
                  <a:schemeClr val="tx2"/>
                </a:solidFill>
                <a:latin typeface="Times New Roman"/>
                <a:ea typeface="Calibri"/>
              </a:rPr>
              <a:t>המבת"ן</a:t>
            </a:r>
            <a:r>
              <a:rPr lang="he-IL" sz="1800" kern="1200" dirty="0" smtClean="0">
                <a:solidFill>
                  <a:schemeClr val="tx2"/>
                </a:solidFill>
                <a:latin typeface="Times New Roman"/>
                <a:ea typeface="Calibri"/>
              </a:rPr>
              <a:t>, בראשה עומדת </a:t>
            </a:r>
            <a:r>
              <a:rPr lang="he-IL" sz="1800" kern="1200" dirty="0" err="1" smtClean="0">
                <a:solidFill>
                  <a:schemeClr val="tx2"/>
                </a:solidFill>
                <a:latin typeface="Times New Roman"/>
                <a:ea typeface="Calibri"/>
              </a:rPr>
              <a:t>ראשת</a:t>
            </a:r>
            <a:r>
              <a:rPr lang="he-IL" sz="1800" kern="1200" dirty="0" smtClean="0">
                <a:solidFill>
                  <a:schemeClr val="tx2"/>
                </a:solidFill>
                <a:latin typeface="Times New Roman"/>
                <a:ea typeface="Calibri"/>
              </a:rPr>
              <a:t> </a:t>
            </a:r>
            <a:r>
              <a:rPr lang="he-IL" sz="1800" kern="1200" dirty="0" err="1" smtClean="0">
                <a:solidFill>
                  <a:schemeClr val="tx2"/>
                </a:solidFill>
                <a:latin typeface="Times New Roman"/>
                <a:ea typeface="Calibri"/>
              </a:rPr>
              <a:t>המבת"ן</a:t>
            </a:r>
            <a:r>
              <a:rPr lang="he-IL" sz="1800" kern="1200" dirty="0" smtClean="0">
                <a:solidFill>
                  <a:schemeClr val="tx2"/>
                </a:solidFill>
                <a:latin typeface="Times New Roman"/>
                <a:ea typeface="Calibri"/>
              </a:rPr>
              <a:t>, </a:t>
            </a:r>
            <a:r>
              <a:rPr lang="he-IL" sz="1800" kern="1200" dirty="0">
                <a:solidFill>
                  <a:schemeClr val="tx2"/>
                </a:solidFill>
                <a:latin typeface="Times New Roman"/>
                <a:ea typeface="Calibri"/>
              </a:rPr>
              <a:t>היא יחידה של משרד המשפטים </a:t>
            </a:r>
            <a:r>
              <a:rPr lang="he-IL" sz="1800" kern="1200" dirty="0" smtClean="0">
                <a:solidFill>
                  <a:schemeClr val="tx2"/>
                </a:solidFill>
                <a:latin typeface="Times New Roman"/>
                <a:ea typeface="Calibri"/>
              </a:rPr>
              <a:t>הבודקת תלונות נחקרים בשב"כ כנגד התנהלות החקירה בעניינם. תיקים אלה, כוללים מידע רגיש ומסווג מאוד. תיקים אלה מועברים בצירוף המלצת יחידת </a:t>
            </a:r>
            <a:r>
              <a:rPr lang="he-IL" sz="1800" kern="1200" dirty="0" err="1" smtClean="0">
                <a:solidFill>
                  <a:schemeClr val="tx2"/>
                </a:solidFill>
                <a:latin typeface="Times New Roman"/>
                <a:ea typeface="Calibri"/>
              </a:rPr>
              <a:t>המבת"ן</a:t>
            </a:r>
            <a:r>
              <a:rPr lang="he-IL" sz="1800" kern="1200" dirty="0" smtClean="0">
                <a:solidFill>
                  <a:schemeClr val="tx2"/>
                </a:solidFill>
                <a:latin typeface="Times New Roman"/>
                <a:ea typeface="Calibri"/>
              </a:rPr>
              <a:t> אל הממונה על </a:t>
            </a:r>
            <a:r>
              <a:rPr lang="he-IL" sz="1800" kern="1200" dirty="0" err="1" smtClean="0">
                <a:solidFill>
                  <a:schemeClr val="tx2"/>
                </a:solidFill>
                <a:latin typeface="Times New Roman"/>
                <a:ea typeface="Calibri"/>
              </a:rPr>
              <a:t>המבת"ן</a:t>
            </a:r>
            <a:r>
              <a:rPr lang="he-IL" sz="1800" kern="1200" dirty="0" smtClean="0">
                <a:solidFill>
                  <a:schemeClr val="tx2"/>
                </a:solidFill>
                <a:latin typeface="Times New Roman"/>
                <a:ea typeface="Calibri"/>
              </a:rPr>
              <a:t> בפרקליטות המדינה ומתקבלת החלטה אם יש מקום לנקוט בצעד אכיפתי (כגון פלילי, משמעתי, פיקודי) או שיש מקום להנחיה או לקביעת הנהלים רלבנטיים לגוף החוקר. </a:t>
            </a:r>
          </a:p>
          <a:p>
            <a:pPr marL="0" indent="0" algn="just">
              <a:buNone/>
            </a:pPr>
            <a:endParaRPr lang="he-IL" sz="1800" kern="1200" dirty="0" smtClean="0">
              <a:solidFill>
                <a:schemeClr val="tx2"/>
              </a:solidFill>
              <a:latin typeface="Times New Roman"/>
              <a:ea typeface="Calibri"/>
            </a:endParaRPr>
          </a:p>
          <a:p>
            <a:pPr marL="0" indent="0" algn="just">
              <a:buNone/>
            </a:pPr>
            <a:r>
              <a:rPr lang="he-IL" sz="1800" kern="1200" dirty="0">
                <a:solidFill>
                  <a:schemeClr val="tx2"/>
                </a:solidFill>
                <a:latin typeface="Times New Roman"/>
                <a:ea typeface="Calibri"/>
              </a:rPr>
              <a:t>לנוכח היקף העבודה בתחום זה וסיוע לעבודת הממונה על </a:t>
            </a:r>
            <a:r>
              <a:rPr lang="he-IL" sz="1800" kern="1200" dirty="0" err="1">
                <a:solidFill>
                  <a:schemeClr val="tx2"/>
                </a:solidFill>
                <a:latin typeface="Times New Roman"/>
                <a:ea typeface="Calibri"/>
              </a:rPr>
              <a:t>המבת"ן</a:t>
            </a:r>
            <a:r>
              <a:rPr lang="he-IL" sz="1800" kern="1200" dirty="0">
                <a:solidFill>
                  <a:schemeClr val="tx2"/>
                </a:solidFill>
                <a:latin typeface="Times New Roman"/>
                <a:ea typeface="Calibri"/>
              </a:rPr>
              <a:t>, קיים תקן של פרקליט המטפל בכלל התיקים </a:t>
            </a:r>
            <a:r>
              <a:rPr lang="he-IL" sz="1800" kern="1200" dirty="0" smtClean="0">
                <a:solidFill>
                  <a:schemeClr val="tx2"/>
                </a:solidFill>
                <a:latin typeface="Times New Roman"/>
                <a:ea typeface="Calibri"/>
              </a:rPr>
              <a:t>האמורים. נכון </a:t>
            </a:r>
            <a:r>
              <a:rPr lang="he-IL" sz="1800" kern="1200" dirty="0">
                <a:solidFill>
                  <a:schemeClr val="tx2"/>
                </a:solidFill>
                <a:latin typeface="Times New Roman"/>
                <a:ea typeface="Calibri"/>
              </a:rPr>
              <a:t>לעת הזו ולאחר מאמץ ניכור אין כיום פיגורים בעבודת הממונה על </a:t>
            </a:r>
            <a:r>
              <a:rPr lang="he-IL" sz="1800" kern="1200" dirty="0" err="1">
                <a:solidFill>
                  <a:schemeClr val="tx2"/>
                </a:solidFill>
                <a:latin typeface="Times New Roman"/>
                <a:ea typeface="Calibri"/>
              </a:rPr>
              <a:t>המבת"ן</a:t>
            </a:r>
            <a:r>
              <a:rPr lang="he-IL" sz="1800" kern="1200" dirty="0">
                <a:solidFill>
                  <a:schemeClr val="tx2"/>
                </a:solidFill>
                <a:latin typeface="Times New Roman"/>
                <a:ea typeface="Calibri"/>
              </a:rPr>
              <a:t>. עם זאת, ביחידת </a:t>
            </a:r>
            <a:r>
              <a:rPr lang="he-IL" sz="1800" kern="1200" dirty="0" err="1">
                <a:solidFill>
                  <a:schemeClr val="tx2"/>
                </a:solidFill>
                <a:latin typeface="Times New Roman"/>
                <a:ea typeface="Calibri"/>
              </a:rPr>
              <a:t>המבת"ן</a:t>
            </a:r>
            <a:r>
              <a:rPr lang="he-IL" sz="1800" kern="1200" dirty="0">
                <a:solidFill>
                  <a:schemeClr val="tx2"/>
                </a:solidFill>
                <a:latin typeface="Times New Roman"/>
                <a:ea typeface="Calibri"/>
              </a:rPr>
              <a:t> קיימים מאות תיקים משנים קודמות הממתינים לטיפולה של יחידת </a:t>
            </a:r>
            <a:r>
              <a:rPr lang="he-IL" sz="1800" kern="1200" dirty="0" err="1">
                <a:solidFill>
                  <a:schemeClr val="tx2"/>
                </a:solidFill>
                <a:latin typeface="Times New Roman"/>
                <a:ea typeface="Calibri"/>
              </a:rPr>
              <a:t>המבת"ן</a:t>
            </a:r>
            <a:r>
              <a:rPr lang="he-IL" sz="1800" kern="1200" dirty="0">
                <a:solidFill>
                  <a:schemeClr val="tx2"/>
                </a:solidFill>
                <a:latin typeface="Times New Roman"/>
                <a:ea typeface="Calibri"/>
              </a:rPr>
              <a:t>. נוכח הוספת 3 תקני חוקרים לאחרונה ובהתאם לתכנית העבודה של יחידת </a:t>
            </a:r>
            <a:r>
              <a:rPr lang="he-IL" sz="1800" kern="1200" dirty="0" err="1">
                <a:solidFill>
                  <a:schemeClr val="tx2"/>
                </a:solidFill>
                <a:latin typeface="Times New Roman"/>
                <a:ea typeface="Calibri"/>
              </a:rPr>
              <a:t>המבת"ן</a:t>
            </a:r>
            <a:r>
              <a:rPr lang="he-IL" sz="1800" kern="1200" dirty="0">
                <a:solidFill>
                  <a:schemeClr val="tx2"/>
                </a:solidFill>
                <a:latin typeface="Times New Roman"/>
                <a:ea typeface="Calibri"/>
              </a:rPr>
              <a:t> -  קיים צפי כי בשנת 2018 יועברו להחלטת הממונה על </a:t>
            </a:r>
            <a:r>
              <a:rPr lang="he-IL" sz="1800" kern="1200" dirty="0" err="1">
                <a:solidFill>
                  <a:schemeClr val="tx2"/>
                </a:solidFill>
                <a:latin typeface="Times New Roman"/>
                <a:ea typeface="Calibri"/>
              </a:rPr>
              <a:t>המבת"ן</a:t>
            </a:r>
            <a:r>
              <a:rPr lang="he-IL" sz="1800" kern="1200" dirty="0">
                <a:solidFill>
                  <a:schemeClr val="tx2"/>
                </a:solidFill>
                <a:latin typeface="Times New Roman"/>
                <a:ea typeface="Calibri"/>
              </a:rPr>
              <a:t> </a:t>
            </a:r>
            <a:r>
              <a:rPr lang="he-IL" sz="1800" b="1" kern="1200" dirty="0">
                <a:solidFill>
                  <a:schemeClr val="tx2"/>
                </a:solidFill>
                <a:latin typeface="Times New Roman"/>
                <a:ea typeface="Calibri"/>
              </a:rPr>
              <a:t>150 </a:t>
            </a:r>
            <a:r>
              <a:rPr lang="he-IL" sz="1800" kern="1200" dirty="0">
                <a:solidFill>
                  <a:schemeClr val="tx2"/>
                </a:solidFill>
                <a:latin typeface="Times New Roman"/>
                <a:ea typeface="Calibri"/>
              </a:rPr>
              <a:t>תיקים. </a:t>
            </a:r>
          </a:p>
          <a:p>
            <a:pPr marL="0" indent="0">
              <a:buNone/>
            </a:pPr>
            <a:endParaRPr lang="he-IL" sz="1800" kern="1200" dirty="0">
              <a:solidFill>
                <a:schemeClr val="tx2"/>
              </a:solidFill>
              <a:latin typeface="Times New Roman"/>
              <a:ea typeface="Calibri"/>
            </a:endParaRPr>
          </a:p>
          <a:p>
            <a:pPr marL="0" indent="0">
              <a:buNone/>
            </a:pPr>
            <a:r>
              <a:rPr lang="he-IL" sz="1800" kern="1200" dirty="0">
                <a:solidFill>
                  <a:schemeClr val="tx2"/>
                </a:solidFill>
                <a:latin typeface="Times New Roman"/>
                <a:ea typeface="Calibri"/>
              </a:rPr>
              <a:t>אנו נערכים לעומס עבודה ממשי בתחום זה לקראת תחילת שנת 2018. </a:t>
            </a:r>
          </a:p>
          <a:p>
            <a:pPr lvl="0"/>
            <a:endParaRPr lang="he-IL" sz="1800" dirty="0"/>
          </a:p>
          <a:p>
            <a:pPr lvl="0"/>
            <a:endParaRPr lang="he-IL" sz="2000" dirty="0"/>
          </a:p>
          <a:p>
            <a:pPr marL="0" indent="0" algn="just">
              <a:buNone/>
            </a:pPr>
            <a:endParaRPr lang="he-IL" sz="2000" kern="1200" dirty="0" smtClean="0">
              <a:solidFill>
                <a:schemeClr val="tx2"/>
              </a:solidFill>
              <a:latin typeface="Times New Roman"/>
              <a:ea typeface="Calibri"/>
            </a:endParaRPr>
          </a:p>
          <a:p>
            <a:pPr marL="0" indent="0" algn="just">
              <a:buNone/>
            </a:pPr>
            <a:endParaRPr lang="he-IL" sz="1800" kern="1200" dirty="0" smtClean="0">
              <a:solidFill>
                <a:schemeClr val="tx2"/>
              </a:solidFill>
              <a:latin typeface="Times New Roman"/>
              <a:ea typeface="Calibri"/>
            </a:endParaRPr>
          </a:p>
          <a:p>
            <a:pPr marL="0" indent="0">
              <a:buNone/>
            </a:pPr>
            <a:r>
              <a:rPr lang="he-IL" sz="2000" kern="1200" dirty="0" smtClean="0">
                <a:solidFill>
                  <a:schemeClr val="tx2"/>
                </a:solidFill>
                <a:latin typeface="Times New Roman"/>
                <a:ea typeface="Calibri"/>
              </a:rPr>
              <a:t> </a:t>
            </a:r>
            <a:endParaRPr lang="en-US" sz="2000" kern="1200" dirty="0" smtClean="0">
              <a:solidFill>
                <a:schemeClr val="tx2"/>
              </a:solidFill>
              <a:latin typeface="Times New Roman"/>
              <a:ea typeface="Calibri"/>
            </a:endParaRPr>
          </a:p>
          <a:p>
            <a:pPr marL="0" indent="0">
              <a:buNone/>
            </a:pPr>
            <a:endParaRPr lang="he-IL" dirty="0"/>
          </a:p>
        </p:txBody>
      </p:sp>
    </p:spTree>
    <p:extLst>
      <p:ext uri="{BB962C8B-B14F-4D97-AF65-F5344CB8AC3E}">
        <p14:creationId xmlns:p14="http://schemas.microsoft.com/office/powerpoint/2010/main" val="15830995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2861" y="166594"/>
            <a:ext cx="8680938" cy="523220"/>
          </a:xfrm>
        </p:spPr>
        <p:txBody>
          <a:bodyPr/>
          <a:lstStyle/>
          <a:p>
            <a:r>
              <a:rPr lang="he-IL" dirty="0" smtClean="0"/>
              <a:t>מבנה ארגוני</a:t>
            </a:r>
            <a:endParaRPr lang="he-IL" dirty="0"/>
          </a:p>
        </p:txBody>
      </p:sp>
      <p:sp>
        <p:nvSpPr>
          <p:cNvPr id="3" name="מציין מיקום תוכן 2"/>
          <p:cNvSpPr>
            <a:spLocks noGrp="1"/>
          </p:cNvSpPr>
          <p:nvPr>
            <p:ph idx="1"/>
          </p:nvPr>
        </p:nvSpPr>
        <p:spPr/>
        <p:txBody>
          <a:bodyPr/>
          <a:lstStyle/>
          <a:p>
            <a:pPr marL="0" indent="0">
              <a:buNone/>
            </a:pPr>
            <a:endParaRPr lang="he-IL" dirty="0" smtClean="0"/>
          </a:p>
          <a:p>
            <a:endParaRPr lang="he-IL" dirty="0" smtClean="0"/>
          </a:p>
          <a:p>
            <a:endParaRPr lang="he-IL" dirty="0" smtClean="0"/>
          </a:p>
          <a:p>
            <a:endParaRPr lang="he-IL" dirty="0"/>
          </a:p>
        </p:txBody>
      </p:sp>
      <p:graphicFrame>
        <p:nvGraphicFramePr>
          <p:cNvPr id="4" name="אובייקט 3"/>
          <p:cNvGraphicFramePr>
            <a:graphicFrameLocks noChangeAspect="1"/>
          </p:cNvGraphicFramePr>
          <p:nvPr>
            <p:extLst>
              <p:ext uri="{D42A27DB-BD31-4B8C-83A1-F6EECF244321}">
                <p14:modId xmlns:p14="http://schemas.microsoft.com/office/powerpoint/2010/main" val="3117954012"/>
              </p:ext>
            </p:extLst>
          </p:nvPr>
        </p:nvGraphicFramePr>
        <p:xfrm>
          <a:off x="1047749" y="835025"/>
          <a:ext cx="7416981" cy="5562736"/>
        </p:xfrm>
        <a:graphic>
          <a:graphicData uri="http://schemas.openxmlformats.org/presentationml/2006/ole">
            <mc:AlternateContent xmlns:mc="http://schemas.openxmlformats.org/markup-compatibility/2006">
              <mc:Choice xmlns:v="urn:schemas-microsoft-com:vml" Requires="v">
                <p:oleObj spid="_x0000_s1137" name="Acrobat Document" r:id="rId3" imgW="6858000" imgH="5143680" progId="AcroExch.Document.11">
                  <p:embed/>
                </p:oleObj>
              </mc:Choice>
              <mc:Fallback>
                <p:oleObj name="Acrobat Document" r:id="rId3" imgW="6858000" imgH="5143680" progId="AcroExch.Document.11">
                  <p:embed/>
                  <p:pic>
                    <p:nvPicPr>
                      <p:cNvPr id="0" name=""/>
                      <p:cNvPicPr/>
                      <p:nvPr/>
                    </p:nvPicPr>
                    <p:blipFill>
                      <a:blip r:embed="rId4"/>
                      <a:stretch>
                        <a:fillRect/>
                      </a:stretch>
                    </p:blipFill>
                    <p:spPr>
                      <a:xfrm>
                        <a:off x="1047749" y="835025"/>
                        <a:ext cx="7416981" cy="5562736"/>
                      </a:xfrm>
                      <a:prstGeom prst="rect">
                        <a:avLst/>
                      </a:prstGeom>
                    </p:spPr>
                  </p:pic>
                </p:oleObj>
              </mc:Fallback>
            </mc:AlternateContent>
          </a:graphicData>
        </a:graphic>
      </p:graphicFrame>
      <p:graphicFrame>
        <p:nvGraphicFramePr>
          <p:cNvPr id="6" name="דיאגרמה 5"/>
          <p:cNvGraphicFramePr/>
          <p:nvPr>
            <p:extLst>
              <p:ext uri="{D42A27DB-BD31-4B8C-83A1-F6EECF244321}">
                <p14:modId xmlns:p14="http://schemas.microsoft.com/office/powerpoint/2010/main" val="1490606328"/>
              </p:ext>
            </p:extLst>
          </p:nvPr>
        </p:nvGraphicFramePr>
        <p:xfrm>
          <a:off x="1018903" y="1396999"/>
          <a:ext cx="7376159" cy="47599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1477927" y="5911702"/>
            <a:ext cx="6351614" cy="369332"/>
          </a:xfrm>
          <a:prstGeom prst="rect">
            <a:avLst/>
          </a:prstGeom>
          <a:noFill/>
        </p:spPr>
        <p:txBody>
          <a:bodyPr wrap="square" rtlCol="1">
            <a:spAutoFit/>
          </a:bodyPr>
          <a:lstStyle/>
          <a:p>
            <a:r>
              <a:rPr lang="he-IL" dirty="0" smtClean="0"/>
              <a:t>במחלקה לעיכוב הליכים ישנם 2 עובדים מנהליים וכן מתמחה </a:t>
            </a:r>
            <a:endParaRPr lang="he-IL" dirty="0"/>
          </a:p>
        </p:txBody>
      </p:sp>
    </p:spTree>
    <p:extLst>
      <p:ext uri="{BB962C8B-B14F-4D97-AF65-F5344CB8AC3E}">
        <p14:creationId xmlns:p14="http://schemas.microsoft.com/office/powerpoint/2010/main" val="410876716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2861" y="166594"/>
            <a:ext cx="8680938" cy="523220"/>
          </a:xfrm>
        </p:spPr>
        <p:txBody>
          <a:bodyPr/>
          <a:lstStyle/>
          <a:p>
            <a:r>
              <a:rPr lang="he-IL" dirty="0" smtClean="0">
                <a:cs typeface="+mn-cs"/>
              </a:rPr>
              <a:t>התפלגות החלטות בתיקי עיכוב הליכים בשנים 2016-2017</a:t>
            </a:r>
            <a:endParaRPr lang="he-IL" dirty="0">
              <a:cs typeface="+mn-cs"/>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2027488616"/>
              </p:ext>
            </p:extLst>
          </p:nvPr>
        </p:nvGraphicFramePr>
        <p:xfrm>
          <a:off x="1093692" y="3814656"/>
          <a:ext cx="7494496" cy="2020581"/>
        </p:xfrm>
        <a:graphic>
          <a:graphicData uri="http://schemas.openxmlformats.org/drawingml/2006/table">
            <a:tbl>
              <a:tblPr rtl="1" firstRow="1" firstCol="1" bandRow="1">
                <a:tableStyleId>{5C22544A-7EE6-4342-B048-85BDC9FD1C3A}</a:tableStyleId>
              </a:tblPr>
              <a:tblGrid>
                <a:gridCol w="1291003"/>
                <a:gridCol w="849528"/>
                <a:gridCol w="1070266"/>
                <a:gridCol w="1070266"/>
                <a:gridCol w="1071144"/>
                <a:gridCol w="1174038"/>
                <a:gridCol w="968251"/>
              </a:tblGrid>
              <a:tr h="354252">
                <a:tc>
                  <a:txBody>
                    <a:bodyPr/>
                    <a:lstStyle/>
                    <a:p>
                      <a:pPr algn="r" rtl="1">
                        <a:lnSpc>
                          <a:spcPct val="115000"/>
                        </a:lnSpc>
                        <a:spcAft>
                          <a:spcPts val="0"/>
                        </a:spcAft>
                      </a:pPr>
                      <a:r>
                        <a:rPr lang="he-IL" sz="1100" dirty="0">
                          <a:effectLst/>
                        </a:rPr>
                        <a:t>שם מחליט</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דחייה</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עיכוב</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dirty="0">
                          <a:effectLst/>
                        </a:rPr>
                        <a:t>חזרה מאישום</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he-IL" sz="1100" dirty="0">
                          <a:effectLst/>
                        </a:rPr>
                        <a:t>חוסר סמכות</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חידוש הליכים</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מספר החלטות</a:t>
                      </a:r>
                      <a:endParaRPr lang="en-US" sz="1100">
                        <a:effectLst/>
                        <a:latin typeface="Calibri"/>
                        <a:ea typeface="Calibri"/>
                        <a:cs typeface="Arial"/>
                      </a:endParaRPr>
                    </a:p>
                  </a:txBody>
                  <a:tcPr marL="68580" marR="68580" marT="0" marB="0"/>
                </a:tc>
              </a:tr>
              <a:tr h="509613">
                <a:tc>
                  <a:txBody>
                    <a:bodyPr/>
                    <a:lstStyle/>
                    <a:p>
                      <a:pPr algn="r" rtl="1">
                        <a:lnSpc>
                          <a:spcPct val="115000"/>
                        </a:lnSpc>
                        <a:spcAft>
                          <a:spcPts val="0"/>
                        </a:spcAft>
                      </a:pPr>
                      <a:r>
                        <a:rPr lang="he-IL" sz="1100">
                          <a:effectLst/>
                        </a:rPr>
                        <a:t>רחל מטר</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69%</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25%</a:t>
                      </a:r>
                      <a:endParaRPr lang="en-US" sz="1100">
                        <a:effectLst/>
                        <a:latin typeface="Calibri"/>
                        <a:ea typeface="Calibri"/>
                        <a:cs typeface="Arial"/>
                      </a:endParaRPr>
                    </a:p>
                  </a:txBody>
                  <a:tcPr marL="68580" marR="68580" marT="0" marB="0">
                    <a:solidFill>
                      <a:srgbClr val="FFFF00"/>
                    </a:solidFill>
                  </a:tcPr>
                </a:tc>
                <a:tc>
                  <a:txBody>
                    <a:bodyPr/>
                    <a:lstStyle/>
                    <a:p>
                      <a:pPr algn="r" rtl="1">
                        <a:lnSpc>
                          <a:spcPct val="115000"/>
                        </a:lnSpc>
                        <a:spcAft>
                          <a:spcPts val="0"/>
                        </a:spcAft>
                      </a:pPr>
                      <a:r>
                        <a:rPr lang="he-IL" sz="1100" dirty="0">
                          <a:effectLst/>
                        </a:rPr>
                        <a:t>1%</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dirty="0" smtClean="0">
                          <a:effectLst/>
                        </a:rPr>
                        <a:t>1</a:t>
                      </a:r>
                      <a:r>
                        <a:rPr lang="he-IL" sz="1100" dirty="0">
                          <a:effectLst/>
                        </a:rPr>
                        <a:t>%</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he-IL" sz="1100" b="1" dirty="0">
                          <a:effectLst/>
                        </a:rPr>
                        <a:t>1979</a:t>
                      </a:r>
                      <a:endParaRPr lang="en-US" sz="1100" b="1" dirty="0">
                        <a:effectLst/>
                        <a:latin typeface="Calibri"/>
                        <a:ea typeface="Calibri"/>
                        <a:cs typeface="Arial"/>
                      </a:endParaRPr>
                    </a:p>
                  </a:txBody>
                  <a:tcPr marL="68580" marR="68580" marT="0" marB="0"/>
                </a:tc>
              </a:tr>
              <a:tr h="177127">
                <a:tc>
                  <a:txBody>
                    <a:bodyPr/>
                    <a:lstStyle/>
                    <a:p>
                      <a:pPr algn="r" rtl="1">
                        <a:lnSpc>
                          <a:spcPct val="115000"/>
                        </a:lnSpc>
                        <a:spcAft>
                          <a:spcPts val="0"/>
                        </a:spcAft>
                      </a:pPr>
                      <a:r>
                        <a:rPr lang="he-IL" sz="1100">
                          <a:effectLst/>
                        </a:rPr>
                        <a:t>אבי ליכט</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67%</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30%</a:t>
                      </a:r>
                      <a:endParaRPr lang="en-US" sz="1100">
                        <a:effectLst/>
                        <a:latin typeface="Calibri"/>
                        <a:ea typeface="Calibri"/>
                        <a:cs typeface="Arial"/>
                      </a:endParaRPr>
                    </a:p>
                  </a:txBody>
                  <a:tcPr marL="68580" marR="68580" marT="0" marB="0">
                    <a:solidFill>
                      <a:srgbClr val="FFFF00"/>
                    </a:solidFill>
                  </a:tcPr>
                </a:tc>
                <a:tc>
                  <a:txBody>
                    <a:bodyPr/>
                    <a:lstStyle/>
                    <a:p>
                      <a:pPr algn="r" rtl="1">
                        <a:lnSpc>
                          <a:spcPct val="115000"/>
                        </a:lnSpc>
                        <a:spcAft>
                          <a:spcPts val="0"/>
                        </a:spcAft>
                      </a:pPr>
                      <a:r>
                        <a:rPr lang="he-IL" sz="1100">
                          <a:effectLst/>
                        </a:rPr>
                        <a:t>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147</a:t>
                      </a:r>
                      <a:endParaRPr lang="en-US" sz="1100">
                        <a:effectLst/>
                        <a:latin typeface="Calibri"/>
                        <a:ea typeface="Calibri"/>
                        <a:cs typeface="Arial"/>
                      </a:endParaRPr>
                    </a:p>
                  </a:txBody>
                  <a:tcPr marL="68580" marR="68580" marT="0" marB="0"/>
                </a:tc>
              </a:tr>
              <a:tr h="177127">
                <a:tc>
                  <a:txBody>
                    <a:bodyPr/>
                    <a:lstStyle/>
                    <a:p>
                      <a:pPr algn="r" rtl="1">
                        <a:lnSpc>
                          <a:spcPct val="115000"/>
                        </a:lnSpc>
                        <a:spcAft>
                          <a:spcPts val="0"/>
                        </a:spcAft>
                      </a:pPr>
                      <a:r>
                        <a:rPr lang="he-IL" sz="1100">
                          <a:effectLst/>
                        </a:rPr>
                        <a:t>רועי שיינדורף</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77%</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23%</a:t>
                      </a:r>
                      <a:endParaRPr lang="en-US" sz="1100">
                        <a:effectLst/>
                        <a:latin typeface="Calibri"/>
                        <a:ea typeface="Calibri"/>
                        <a:cs typeface="Arial"/>
                      </a:endParaRPr>
                    </a:p>
                  </a:txBody>
                  <a:tcPr marL="68580" marR="68580" marT="0" marB="0">
                    <a:solidFill>
                      <a:srgbClr val="FFFF00"/>
                    </a:solidFill>
                  </a:tcPr>
                </a:tc>
                <a:tc>
                  <a:txBody>
                    <a:bodyPr/>
                    <a:lstStyle/>
                    <a:p>
                      <a:pPr algn="r" rtl="1">
                        <a:lnSpc>
                          <a:spcPct val="115000"/>
                        </a:lnSpc>
                        <a:spcAft>
                          <a:spcPts val="0"/>
                        </a:spcAft>
                      </a:pPr>
                      <a:r>
                        <a:rPr lang="he-IL" sz="11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52</a:t>
                      </a:r>
                      <a:endParaRPr lang="en-US" sz="1100">
                        <a:effectLst/>
                        <a:latin typeface="Calibri"/>
                        <a:ea typeface="Calibri"/>
                        <a:cs typeface="Arial"/>
                      </a:endParaRPr>
                    </a:p>
                  </a:txBody>
                  <a:tcPr marL="68580" marR="68580" marT="0" marB="0"/>
                </a:tc>
              </a:tr>
              <a:tr h="177127">
                <a:tc>
                  <a:txBody>
                    <a:bodyPr/>
                    <a:lstStyle/>
                    <a:p>
                      <a:pPr algn="r" rtl="1">
                        <a:lnSpc>
                          <a:spcPct val="115000"/>
                        </a:lnSpc>
                        <a:spcAft>
                          <a:spcPts val="0"/>
                        </a:spcAft>
                      </a:pPr>
                      <a:r>
                        <a:rPr lang="he-IL" sz="1100">
                          <a:effectLst/>
                        </a:rPr>
                        <a:t>רז ניזרי</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65%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34%</a:t>
                      </a:r>
                      <a:endParaRPr lang="en-US" sz="1100">
                        <a:effectLst/>
                        <a:latin typeface="Calibri"/>
                        <a:ea typeface="Calibri"/>
                        <a:cs typeface="Arial"/>
                      </a:endParaRPr>
                    </a:p>
                  </a:txBody>
                  <a:tcPr marL="68580" marR="68580" marT="0" marB="0">
                    <a:solidFill>
                      <a:srgbClr val="FFFF00"/>
                    </a:solidFill>
                  </a:tcPr>
                </a:tc>
                <a:tc>
                  <a:txBody>
                    <a:bodyPr/>
                    <a:lstStyle/>
                    <a:p>
                      <a:pPr algn="r" rtl="1">
                        <a:lnSpc>
                          <a:spcPct val="115000"/>
                        </a:lnSpc>
                        <a:spcAft>
                          <a:spcPts val="0"/>
                        </a:spcAft>
                      </a:pPr>
                      <a:r>
                        <a:rPr lang="he-IL" sz="1100">
                          <a:effectLst/>
                        </a:rPr>
                        <a:t>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dirty="0">
                          <a:effectLst/>
                        </a:rPr>
                        <a:t>151</a:t>
                      </a:r>
                      <a:endParaRPr lang="en-US" sz="1100" dirty="0">
                        <a:effectLst/>
                        <a:latin typeface="Calibri"/>
                        <a:ea typeface="Calibri"/>
                        <a:cs typeface="Arial"/>
                      </a:endParaRPr>
                    </a:p>
                  </a:txBody>
                  <a:tcPr marL="68580" marR="68580" marT="0" marB="0"/>
                </a:tc>
              </a:tr>
              <a:tr h="177127">
                <a:tc>
                  <a:txBody>
                    <a:bodyPr/>
                    <a:lstStyle/>
                    <a:p>
                      <a:pPr algn="r" rtl="1">
                        <a:lnSpc>
                          <a:spcPct val="115000"/>
                        </a:lnSpc>
                        <a:spcAft>
                          <a:spcPts val="0"/>
                        </a:spcAft>
                      </a:pPr>
                      <a:r>
                        <a:rPr lang="he-IL" sz="1100">
                          <a:effectLst/>
                        </a:rPr>
                        <a:t>דינה זילבר</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69%</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30%</a:t>
                      </a:r>
                      <a:endParaRPr lang="en-US" sz="1100">
                        <a:effectLst/>
                        <a:latin typeface="Calibri"/>
                        <a:ea typeface="Calibri"/>
                        <a:cs typeface="Arial"/>
                      </a:endParaRPr>
                    </a:p>
                  </a:txBody>
                  <a:tcPr marL="68580" marR="68580" marT="0" marB="0">
                    <a:solidFill>
                      <a:srgbClr val="FFFF00"/>
                    </a:solidFill>
                  </a:tcPr>
                </a:tc>
                <a:tc>
                  <a:txBody>
                    <a:bodyPr/>
                    <a:lstStyle/>
                    <a:p>
                      <a:pPr algn="r" rtl="1">
                        <a:lnSpc>
                          <a:spcPct val="115000"/>
                        </a:lnSpc>
                        <a:spcAft>
                          <a:spcPts val="0"/>
                        </a:spcAft>
                      </a:pPr>
                      <a:r>
                        <a:rPr lang="he-IL" sz="11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113</a:t>
                      </a:r>
                      <a:endParaRPr lang="en-US" sz="1100">
                        <a:effectLst/>
                        <a:latin typeface="Calibri"/>
                        <a:ea typeface="Calibri"/>
                        <a:cs typeface="Arial"/>
                      </a:endParaRPr>
                    </a:p>
                  </a:txBody>
                  <a:tcPr marL="68580" marR="68580" marT="0" marB="0"/>
                </a:tc>
              </a:tr>
              <a:tr h="177127">
                <a:tc>
                  <a:txBody>
                    <a:bodyPr/>
                    <a:lstStyle/>
                    <a:p>
                      <a:pPr algn="r" rtl="1">
                        <a:lnSpc>
                          <a:spcPct val="115000"/>
                        </a:lnSpc>
                        <a:spcAft>
                          <a:spcPts val="0"/>
                        </a:spcAft>
                      </a:pPr>
                      <a:r>
                        <a:rPr lang="he-IL" sz="1100">
                          <a:effectLst/>
                        </a:rPr>
                        <a:t>ארז קמיניץ</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70%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26%</a:t>
                      </a:r>
                      <a:endParaRPr lang="en-US" sz="1100">
                        <a:effectLst/>
                        <a:latin typeface="Calibri"/>
                        <a:ea typeface="Calibri"/>
                        <a:cs typeface="Arial"/>
                      </a:endParaRPr>
                    </a:p>
                  </a:txBody>
                  <a:tcPr marL="68580" marR="68580" marT="0" marB="0">
                    <a:solidFill>
                      <a:srgbClr val="FFFF00"/>
                    </a:solidFill>
                  </a:tcPr>
                </a:tc>
                <a:tc>
                  <a:txBody>
                    <a:bodyPr/>
                    <a:lstStyle/>
                    <a:p>
                      <a:pPr algn="r" rtl="1">
                        <a:lnSpc>
                          <a:spcPct val="115000"/>
                        </a:lnSpc>
                        <a:spcAft>
                          <a:spcPts val="0"/>
                        </a:spcAft>
                      </a:pPr>
                      <a:r>
                        <a:rPr lang="he-IL" sz="11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23</a:t>
                      </a:r>
                      <a:endParaRPr lang="en-US" sz="1100">
                        <a:effectLst/>
                        <a:latin typeface="Calibri"/>
                        <a:ea typeface="Calibri"/>
                        <a:cs typeface="Arial"/>
                      </a:endParaRPr>
                    </a:p>
                  </a:txBody>
                  <a:tcPr marL="68580" marR="68580" marT="0" marB="0"/>
                </a:tc>
              </a:tr>
              <a:tr h="177127">
                <a:tc>
                  <a:txBody>
                    <a:bodyPr/>
                    <a:lstStyle/>
                    <a:p>
                      <a:pPr algn="r" rtl="1">
                        <a:lnSpc>
                          <a:spcPct val="115000"/>
                        </a:lnSpc>
                        <a:spcAft>
                          <a:spcPts val="0"/>
                        </a:spcAft>
                      </a:pPr>
                      <a:r>
                        <a:rPr lang="he-IL" sz="1100">
                          <a:effectLst/>
                        </a:rPr>
                        <a:t>מאיר לוין</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83%</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dirty="0">
                          <a:effectLst/>
                        </a:rPr>
                        <a:t>17%</a:t>
                      </a:r>
                      <a:endParaRPr lang="en-US" sz="1100" dirty="0">
                        <a:effectLst/>
                        <a:latin typeface="Calibri"/>
                        <a:ea typeface="Calibri"/>
                        <a:cs typeface="Arial"/>
                      </a:endParaRPr>
                    </a:p>
                  </a:txBody>
                  <a:tcPr marL="68580" marR="68580" marT="0" marB="0">
                    <a:solidFill>
                      <a:srgbClr val="FFFF00"/>
                    </a:solidFill>
                  </a:tcPr>
                </a:tc>
                <a:tc>
                  <a:txBody>
                    <a:bodyPr/>
                    <a:lstStyle/>
                    <a:p>
                      <a:pPr algn="r" rtl="1">
                        <a:lnSpc>
                          <a:spcPct val="115000"/>
                        </a:lnSpc>
                        <a:spcAft>
                          <a:spcPts val="0"/>
                        </a:spcAft>
                      </a:pPr>
                      <a:r>
                        <a:rPr lang="he-IL" sz="11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he-IL" sz="1100" dirty="0">
                          <a:effectLst/>
                        </a:rPr>
                        <a:t>18</a:t>
                      </a:r>
                      <a:endParaRPr lang="en-US" sz="1100" dirty="0">
                        <a:effectLst/>
                        <a:latin typeface="Calibri"/>
                        <a:ea typeface="Calibri"/>
                        <a:cs typeface="Arial"/>
                      </a:endParaRPr>
                    </a:p>
                  </a:txBody>
                  <a:tcPr marL="68580" marR="68580" marT="0" marB="0"/>
                </a:tc>
              </a:tr>
            </a:tbl>
          </a:graphicData>
        </a:graphic>
      </p:graphicFrame>
      <p:sp>
        <p:nvSpPr>
          <p:cNvPr id="3" name="TextBox 2"/>
          <p:cNvSpPr txBox="1"/>
          <p:nvPr/>
        </p:nvSpPr>
        <p:spPr>
          <a:xfrm>
            <a:off x="1362634" y="1066800"/>
            <a:ext cx="7467601" cy="2554545"/>
          </a:xfrm>
          <a:prstGeom prst="rect">
            <a:avLst/>
          </a:prstGeom>
          <a:noFill/>
        </p:spPr>
        <p:txBody>
          <a:bodyPr wrap="square" rtlCol="1">
            <a:spAutoFit/>
          </a:bodyPr>
          <a:lstStyle/>
          <a:p>
            <a:pPr marL="342900" indent="-342900">
              <a:buFont typeface="Wingdings" panose="05000000000000000000" pitchFamily="2" charset="2"/>
              <a:buChar char="§"/>
            </a:pPr>
            <a:r>
              <a:rPr lang="he-IL" sz="2000" dirty="0">
                <a:solidFill>
                  <a:schemeClr val="tx2"/>
                </a:solidFill>
                <a:latin typeface="Times New Roman"/>
                <a:ea typeface="Calibri"/>
                <a:cs typeface="Arial"/>
              </a:rPr>
              <a:t>בכל </a:t>
            </a:r>
            <a:r>
              <a:rPr lang="he-IL" sz="2000" dirty="0" smtClean="0">
                <a:solidFill>
                  <a:schemeClr val="tx2"/>
                </a:solidFill>
                <a:latin typeface="Times New Roman"/>
                <a:ea typeface="Calibri"/>
                <a:cs typeface="Arial"/>
              </a:rPr>
              <a:t>שנה מתקבלות כ – 1200 החלטות בתיקי עיכוב ההליכים. חלק הארי של ההחלטות, כ- </a:t>
            </a:r>
            <a:r>
              <a:rPr lang="he-IL" sz="2000" b="1" dirty="0" smtClean="0">
                <a:solidFill>
                  <a:schemeClr val="tx2"/>
                </a:solidFill>
                <a:latin typeface="Times New Roman"/>
                <a:ea typeface="Calibri"/>
                <a:cs typeface="Arial"/>
              </a:rPr>
              <a:t>80%</a:t>
            </a:r>
            <a:r>
              <a:rPr lang="he-IL" sz="2000" dirty="0" smtClean="0">
                <a:solidFill>
                  <a:schemeClr val="tx2"/>
                </a:solidFill>
                <a:latin typeface="Times New Roman"/>
                <a:ea typeface="Calibri"/>
                <a:cs typeface="Arial"/>
              </a:rPr>
              <a:t>,  מתקבלות על ידי מנהלת המחלקה לעיכוב הליכים</a:t>
            </a:r>
          </a:p>
          <a:p>
            <a:endParaRPr lang="he-IL" sz="2000" dirty="0" smtClean="0">
              <a:solidFill>
                <a:schemeClr val="tx2"/>
              </a:solidFill>
              <a:latin typeface="Times New Roman"/>
              <a:ea typeface="Calibri"/>
              <a:cs typeface="Arial"/>
            </a:endParaRPr>
          </a:p>
          <a:p>
            <a:pPr marL="342900" indent="-342900">
              <a:buFont typeface="Wingdings" panose="05000000000000000000" pitchFamily="2" charset="2"/>
              <a:buChar char="§"/>
            </a:pPr>
            <a:r>
              <a:rPr lang="he-IL" sz="2000" dirty="0" smtClean="0">
                <a:solidFill>
                  <a:schemeClr val="tx2"/>
                </a:solidFill>
                <a:latin typeface="Times New Roman"/>
                <a:ea typeface="Calibri"/>
                <a:cs typeface="Arial"/>
              </a:rPr>
              <a:t>ב כ-25% מהתיקים – הוחלט על עיכוב ההליכים הפליליים</a:t>
            </a:r>
          </a:p>
          <a:p>
            <a:pPr marL="342900" indent="-342900">
              <a:buFont typeface="Wingdings" panose="05000000000000000000" pitchFamily="2" charset="2"/>
              <a:buChar char="§"/>
            </a:pPr>
            <a:endParaRPr lang="he-IL" sz="2000" dirty="0" smtClean="0">
              <a:solidFill>
                <a:schemeClr val="tx2"/>
              </a:solidFill>
              <a:latin typeface="Times New Roman"/>
              <a:ea typeface="Calibri"/>
              <a:cs typeface="Arial"/>
            </a:endParaRPr>
          </a:p>
          <a:p>
            <a:pPr marL="342900" indent="-342900">
              <a:buFont typeface="Wingdings" panose="05000000000000000000" pitchFamily="2" charset="2"/>
              <a:buChar char="§"/>
            </a:pPr>
            <a:r>
              <a:rPr lang="he-IL" sz="2000" dirty="0" smtClean="0">
                <a:solidFill>
                  <a:schemeClr val="tx2"/>
                </a:solidFill>
                <a:latin typeface="Times New Roman"/>
                <a:ea typeface="Calibri"/>
                <a:cs typeface="Arial"/>
              </a:rPr>
              <a:t>הנתונים המובאים להלן הינם לשנים 2016-22.11.2017</a:t>
            </a:r>
          </a:p>
          <a:p>
            <a:r>
              <a:rPr lang="he-IL" sz="2000" dirty="0" smtClean="0">
                <a:solidFill>
                  <a:schemeClr val="tx2"/>
                </a:solidFill>
                <a:latin typeface="Times New Roman"/>
                <a:ea typeface="Calibri"/>
                <a:cs typeface="Arial"/>
              </a:rPr>
              <a:t> </a:t>
            </a:r>
            <a:endParaRPr lang="he-IL" sz="2000" dirty="0">
              <a:solidFill>
                <a:schemeClr val="tx2"/>
              </a:solidFill>
              <a:latin typeface="Times New Roman"/>
              <a:ea typeface="Calibri"/>
              <a:cs typeface="Arial"/>
            </a:endParaRPr>
          </a:p>
        </p:txBody>
      </p:sp>
    </p:spTree>
    <p:extLst>
      <p:ext uri="{BB962C8B-B14F-4D97-AF65-F5344CB8AC3E}">
        <p14:creationId xmlns:p14="http://schemas.microsoft.com/office/powerpoint/2010/main" val="144640233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ebrew Template">
  <a:themeElements>
    <a:clrScheme name="rotem new 2015">
      <a:dk1>
        <a:srgbClr val="404040"/>
      </a:dk1>
      <a:lt1>
        <a:srgbClr val="FFFFFF"/>
      </a:lt1>
      <a:dk2>
        <a:srgbClr val="003366"/>
      </a:dk2>
      <a:lt2>
        <a:srgbClr val="003366"/>
      </a:lt2>
      <a:accent1>
        <a:srgbClr val="003366"/>
      </a:accent1>
      <a:accent2>
        <a:srgbClr val="0D95BC"/>
      </a:accent2>
      <a:accent3>
        <a:srgbClr val="A2B969"/>
      </a:accent3>
      <a:accent4>
        <a:srgbClr val="EBCB38"/>
      </a:accent4>
      <a:accent5>
        <a:srgbClr val="F36F13"/>
      </a:accent5>
      <a:accent6>
        <a:srgbClr val="C13018"/>
      </a:accent6>
      <a:hlink>
        <a:srgbClr val="0D95BC"/>
      </a:hlink>
      <a:folHlink>
        <a:srgbClr val="7777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ector xmlns="5684aa4d-9e41-4c47-bed8-4fdcac8b69eb" xsi:nil="true"/>
    <Document_x0020_type xmlns="f814b9f0-083b-4caf-bd45-9eb6c1c1a238" xsi:nil="true"/>
    <Industry_x0020_2 xmlns="f814b9f0-083b-4caf-bd45-9eb6c1c1a238" xsi:nil="true"/>
    <Clients xmlns="5684aa4d-9e41-4c47-bed8-4fdcac8b69eb" xsi:nil="true"/>
    <Project xmlns="5684aa4d-9e41-4c47-bed8-4fdcac8b69eb" xsi:nil="true"/>
    <Industry_x0020_1 xmlns="f814b9f0-083b-4caf-bd45-9eb6c1c1a238" xsi:nil="true"/>
    <_EndDate xmlns="http://schemas.microsoft.com/sharepoint/v3/fields">2017-04-27T13:50:53+00:00</_EndDate>
    <KeyWord xmlns="5684aa4d-9e41-4c47-bed8-4fdcac8b69eb" xsi:nil="true"/>
    <Project_x0020_Flag xmlns="5684aa4d-9e41-4c47-bed8-4fdcac8b69eb" xsi:nil="true"/>
    <Tombstones_x0020_and_x0020_Case_x0020_Studies xmlns="5684aa4d-9e41-4c47-bed8-4fdcac8b69eb">
      <Url xsi:nil="true"/>
      <Description xsi:nil="true"/>
    </Tombstones_x0020_and_x0020_Case_x0020_Studies>
    <StartDate xmlns="http://schemas.microsoft.com/sharepoint/v3">2017-04-27T13:50:53+00:00</StartDate>
    <Function xmlns="f814b9f0-083b-4caf-bd45-9eb6c1c1a238" xsi:nil="true"/>
    <KeyWord_x0020_2 xmlns="5684aa4d-9e41-4c47-bed8-4fdcac8b69eb" xsi:nil="true"/>
    <_x006b_w2016 xmlns="5684aa4d-9e41-4c47-bed8-4fdcac8b69eb" xsi:nil="true"/>
    <Project_x0020_Link xmlns="5684aa4d-9e41-4c47-bed8-4fdcac8b69e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asc PP Heb" ma:contentTypeID="0x01010013C17AD0870A0B409FECB896134DBE2300735B898771E3B84B8F3D65F43BFDD74D" ma:contentTypeVersion="22" ma:contentTypeDescription="" ma:contentTypeScope="" ma:versionID="ae4f03a67218e11dc1ed00f282fac90a">
  <xsd:schema xmlns:xsd="http://www.w3.org/2001/XMLSchema" xmlns:xs="http://www.w3.org/2001/XMLSchema" xmlns:p="http://schemas.microsoft.com/office/2006/metadata/properties" xmlns:ns1="http://schemas.microsoft.com/sharepoint/v3" xmlns:ns2="f814b9f0-083b-4caf-bd45-9eb6c1c1a238" xmlns:ns3="5684aa4d-9e41-4c47-bed8-4fdcac8b69eb" xmlns:ns4="http://schemas.microsoft.com/sharepoint/v3/fields" targetNamespace="http://schemas.microsoft.com/office/2006/metadata/properties" ma:root="true" ma:fieldsID="8bb8572a9cdffb501bfa865e4e165492" ns1:_="" ns2:_="" ns3:_="" ns4:_="">
    <xsd:import namespace="http://schemas.microsoft.com/sharepoint/v3"/>
    <xsd:import namespace="f814b9f0-083b-4caf-bd45-9eb6c1c1a238"/>
    <xsd:import namespace="5684aa4d-9e41-4c47-bed8-4fdcac8b69eb"/>
    <xsd:import namespace="http://schemas.microsoft.com/sharepoint/v3/fields"/>
    <xsd:element name="properties">
      <xsd:complexType>
        <xsd:sequence>
          <xsd:element name="documentManagement">
            <xsd:complexType>
              <xsd:all>
                <xsd:element ref="ns2:Document_x0020_type" minOccurs="0"/>
                <xsd:element ref="ns2:Function" minOccurs="0"/>
                <xsd:element ref="ns2:Industry_x0020_1" minOccurs="0"/>
                <xsd:element ref="ns2:Industry_x0020_2" minOccurs="0"/>
                <xsd:element ref="ns3:Clients" minOccurs="0"/>
                <xsd:element ref="ns3:KeyWord" minOccurs="0"/>
                <xsd:element ref="ns3:KeyWord_x0020_2" minOccurs="0"/>
                <xsd:element ref="ns1:StartDate" minOccurs="0"/>
                <xsd:element ref="ns4:_EndDate" minOccurs="0"/>
                <xsd:element ref="ns3:Project_x0020_Link" minOccurs="0"/>
                <xsd:element ref="ns3:Tombstones_x0020_and_x0020_Case_x0020_Studies" minOccurs="0"/>
                <xsd:element ref="ns3:Project" minOccurs="0"/>
                <xsd:element ref="ns3:Sector" minOccurs="0"/>
                <xsd:element ref="ns3:_x006b_w2016" minOccurs="0"/>
                <xsd:element ref="ns3:Project_x0020_Fl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tartDate" ma:index="15" nillable="true" ma:displayName="Start Date" ma:default="[today]" ma:format="DateOnly" ma:internalName="Start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814b9f0-083b-4caf-bd45-9eb6c1c1a238"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dexed="true" ma:internalName="Document_x0020_type">
      <xsd:simpleType>
        <xsd:restriction base="dms:Choice">
          <xsd:enumeration value="Client data"/>
          <xsd:enumeration value="Client meeting summary"/>
          <xsd:enumeration value="Final client presentation"/>
          <xsd:enumeration value="Draft"/>
          <xsd:enumeration value="Model"/>
          <xsd:enumeration value="Proposal"/>
          <xsd:enumeration value="Research"/>
        </xsd:restriction>
      </xsd:simpleType>
    </xsd:element>
    <xsd:element name="Function" ma:index="3" nillable="true" ma:displayName="Horizontal" ma:format="Dropdown" ma:indexed="true" ma:internalName="Function">
      <xsd:simpleType>
        <xsd:restriction base="dms:Choice">
          <xsd:enumeration value="Finance"/>
          <xsd:enumeration value="Strategy"/>
          <xsd:enumeration value="Operations"/>
        </xsd:restriction>
      </xsd:simpleType>
    </xsd:element>
    <xsd:element name="Industry_x0020_1" ma:index="4" nillable="true" ma:displayName="Sub Industry" ma:format="Dropdown" ma:indexed="true" ma:internalName="Industry_x0020_1">
      <xsd:simpleType>
        <xsd:restriction base="dms:Choice">
          <xsd:enumeration value="Pro-Bono"/>
          <xsd:enumeration value="Strategy"/>
          <xsd:enumeration value="Israel"/>
          <xsd:enumeration value="Finance"/>
          <xsd:enumeration value="Capital"/>
          <xsd:enumeration value="Defense"/>
          <xsd:enumeration value="Indusrty"/>
        </xsd:restriction>
      </xsd:simpleType>
    </xsd:element>
    <xsd:element name="Industry_x0020_2" ma:index="5" nillable="true" ma:displayName="Industry" ma:format="Dropdown" ma:indexed="true" ma:internalName="Industry_x0020_2">
      <xsd:simpleType>
        <xsd:restriction base="dms:Choice">
          <xsd:enumeration value="Consumer goods"/>
          <xsd:enumeration value="Energy and  Utilities"/>
          <xsd:enumeration value="Financial Services"/>
          <xsd:enumeration value="Health"/>
          <xsd:enumeration value="Industry"/>
          <xsd:enumeration value="TMT"/>
          <xsd:enumeration value="Transport and Logistics"/>
        </xsd:restriction>
      </xsd:simpleType>
    </xsd:element>
  </xsd:schema>
  <xsd:schema xmlns:xsd="http://www.w3.org/2001/XMLSchema" xmlns:xs="http://www.w3.org/2001/XMLSchema" xmlns:dms="http://schemas.microsoft.com/office/2006/documentManagement/types" xmlns:pc="http://schemas.microsoft.com/office/infopath/2007/PartnerControls" targetNamespace="5684aa4d-9e41-4c47-bed8-4fdcac8b69eb" elementFormDefault="qualified">
    <xsd:import namespace="http://schemas.microsoft.com/office/2006/documentManagement/types"/>
    <xsd:import namespace="http://schemas.microsoft.com/office/infopath/2007/PartnerControls"/>
    <xsd:element name="Clients" ma:index="12" nillable="true" ma:displayName="Clients" ma:list="{6585e9b5-0d47-4aa3-9d42-d6fd570c7220}" ma:internalName="Clients" ma:showField="Title">
      <xsd:simpleType>
        <xsd:restriction base="dms:Lookup"/>
      </xsd:simpleType>
    </xsd:element>
    <xsd:element name="KeyWord" ma:index="13" nillable="true" ma:displayName="KeyWord 1" ma:internalName="KeyWord">
      <xsd:simpleType>
        <xsd:restriction base="dms:Text">
          <xsd:maxLength value="255"/>
        </xsd:restriction>
      </xsd:simpleType>
    </xsd:element>
    <xsd:element name="KeyWord_x0020_2" ma:index="14" nillable="true" ma:displayName="KeyWord 2" ma:internalName="KeyWord_x0020_2">
      <xsd:simpleType>
        <xsd:restriction base="dms:Text">
          <xsd:maxLength value="255"/>
        </xsd:restriction>
      </xsd:simpleType>
    </xsd:element>
    <xsd:element name="Project_x0020_Link" ma:index="17" nillable="true" ma:displayName="Project Link" ma:list="{0b3d8d28-cd32-4435-b554-a19516cef95d}" ma:internalName="Project_x0020_Link" ma:showField="LinkTitleNoMenu">
      <xsd:simpleType>
        <xsd:restriction base="dms:Lookup"/>
      </xsd:simpleType>
    </xsd:element>
    <xsd:element name="Tombstones_x0020_and_x0020_Case_x0020_Studies" ma:index="18" nillable="true" ma:displayName="Tombstones and Case Studies" ma:format="Hyperlink" ma:internalName="Tombstones_x0020_and_x0020_Case_x0020_Studies">
      <xsd:complexType>
        <xsd:complexContent>
          <xsd:extension base="dms:URL">
            <xsd:sequence>
              <xsd:element name="Url" type="dms:ValidUrl" minOccurs="0" nillable="true"/>
              <xsd:element name="Description" type="xsd:string" nillable="true"/>
            </xsd:sequence>
          </xsd:extension>
        </xsd:complexContent>
      </xsd:complexType>
    </xsd:element>
    <xsd:element name="Project" ma:index="19" nillable="true" ma:displayName="Project" ma:list="{0b3d8d28-cd32-4435-b554-a19516cef95d}" ma:internalName="Project" ma:showField="Title">
      <xsd:simpleType>
        <xsd:restriction base="dms:Lookup"/>
      </xsd:simpleType>
    </xsd:element>
    <xsd:element name="Sector" ma:index="20" nillable="true" ma:displayName="Sector" ma:format="Dropdown" ma:internalName="Sector">
      <xsd:simpleType>
        <xsd:restriction base="dms:Choice">
          <xsd:enumeration value="Defense"/>
          <xsd:enumeration value="Infrastructure"/>
          <xsd:enumeration value="Glass"/>
        </xsd:restriction>
      </xsd:simpleType>
    </xsd:element>
    <xsd:element name="_x006b_w2016" ma:index="21" nillable="true" ma:displayName="kw2016" ma:internalName="_x006b_w2016">
      <xsd:simpleType>
        <xsd:restriction base="dms:Note">
          <xsd:maxLength value="255"/>
        </xsd:restriction>
      </xsd:simpleType>
    </xsd:element>
    <xsd:element name="Project_x0020_Flag" ma:index="22" nillable="true" ma:displayName="Project Flag" ma:format="Dropdown" ma:internalName="Project_x0020_Flag">
      <xsd:simpleType>
        <xsd:restriction base="dms:Choice">
          <xsd:enumeration value="Y"/>
          <xsd:enumeration value="N"/>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EndDate" ma:index="16" nillable="true" ma:displayName="End Date" ma:default="[today]" ma:format="DateTime" ma:internalName="_End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3F3555-C7A0-4C61-8ABC-0962BF2F88AF}">
  <ds:schemaRefs>
    <ds:schemaRef ds:uri="http://schemas.microsoft.com/sharepoint/v3/contenttype/forms"/>
  </ds:schemaRefs>
</ds:datastoreItem>
</file>

<file path=customXml/itemProps2.xml><?xml version="1.0" encoding="utf-8"?>
<ds:datastoreItem xmlns:ds="http://schemas.openxmlformats.org/officeDocument/2006/customXml" ds:itemID="{C3D99A2F-FE18-4D93-84CC-DFB4C24A1CD2}">
  <ds:schemaRefs>
    <ds:schemaRef ds:uri="http://purl.org/dc/terms/"/>
    <ds:schemaRef ds:uri="http://purl.org/dc/dcmitype/"/>
    <ds:schemaRef ds:uri="http://schemas.microsoft.com/sharepoint/v3"/>
    <ds:schemaRef ds:uri="f814b9f0-083b-4caf-bd45-9eb6c1c1a238"/>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schemas.microsoft.com/sharepoint/v3/fields"/>
    <ds:schemaRef ds:uri="5684aa4d-9e41-4c47-bed8-4fdcac8b69eb"/>
  </ds:schemaRefs>
</ds:datastoreItem>
</file>

<file path=customXml/itemProps3.xml><?xml version="1.0" encoding="utf-8"?>
<ds:datastoreItem xmlns:ds="http://schemas.openxmlformats.org/officeDocument/2006/customXml" ds:itemID="{88ED14A2-94A5-400D-BB98-2E2C3DCF3D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14b9f0-083b-4caf-bd45-9eb6c1c1a238"/>
    <ds:schemaRef ds:uri="5684aa4d-9e41-4c47-bed8-4fdcac8b69eb"/>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53530</TotalTime>
  <Words>2434</Words>
  <Application>Microsoft Office PowerPoint</Application>
  <PresentationFormat>‫הצגה על המסך (4:3)</PresentationFormat>
  <Paragraphs>428</Paragraphs>
  <Slides>30</Slides>
  <Notes>3</Notes>
  <HiddenSlides>0</HiddenSlides>
  <MMClips>0</MMClips>
  <ScaleCrop>false</ScaleCrop>
  <HeadingPairs>
    <vt:vector size="8" baseType="variant">
      <vt:variant>
        <vt:lpstr>גופנים בשימוש</vt:lpstr>
      </vt:variant>
      <vt:variant>
        <vt:i4>6</vt:i4>
      </vt:variant>
      <vt:variant>
        <vt:lpstr>ערכת נושא</vt:lpstr>
      </vt:variant>
      <vt:variant>
        <vt:i4>2</vt:i4>
      </vt:variant>
      <vt:variant>
        <vt:lpstr>שרתי OLE מוטבעים</vt:lpstr>
      </vt:variant>
      <vt:variant>
        <vt:i4>1</vt:i4>
      </vt:variant>
      <vt:variant>
        <vt:lpstr>כותרות שקופיות</vt:lpstr>
      </vt:variant>
      <vt:variant>
        <vt:i4>30</vt:i4>
      </vt:variant>
    </vt:vector>
  </HeadingPairs>
  <TitlesOfParts>
    <vt:vector size="39" baseType="lpstr">
      <vt:lpstr>Arial</vt:lpstr>
      <vt:lpstr>Times New Roman</vt:lpstr>
      <vt:lpstr>Calibri</vt:lpstr>
      <vt:lpstr>Wingdings</vt:lpstr>
      <vt:lpstr>Arimo</vt:lpstr>
      <vt:lpstr>Webdings</vt:lpstr>
      <vt:lpstr>Hebrew Template</vt:lpstr>
      <vt:lpstr>1_Office Theme</vt:lpstr>
      <vt:lpstr>Acrobat Document</vt:lpstr>
      <vt:lpstr>מצגת של PowerPoint</vt:lpstr>
      <vt:lpstr> ייעוד וחזון</vt:lpstr>
      <vt:lpstr>מצגת של PowerPoint</vt:lpstr>
      <vt:lpstr>מצגת של PowerPoint</vt:lpstr>
      <vt:lpstr>מצגת של PowerPoint</vt:lpstr>
      <vt:lpstr>מצגת של PowerPoint</vt:lpstr>
      <vt:lpstr>מצגת של PowerPoint</vt:lpstr>
      <vt:lpstr>מבנה ארגוני</vt:lpstr>
      <vt:lpstr>התפלגות החלטות בתיקי עיכוב הליכים בשנים 2016-2017</vt:lpstr>
      <vt:lpstr>התפלגות ההחלטות על פי מקבלי ההחלטות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אתגרי ויעדי היחידה לשנים 2018-2019</vt:lpstr>
      <vt:lpstr>יעדי היחידה לשנים 2018-2019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meirav</dc:creator>
  <cp:lastModifiedBy>Rachel Matar</cp:lastModifiedBy>
  <cp:revision>3368</cp:revision>
  <cp:lastPrinted>2017-07-03T12:19:07Z</cp:lastPrinted>
  <dcterms:created xsi:type="dcterms:W3CDTF">2009-01-25T11:44:43Z</dcterms:created>
  <dcterms:modified xsi:type="dcterms:W3CDTF">2017-12-19T10:31:49Z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0x01010013C17AD0870A0B409FECB896134DBE2300735B898771E3B84B8F3D65F43BFDD74D</vt:lpwstr>
  </property>
</Properties>
</file>