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6" r:id="rId7"/>
    <p:sldId id="274" r:id="rId8"/>
    <p:sldId id="260" r:id="rId9"/>
    <p:sldId id="275" r:id="rId10"/>
    <p:sldId id="276" r:id="rId11"/>
    <p:sldId id="278" r:id="rId12"/>
    <p:sldId id="277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864"/>
    <a:srgbClr val="28628E"/>
    <a:srgbClr val="FE5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1022" y="3090528"/>
            <a:ext cx="5832764" cy="53163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E544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7988" y="3546827"/>
            <a:ext cx="5816654" cy="96847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23009"/>
            <a:ext cx="7425267" cy="0"/>
          </a:xfrm>
          <a:prstGeom prst="line">
            <a:avLst/>
          </a:prstGeom>
          <a:ln w="9525" cmpd="sng">
            <a:solidFill>
              <a:srgbClr val="6C68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67145" y="429491"/>
            <a:ext cx="8423564" cy="88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7145" y="5881255"/>
            <a:ext cx="7564582" cy="88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7" y="2376401"/>
            <a:ext cx="1786700" cy="1528023"/>
          </a:xfrm>
          <a:prstGeom prst="rect">
            <a:avLst/>
          </a:prstGeom>
        </p:spPr>
      </p:pic>
      <p:sp>
        <p:nvSpPr>
          <p:cNvPr id="17" name="fc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127"/>
            <a:ext cx="8229600" cy="554183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E544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892"/>
            <a:ext cx="8229600" cy="47822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rgbClr val="6C6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1800">
                <a:solidFill>
                  <a:srgbClr val="2862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221678"/>
            <a:ext cx="5135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6C6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2015 | Vista Outdoor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128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F05C5D-61C4-4600-B782-582E3E366C2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D0A5E-72E8-46F2-A4C4-AC1765C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3" y="556181"/>
            <a:ext cx="581021" cy="54922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016008"/>
            <a:ext cx="7425267" cy="0"/>
          </a:xfrm>
          <a:prstGeom prst="line">
            <a:avLst/>
          </a:prstGeom>
          <a:ln w="9525" cmpd="sng">
            <a:solidFill>
              <a:srgbClr val="6C68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officeArt object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8013700" y="5323899"/>
            <a:ext cx="1130300" cy="15341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223009"/>
            <a:ext cx="7425267" cy="0"/>
          </a:xfrm>
          <a:prstGeom prst="line">
            <a:avLst/>
          </a:prstGeom>
          <a:ln w="9525" cmpd="sng">
            <a:solidFill>
              <a:srgbClr val="6C68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c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frm=1&amp;source=images&amp;cd=&amp;cad=rja&amp;uact=8&amp;ved=0CAcQjRxqFQoTCOS83KKnwscCFYwNkgod8hIHdw&amp;url=https://iwi.us/Law-Enforcement/Firearms/X95.aspx&amp;ei=xVzbVaTGKIybyATypZy4Bw&amp;psig=AFQjCNF4fv9HmfvBtkBbDf2I-eIhyrbyCQ&amp;ust=14405258727300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frm=1&amp;source=images&amp;cd=&amp;cad=rja&amp;uact=8&amp;ved=0CAcQjRxqFQoTCLPMpqXc2McCFciigAodSmkGFA&amp;url=http://www.algemeiner.com/2014/03/12/charedi-conscription-becomes-law-in-israel/israel-6/&amp;psig=AFQjCNGobpa0mcBWyB7hUGjRmd1NIgcipA&amp;ust=14412960392190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187" y="2596242"/>
            <a:ext cx="5832764" cy="1363436"/>
          </a:xfrm>
        </p:spPr>
        <p:txBody>
          <a:bodyPr>
            <a:noAutofit/>
          </a:bodyPr>
          <a:lstStyle/>
          <a:p>
            <a:r>
              <a:rPr lang="en-US" sz="3200" dirty="0"/>
              <a:t>IDF X95 Conversion 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317" y="3936114"/>
            <a:ext cx="5465618" cy="1591107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Pelican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1197189"/>
            <a:ext cx="7720912" cy="496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8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Pelican Foam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" y="1214854"/>
            <a:ext cx="7696830" cy="49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8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49" y="952006"/>
            <a:ext cx="5364711" cy="47822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drop in conversion kit that will fully function the IWI X95 using standard FOF 5.56mm ammunition.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Defense Force (IDF):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being supplied to IDF: 1570 units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RH / 15% LH configuration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RFP #1000360168 Technical Spec. Document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wi.us/iwi/media/products/x95-g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53" y="1463604"/>
            <a:ext cx="3281854" cy="18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9yzp92imhtx8radn224z7y1.wpengine.netdna-cdn.com/wp-content/uploads/2014/03/Israe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48" y="3683605"/>
            <a:ext cx="2051865" cy="17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7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6" y="464127"/>
            <a:ext cx="7625749" cy="554183"/>
          </a:xfrm>
        </p:spPr>
        <p:txBody>
          <a:bodyPr>
            <a:normAutofit/>
          </a:bodyPr>
          <a:lstStyle/>
          <a:p>
            <a:r>
              <a:rPr lang="en-US" sz="2000" dirty="0"/>
              <a:t>X95 Requirements: IDF RFP #1000360168 Technical Spec.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2" y="1026552"/>
            <a:ext cx="4854382" cy="9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50" y="2105062"/>
            <a:ext cx="4898819" cy="19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58" y="4126808"/>
            <a:ext cx="4852211" cy="127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7" y="5389082"/>
            <a:ext cx="4863330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Solution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185" y="1083420"/>
            <a:ext cx="65819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weight steel bolt carrier with reduced recoil spring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and assembly by Creed Monarch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Creed Monarch supplies all components to IWI – Israel Prints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Painted blue in cutout features for visibility through ejection 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 head diameter reduced to only fire 5.56mm FOF ammunition (no live ammunition)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e56880\Pictures\Tavor conversion kit\20150826_1132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9" b="33690"/>
          <a:stretch/>
        </p:blipFill>
        <p:spPr bwMode="auto">
          <a:xfrm>
            <a:off x="422697" y="4002657"/>
            <a:ext cx="7878838" cy="21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901" t="18840" r="990" b="857"/>
          <a:stretch/>
        </p:blipFill>
        <p:spPr bwMode="auto">
          <a:xfrm>
            <a:off x="6740458" y="1794294"/>
            <a:ext cx="2280062" cy="165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71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127"/>
            <a:ext cx="8229600" cy="554183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46667"/>
              </p:ext>
            </p:extLst>
          </p:nvPr>
        </p:nvGraphicFramePr>
        <p:xfrm>
          <a:off x="348519" y="1869425"/>
          <a:ext cx="8545316" cy="4315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0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(Max)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E.S.  = 5in @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40’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+/- 0.5in</a:t>
                      </a:r>
                      <a:r>
                        <a:rPr lang="en-US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(Avg)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Average: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425-525 fps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Average: 433 fps    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(Std)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STD: 35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STD: 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4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Semi Auto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MRBS</a:t>
                      </a:r>
                      <a:r>
                        <a:rPr lang="en-US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350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MRBS &gt; 3150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Guns</a:t>
                      </a:r>
                      <a:r>
                        <a:rPr lang="en-US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Tested: 4</a:t>
                      </a:r>
                    </a:p>
                    <a:p>
                      <a:pPr algn="ctr" fontAlgn="ctr"/>
                      <a:r>
                        <a:rPr lang="en-US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Kits Tested: 5</a:t>
                      </a:r>
                      <a:endParaRPr lang="en-US" sz="12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 Count: 6300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Confidence:</a:t>
                      </a:r>
                      <a:r>
                        <a:rPr lang="en-US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99%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45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 – Full Auto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MRBS</a:t>
                      </a:r>
                      <a:r>
                        <a:rPr lang="en-US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350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MRBS &gt; 490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Guns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Tested: 3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Kits Tested: 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 Count: 5400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Confidence: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8519" y="881511"/>
            <a:ext cx="8696240" cy="108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54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DVT conducted at IWI USA in Harrisburg, Pennsylvania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Testing occurred over three days in four weapons and five conversion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total of four shooters consuming 14,700 rounds.</a:t>
            </a:r>
          </a:p>
        </p:txBody>
      </p:sp>
    </p:spTree>
    <p:extLst>
      <p:ext uri="{BB962C8B-B14F-4D97-AF65-F5344CB8AC3E}">
        <p14:creationId xmlns:p14="http://schemas.microsoft.com/office/powerpoint/2010/main" val="273622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Design - 1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24843" y="1072466"/>
            <a:ext cx="6122504" cy="5029200"/>
            <a:chOff x="2743200" y="1143000"/>
            <a:chExt cx="6400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2743200" y="1600200"/>
              <a:ext cx="5943600" cy="4800600"/>
              <a:chOff x="2514600" y="1600200"/>
              <a:chExt cx="5943600" cy="4800600"/>
            </a:xfrm>
          </p:grpSpPr>
          <p:pic>
            <p:nvPicPr>
              <p:cNvPr id="7" name="Picture 6" descr="Force on Force Conversion Kit Bolt.T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2514600" y="5257800"/>
                <a:ext cx="5943600" cy="1143000"/>
              </a:xfrm>
              <a:prstGeom prst="rect">
                <a:avLst/>
              </a:prstGeom>
            </p:spPr>
          </p:pic>
          <p:pic>
            <p:nvPicPr>
              <p:cNvPr id="8" name="Picture 7" descr="Force on Force Conversion Kit Bolt2.t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5257800" y="1600200"/>
                <a:ext cx="3200400" cy="3683797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5029200" y="5257800"/>
                <a:ext cx="1371600" cy="91440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 flipV="1">
                <a:off x="5029200" y="4800602"/>
                <a:ext cx="228600" cy="914398"/>
              </a:xfrm>
              <a:prstGeom prst="lin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>
                <a:stCxn id="9" idx="5"/>
              </p:cNvCxnSpPr>
              <p:nvPr/>
            </p:nvCxnSpPr>
            <p:spPr>
              <a:xfrm flipV="1">
                <a:off x="6199934" y="5029201"/>
                <a:ext cx="1572466" cy="1009088"/>
              </a:xfrm>
              <a:prstGeom prst="lin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6" name="Line Callout 2 (No Border) 5"/>
            <p:cNvSpPr/>
            <p:nvPr/>
          </p:nvSpPr>
          <p:spPr>
            <a:xfrm>
              <a:off x="7772400" y="1143000"/>
              <a:ext cx="1371600" cy="45720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81250"/>
                <a:gd name="adj6" fmla="val -22361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Bolt and case head interference</a:t>
              </a: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979712"/>
            <a:ext cx="4991573" cy="5119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bolt face diameter prevents firing from other ammunition such as Sims, UTM, SRTA, and Live ammunition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04939"/>
              </p:ext>
            </p:extLst>
          </p:nvPr>
        </p:nvGraphicFramePr>
        <p:xfrm>
          <a:off x="559481" y="3183146"/>
          <a:ext cx="4461715" cy="12721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56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Tolerance Interference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10842"/>
              </p:ext>
            </p:extLst>
          </p:nvPr>
        </p:nvGraphicFramePr>
        <p:xfrm>
          <a:off x="560614" y="4516706"/>
          <a:ext cx="2264230" cy="1584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1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Design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8" y="1197250"/>
            <a:ext cx="8229600" cy="11577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feature on bolt carrier prevents a live bolt to be assembled into bolt carrier</a:t>
            </a:r>
          </a:p>
          <a:p>
            <a:endParaRPr lang="en-US" dirty="0"/>
          </a:p>
        </p:txBody>
      </p:sp>
      <p:pic>
        <p:nvPicPr>
          <p:cNvPr id="2050" name="Picture 2" descr="C:\Users\e56880\Desktop\20150902_121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6" b="12579"/>
          <a:stretch/>
        </p:blipFill>
        <p:spPr bwMode="auto">
          <a:xfrm>
            <a:off x="1214165" y="1618124"/>
            <a:ext cx="6060060" cy="2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5040" y="1889185"/>
            <a:ext cx="18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Bolt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899" y="2786330"/>
            <a:ext cx="1889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Bolt</a:t>
            </a:r>
          </a:p>
        </p:txBody>
      </p:sp>
      <p:sp>
        <p:nvSpPr>
          <p:cNvPr id="5" name="Oval 4"/>
          <p:cNvSpPr/>
          <p:nvPr/>
        </p:nvSpPr>
        <p:spPr>
          <a:xfrm>
            <a:off x="3933644" y="1614482"/>
            <a:ext cx="1078302" cy="114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3477881" y="2763290"/>
            <a:ext cx="1078302" cy="114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26" name="Picture 2" descr="C:\Users\e56880\AppData\Local\Microsoft\Windows\Temporary Internet Files\Content.Outlook\EFYOQUFU\DSC00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96" y="4008030"/>
            <a:ext cx="2801430" cy="21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597" y="4136362"/>
            <a:ext cx="362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Staked bolt guide pin ensures user can not remove bolt without using Armorer tools</a:t>
            </a:r>
          </a:p>
        </p:txBody>
      </p:sp>
    </p:spTree>
    <p:extLst>
      <p:ext uri="{BB962C8B-B14F-4D97-AF65-F5344CB8AC3E}">
        <p14:creationId xmlns:p14="http://schemas.microsoft.com/office/powerpoint/2010/main" val="51136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Magazine Requirements: IDF RFP #1000360168 Technical Spec.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3" y="1124938"/>
            <a:ext cx="6732689" cy="48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2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Magazine</a:t>
            </a:r>
          </a:p>
        </p:txBody>
      </p:sp>
      <p:pic>
        <p:nvPicPr>
          <p:cNvPr id="10" name="Picture 2" descr="C:\Users\e56880\Pictures\Magazine\20151215_1436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8679" b="17610"/>
          <a:stretch/>
        </p:blipFill>
        <p:spPr bwMode="auto">
          <a:xfrm rot="5400000">
            <a:off x="-1050181" y="2531536"/>
            <a:ext cx="5016087" cy="20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56880\Pictures\Magazine\20151215_1438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39874" r="34623" b="4402"/>
          <a:stretch/>
        </p:blipFill>
        <p:spPr bwMode="auto">
          <a:xfrm>
            <a:off x="2605177" y="2943590"/>
            <a:ext cx="3958415" cy="31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>
            <a:off x="6288656" y="3743863"/>
            <a:ext cx="508958" cy="16390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97614" y="3005199"/>
            <a:ext cx="1966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Molded in feature prohibits M855 or M193 to be loaded past the first 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4574" y="1250830"/>
            <a:ext cx="56416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Translucent blue tinted body with blue baseplate signifies a training magazine even when loaded in to a firearm such as an M4 or X95</a:t>
            </a:r>
          </a:p>
        </p:txBody>
      </p:sp>
    </p:spTree>
    <p:extLst>
      <p:ext uri="{BB962C8B-B14F-4D97-AF65-F5344CB8AC3E}">
        <p14:creationId xmlns:p14="http://schemas.microsoft.com/office/powerpoint/2010/main" val="379035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6A3EE7C2FC1479044AD2A5ED25374" ma:contentTypeVersion="1" ma:contentTypeDescription="Create a new document." ma:contentTypeScope="" ma:versionID="e8d8a7255ab40f75b0e9da0cb687a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DCFE8-06F2-4898-9059-EE066DAC33B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6C3EFA-2209-4A60-B4E7-B3BD71433A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39776-4846-4266-866E-11F1D5EF8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398</Words>
  <Application>Microsoft Office PowerPoint</Application>
  <PresentationFormat>‫הצגה על המסך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IDF X95 Conversion Kit</vt:lpstr>
      <vt:lpstr>Objective</vt:lpstr>
      <vt:lpstr>X95 Requirements: IDF RFP #1000360168 Technical Spec.</vt:lpstr>
      <vt:lpstr>Final Design Solution</vt:lpstr>
      <vt:lpstr>Results </vt:lpstr>
      <vt:lpstr>Safety Design - 1</vt:lpstr>
      <vt:lpstr>Safety Design - 2</vt:lpstr>
      <vt:lpstr>Magazine Requirements: IDF RFP #1000360168 Technical Spec.</vt:lpstr>
      <vt:lpstr>Magazine</vt:lpstr>
      <vt:lpstr>Pelican</vt:lpstr>
      <vt:lpstr>Pelican Foam</vt:lpstr>
    </vt:vector>
  </TitlesOfParts>
  <Company>ATK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Mitchell</dc:creator>
  <cp:lastModifiedBy>Ron Levinger</cp:lastModifiedBy>
  <cp:revision>197</cp:revision>
  <dcterms:created xsi:type="dcterms:W3CDTF">2015-01-14T18:10:07Z</dcterms:created>
  <dcterms:modified xsi:type="dcterms:W3CDTF">2018-11-11T15:28:40Z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40be23b9-3b8e-451d-af71-304ba0838984</vt:lpwstr>
  </property>
  <property fmtid="{D5CDD505-2E9C-101B-9397-08002B2CF9AE}" pid="3" name="ContentTypeId">
    <vt:lpwstr>0x010100EF66A3EE7C2FC1479044AD2A5ED25374</vt:lpwstr>
  </property>
  <property fmtid="{D5CDD505-2E9C-101B-9397-08002B2CF9AE}" pid="4" name="Order">
    <vt:r8>118800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ATKCategory">
    <vt:lpwstr>Personal</vt:lpwstr>
  </property>
</Properties>
</file>