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notesSlides/notesSlide1.xml" ContentType="application/vnd.openxmlformats-officedocument.presentationml.notesSl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notesSlides/notesSlide2.xml" ContentType="application/vnd.openxmlformats-officedocument.presentationml.notesSl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5"/>
  </p:sldMasterIdLst>
  <p:notesMasterIdLst>
    <p:notesMasterId r:id="rId18"/>
  </p:notesMasterIdLst>
  <p:sldIdLst>
    <p:sldId id="321" r:id="rId6"/>
    <p:sldId id="423" r:id="rId7"/>
    <p:sldId id="420" r:id="rId8"/>
    <p:sldId id="422" r:id="rId9"/>
    <p:sldId id="425" r:id="rId10"/>
    <p:sldId id="408" r:id="rId11"/>
    <p:sldId id="421" r:id="rId12"/>
    <p:sldId id="415" r:id="rId13"/>
    <p:sldId id="416" r:id="rId14"/>
    <p:sldId id="417" r:id="rId15"/>
    <p:sldId id="424" r:id="rId16"/>
    <p:sldId id="418" r:id="rId17"/>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1C3C"/>
    <a:srgbClr val="0071BC"/>
    <a:srgbClr val="0C9AD5"/>
    <a:srgbClr val="2C4D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537" autoAdjust="0"/>
    <p:restoredTop sz="96051" autoAdjust="0"/>
  </p:normalViewPr>
  <p:slideViewPr>
    <p:cSldViewPr snapToGrid="0">
      <p:cViewPr varScale="1">
        <p:scale>
          <a:sx n="76" d="100"/>
          <a:sy n="76" d="100"/>
        </p:scale>
        <p:origin x="614" y="5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8635BCE4-2C11-4A42-9E76-6BF0217F5077}" type="datetimeFigureOut">
              <a:rPr lang="he-IL" smtClean="0"/>
              <a:t>ה'/טבת/תש"פ</a:t>
            </a:fld>
            <a:endParaRPr lang="he-IL"/>
          </a:p>
        </p:txBody>
      </p:sp>
      <p:sp>
        <p:nvSpPr>
          <p:cNvPr id="4" name="מציין מיקום של תמונת שקופית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70FFD21E-21F4-4BBE-851A-131B29A28B32}" type="slidenum">
              <a:rPr lang="he-IL" smtClean="0"/>
              <a:t>‹#›</a:t>
            </a:fld>
            <a:endParaRPr lang="he-IL"/>
          </a:p>
        </p:txBody>
      </p:sp>
    </p:spTree>
    <p:extLst>
      <p:ext uri="{BB962C8B-B14F-4D97-AF65-F5344CB8AC3E}">
        <p14:creationId xmlns:p14="http://schemas.microsoft.com/office/powerpoint/2010/main" val="132945581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342900" indent="-342900">
              <a:lnSpc>
                <a:spcPct val="150000"/>
              </a:lnSpc>
            </a:pPr>
            <a:r>
              <a:rPr lang="he-IL" sz="1800" dirty="0" smtClean="0">
                <a:latin typeface="Segoe UI" panose="020B0502040204020203" pitchFamily="34" charset="0"/>
                <a:cs typeface="Segoe UI" panose="020B0502040204020203" pitchFamily="34" charset="0"/>
              </a:rPr>
              <a:t>סוג המידע:</a:t>
            </a:r>
          </a:p>
          <a:p>
            <a:pPr marL="800100" lvl="1" indent="-342900">
              <a:lnSpc>
                <a:spcPct val="150000"/>
              </a:lnSpc>
            </a:pPr>
            <a:r>
              <a:rPr lang="he-IL" sz="1800" dirty="0" smtClean="0">
                <a:latin typeface="Segoe UI" panose="020B0502040204020203" pitchFamily="34" charset="0"/>
                <a:cs typeface="Segoe UI" panose="020B0502040204020203" pitchFamily="34" charset="0"/>
              </a:rPr>
              <a:t>מסמכים, וודאו, אודיו, תמונות, מידע מובנה</a:t>
            </a:r>
          </a:p>
          <a:p>
            <a:pPr marL="342900" indent="-342900">
              <a:lnSpc>
                <a:spcPct val="150000"/>
              </a:lnSpc>
            </a:pPr>
            <a:r>
              <a:rPr lang="he-IL" sz="1800" dirty="0" smtClean="0">
                <a:latin typeface="Segoe UI" panose="020B0502040204020203" pitchFamily="34" charset="0"/>
                <a:cs typeface="Segoe UI" panose="020B0502040204020203" pitchFamily="34" charset="0"/>
              </a:rPr>
              <a:t>אתגרים:</a:t>
            </a:r>
          </a:p>
          <a:p>
            <a:pPr marL="800100" lvl="1" indent="-342900">
              <a:lnSpc>
                <a:spcPct val="150000"/>
              </a:lnSpc>
            </a:pPr>
            <a:r>
              <a:rPr lang="he-IL" sz="1800" dirty="0" smtClean="0">
                <a:latin typeface="Segoe UI" panose="020B0502040204020203" pitchFamily="34" charset="0"/>
                <a:cs typeface="Segoe UI" panose="020B0502040204020203" pitchFamily="34" charset="0"/>
              </a:rPr>
              <a:t>שינוע מידע דיגיטלי רב בין גופים שונים </a:t>
            </a:r>
          </a:p>
          <a:p>
            <a:pPr marL="800100" lvl="1" indent="-342900">
              <a:lnSpc>
                <a:spcPct val="150000"/>
              </a:lnSpc>
            </a:pPr>
            <a:r>
              <a:rPr lang="he-IL" sz="1800" dirty="0" smtClean="0">
                <a:latin typeface="Segoe UI" panose="020B0502040204020203" pitchFamily="34" charset="0"/>
                <a:cs typeface="Segoe UI" panose="020B0502040204020203" pitchFamily="34" charset="0"/>
              </a:rPr>
              <a:t>שמירה על מקוריות המידע</a:t>
            </a:r>
          </a:p>
          <a:p>
            <a:pPr marL="800100" lvl="1" indent="-342900">
              <a:lnSpc>
                <a:spcPct val="150000"/>
              </a:lnSpc>
            </a:pPr>
            <a:r>
              <a:rPr lang="he-IL" sz="1800" dirty="0" smtClean="0">
                <a:latin typeface="Segoe UI" panose="020B0502040204020203" pitchFamily="34" charset="0"/>
                <a:cs typeface="Segoe UI" panose="020B0502040204020203" pitchFamily="34" charset="0"/>
              </a:rPr>
              <a:t>העברת המידע לגופים חיצונים</a:t>
            </a:r>
          </a:p>
          <a:p>
            <a:pPr marL="800100" lvl="1" indent="-342900">
              <a:lnSpc>
                <a:spcPct val="150000"/>
              </a:lnSpc>
            </a:pPr>
            <a:r>
              <a:rPr lang="he-IL" sz="1800" dirty="0" smtClean="0">
                <a:latin typeface="Segoe UI" panose="020B0502040204020203" pitchFamily="34" charset="0"/>
                <a:cs typeface="Segoe UI" panose="020B0502040204020203" pitchFamily="34" charset="0"/>
              </a:rPr>
              <a:t>ניתוח המידע </a:t>
            </a:r>
            <a:r>
              <a:rPr lang="en-US" sz="1800" dirty="0" smtClean="0">
                <a:latin typeface="Segoe UI" panose="020B0502040204020203" pitchFamily="34" charset="0"/>
                <a:cs typeface="Segoe UI" panose="020B0502040204020203" pitchFamily="34" charset="0"/>
              </a:rPr>
              <a:t>TEXT MINING </a:t>
            </a:r>
            <a:r>
              <a:rPr lang="he-IL" sz="1800" dirty="0" smtClean="0">
                <a:latin typeface="Segoe UI" panose="020B0502040204020203" pitchFamily="34" charset="0"/>
                <a:cs typeface="Segoe UI" panose="020B0502040204020203" pitchFamily="34" charset="0"/>
              </a:rPr>
              <a:t>, </a:t>
            </a:r>
            <a:r>
              <a:rPr lang="en-US" sz="1800" dirty="0" smtClean="0">
                <a:latin typeface="Segoe UI" panose="020B0502040204020203" pitchFamily="34" charset="0"/>
                <a:cs typeface="Segoe UI" panose="020B0502040204020203" pitchFamily="34" charset="0"/>
              </a:rPr>
              <a:t>VIDEO</a:t>
            </a:r>
            <a:r>
              <a:rPr lang="he-IL" sz="1800" dirty="0" smtClean="0">
                <a:latin typeface="Segoe UI" panose="020B0502040204020203" pitchFamily="34" charset="0"/>
                <a:cs typeface="Segoe UI" panose="020B0502040204020203" pitchFamily="34" charset="0"/>
              </a:rPr>
              <a:t>ת </a:t>
            </a:r>
            <a:r>
              <a:rPr lang="en-US" sz="1800" dirty="0" smtClean="0">
                <a:latin typeface="Segoe UI" panose="020B0502040204020203" pitchFamily="34" charset="0"/>
                <a:cs typeface="Segoe UI" panose="020B0502040204020203" pitchFamily="34" charset="0"/>
              </a:rPr>
              <a:t>AU</a:t>
            </a:r>
            <a:endParaRPr lang="he-IL" sz="1800" dirty="0" smtClean="0">
              <a:latin typeface="Segoe UI" panose="020B0502040204020203" pitchFamily="34" charset="0"/>
              <a:cs typeface="Segoe UI" panose="020B0502040204020203" pitchFamily="34" charset="0"/>
            </a:endParaRPr>
          </a:p>
          <a:p>
            <a:endParaRPr lang="he-IL" dirty="0"/>
          </a:p>
        </p:txBody>
      </p:sp>
      <p:sp>
        <p:nvSpPr>
          <p:cNvPr id="4" name="מציין מיקום של מספר שקופית 3"/>
          <p:cNvSpPr>
            <a:spLocks noGrp="1"/>
          </p:cNvSpPr>
          <p:nvPr>
            <p:ph type="sldNum" sz="quarter" idx="10"/>
          </p:nvPr>
        </p:nvSpPr>
        <p:spPr/>
        <p:txBody>
          <a:bodyPr/>
          <a:lstStyle/>
          <a:p>
            <a:fld id="{70FFD21E-21F4-4BBE-851A-131B29A28B32}" type="slidenum">
              <a:rPr lang="he-IL" smtClean="0"/>
              <a:t>3</a:t>
            </a:fld>
            <a:endParaRPr lang="he-IL"/>
          </a:p>
        </p:txBody>
      </p:sp>
    </p:spTree>
    <p:extLst>
      <p:ext uri="{BB962C8B-B14F-4D97-AF65-F5344CB8AC3E}">
        <p14:creationId xmlns:p14="http://schemas.microsoft.com/office/powerpoint/2010/main" val="3551080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342900" indent="-342900">
              <a:lnSpc>
                <a:spcPct val="150000"/>
              </a:lnSpc>
            </a:pPr>
            <a:r>
              <a:rPr lang="he-IL" sz="1800" dirty="0" smtClean="0">
                <a:latin typeface="Segoe UI" panose="020B0502040204020203" pitchFamily="34" charset="0"/>
                <a:cs typeface="Segoe UI" panose="020B0502040204020203" pitchFamily="34" charset="0"/>
              </a:rPr>
              <a:t>סוג המידע:</a:t>
            </a:r>
          </a:p>
          <a:p>
            <a:pPr marL="800100" lvl="1" indent="-342900">
              <a:lnSpc>
                <a:spcPct val="150000"/>
              </a:lnSpc>
            </a:pPr>
            <a:r>
              <a:rPr lang="he-IL" sz="1800" dirty="0" smtClean="0">
                <a:latin typeface="Segoe UI" panose="020B0502040204020203" pitchFamily="34" charset="0"/>
                <a:cs typeface="Segoe UI" panose="020B0502040204020203" pitchFamily="34" charset="0"/>
              </a:rPr>
              <a:t>מסמכים, וודאו, אודיו, תמונות, מידע מובנה</a:t>
            </a:r>
          </a:p>
          <a:p>
            <a:pPr marL="342900" indent="-342900">
              <a:lnSpc>
                <a:spcPct val="150000"/>
              </a:lnSpc>
            </a:pPr>
            <a:r>
              <a:rPr lang="he-IL" sz="1800" dirty="0" smtClean="0">
                <a:latin typeface="Segoe UI" panose="020B0502040204020203" pitchFamily="34" charset="0"/>
                <a:cs typeface="Segoe UI" panose="020B0502040204020203" pitchFamily="34" charset="0"/>
              </a:rPr>
              <a:t>אתגרים:</a:t>
            </a:r>
          </a:p>
          <a:p>
            <a:pPr marL="800100" lvl="1" indent="-342900">
              <a:lnSpc>
                <a:spcPct val="150000"/>
              </a:lnSpc>
            </a:pPr>
            <a:r>
              <a:rPr lang="he-IL" sz="1800" dirty="0" smtClean="0">
                <a:latin typeface="Segoe UI" panose="020B0502040204020203" pitchFamily="34" charset="0"/>
                <a:cs typeface="Segoe UI" panose="020B0502040204020203" pitchFamily="34" charset="0"/>
              </a:rPr>
              <a:t>שינוע מידע דיגיטלי רב בין גופים שונים </a:t>
            </a:r>
          </a:p>
          <a:p>
            <a:pPr marL="800100" lvl="1" indent="-342900">
              <a:lnSpc>
                <a:spcPct val="150000"/>
              </a:lnSpc>
            </a:pPr>
            <a:r>
              <a:rPr lang="he-IL" sz="1800" dirty="0" smtClean="0">
                <a:latin typeface="Segoe UI" panose="020B0502040204020203" pitchFamily="34" charset="0"/>
                <a:cs typeface="Segoe UI" panose="020B0502040204020203" pitchFamily="34" charset="0"/>
              </a:rPr>
              <a:t>שמירה על מקוריות המידע</a:t>
            </a:r>
          </a:p>
          <a:p>
            <a:pPr marL="800100" lvl="1" indent="-342900">
              <a:lnSpc>
                <a:spcPct val="150000"/>
              </a:lnSpc>
            </a:pPr>
            <a:r>
              <a:rPr lang="he-IL" sz="1800" dirty="0" smtClean="0">
                <a:latin typeface="Segoe UI" panose="020B0502040204020203" pitchFamily="34" charset="0"/>
                <a:cs typeface="Segoe UI" panose="020B0502040204020203" pitchFamily="34" charset="0"/>
              </a:rPr>
              <a:t>העברת המידע לגופים חיצונים</a:t>
            </a:r>
          </a:p>
          <a:p>
            <a:pPr marL="800100" lvl="1" indent="-342900">
              <a:lnSpc>
                <a:spcPct val="150000"/>
              </a:lnSpc>
            </a:pPr>
            <a:r>
              <a:rPr lang="he-IL" sz="1800" dirty="0" smtClean="0">
                <a:latin typeface="Segoe UI" panose="020B0502040204020203" pitchFamily="34" charset="0"/>
                <a:cs typeface="Segoe UI" panose="020B0502040204020203" pitchFamily="34" charset="0"/>
              </a:rPr>
              <a:t>ניתוח המידע </a:t>
            </a:r>
            <a:r>
              <a:rPr lang="en-US" sz="1800" dirty="0" smtClean="0">
                <a:latin typeface="Segoe UI" panose="020B0502040204020203" pitchFamily="34" charset="0"/>
                <a:cs typeface="Segoe UI" panose="020B0502040204020203" pitchFamily="34" charset="0"/>
              </a:rPr>
              <a:t>TEXT MINING </a:t>
            </a:r>
            <a:r>
              <a:rPr lang="he-IL" sz="1800" dirty="0" smtClean="0">
                <a:latin typeface="Segoe UI" panose="020B0502040204020203" pitchFamily="34" charset="0"/>
                <a:cs typeface="Segoe UI" panose="020B0502040204020203" pitchFamily="34" charset="0"/>
              </a:rPr>
              <a:t>, </a:t>
            </a:r>
            <a:r>
              <a:rPr lang="en-US" sz="1800" dirty="0" smtClean="0">
                <a:latin typeface="Segoe UI" panose="020B0502040204020203" pitchFamily="34" charset="0"/>
                <a:cs typeface="Segoe UI" panose="020B0502040204020203" pitchFamily="34" charset="0"/>
              </a:rPr>
              <a:t>VIDEO</a:t>
            </a:r>
            <a:r>
              <a:rPr lang="he-IL" sz="1800" dirty="0" smtClean="0">
                <a:latin typeface="Segoe UI" panose="020B0502040204020203" pitchFamily="34" charset="0"/>
                <a:cs typeface="Segoe UI" panose="020B0502040204020203" pitchFamily="34" charset="0"/>
              </a:rPr>
              <a:t>ת </a:t>
            </a:r>
            <a:r>
              <a:rPr lang="en-US" sz="1800" dirty="0" smtClean="0">
                <a:latin typeface="Segoe UI" panose="020B0502040204020203" pitchFamily="34" charset="0"/>
                <a:cs typeface="Segoe UI" panose="020B0502040204020203" pitchFamily="34" charset="0"/>
              </a:rPr>
              <a:t>AU</a:t>
            </a:r>
            <a:endParaRPr lang="he-IL" sz="1800" dirty="0" smtClean="0">
              <a:latin typeface="Segoe UI" panose="020B0502040204020203" pitchFamily="34" charset="0"/>
              <a:cs typeface="Segoe UI" panose="020B0502040204020203" pitchFamily="34" charset="0"/>
            </a:endParaRPr>
          </a:p>
          <a:p>
            <a:endParaRPr lang="he-IL" dirty="0"/>
          </a:p>
        </p:txBody>
      </p:sp>
      <p:sp>
        <p:nvSpPr>
          <p:cNvPr id="4" name="מציין מיקום של מספר שקופית 3"/>
          <p:cNvSpPr>
            <a:spLocks noGrp="1"/>
          </p:cNvSpPr>
          <p:nvPr>
            <p:ph type="sldNum" sz="quarter" idx="10"/>
          </p:nvPr>
        </p:nvSpPr>
        <p:spPr/>
        <p:txBody>
          <a:bodyPr/>
          <a:lstStyle/>
          <a:p>
            <a:fld id="{70FFD21E-21F4-4BBE-851A-131B29A28B32}" type="slidenum">
              <a:rPr lang="he-IL" smtClean="0"/>
              <a:t>6</a:t>
            </a:fld>
            <a:endParaRPr lang="he-IL"/>
          </a:p>
        </p:txBody>
      </p:sp>
    </p:spTree>
    <p:extLst>
      <p:ext uri="{BB962C8B-B14F-4D97-AF65-F5344CB8AC3E}">
        <p14:creationId xmlns:p14="http://schemas.microsoft.com/office/powerpoint/2010/main" val="2386428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2A728BA9-0923-4D47-8E73-9F642D217779}" type="datetimeFigureOut">
              <a:rPr lang="he-IL" smtClean="0"/>
              <a:t>ה'/טבת/תש"פ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06F73D89-8030-485D-B0CE-DAE449264502}" type="slidenum">
              <a:rPr lang="he-IL" smtClean="0"/>
              <a:t>‹#›</a:t>
            </a:fld>
            <a:endParaRPr lang="he-IL"/>
          </a:p>
        </p:txBody>
      </p:sp>
    </p:spTree>
    <p:extLst>
      <p:ext uri="{BB962C8B-B14F-4D97-AF65-F5344CB8AC3E}">
        <p14:creationId xmlns:p14="http://schemas.microsoft.com/office/powerpoint/2010/main" val="3889596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2A728BA9-0923-4D47-8E73-9F642D217779}" type="datetimeFigureOut">
              <a:rPr lang="he-IL" smtClean="0"/>
              <a:t>ה'/טבת/תש"פ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06F73D89-8030-485D-B0CE-DAE449264502}" type="slidenum">
              <a:rPr lang="he-IL" smtClean="0"/>
              <a:t>‹#›</a:t>
            </a:fld>
            <a:endParaRPr lang="he-IL"/>
          </a:p>
        </p:txBody>
      </p:sp>
    </p:spTree>
    <p:extLst>
      <p:ext uri="{BB962C8B-B14F-4D97-AF65-F5344CB8AC3E}">
        <p14:creationId xmlns:p14="http://schemas.microsoft.com/office/powerpoint/2010/main" val="1416020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2A728BA9-0923-4D47-8E73-9F642D217779}" type="datetimeFigureOut">
              <a:rPr lang="he-IL" smtClean="0"/>
              <a:t>ה'/טבת/תש"פ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06F73D89-8030-485D-B0CE-DAE449264502}" type="slidenum">
              <a:rPr lang="he-IL" smtClean="0"/>
              <a:t>‹#›</a:t>
            </a:fld>
            <a:endParaRPr lang="he-IL"/>
          </a:p>
        </p:txBody>
      </p:sp>
    </p:spTree>
    <p:extLst>
      <p:ext uri="{BB962C8B-B14F-4D97-AF65-F5344CB8AC3E}">
        <p14:creationId xmlns:p14="http://schemas.microsoft.com/office/powerpoint/2010/main" val="1040445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2A728BA9-0923-4D47-8E73-9F642D217779}" type="datetimeFigureOut">
              <a:rPr lang="he-IL" smtClean="0"/>
              <a:t>ה'/טבת/תש"פ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06F73D89-8030-485D-B0CE-DAE449264502}" type="slidenum">
              <a:rPr lang="he-IL" smtClean="0"/>
              <a:t>‹#›</a:t>
            </a:fld>
            <a:endParaRPr lang="he-IL"/>
          </a:p>
        </p:txBody>
      </p:sp>
    </p:spTree>
    <p:extLst>
      <p:ext uri="{BB962C8B-B14F-4D97-AF65-F5344CB8AC3E}">
        <p14:creationId xmlns:p14="http://schemas.microsoft.com/office/powerpoint/2010/main" val="2847924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מציין מיקום של תאריך 3"/>
          <p:cNvSpPr>
            <a:spLocks noGrp="1"/>
          </p:cNvSpPr>
          <p:nvPr>
            <p:ph type="dt" sz="half" idx="10"/>
          </p:nvPr>
        </p:nvSpPr>
        <p:spPr/>
        <p:txBody>
          <a:bodyPr/>
          <a:lstStyle/>
          <a:p>
            <a:fld id="{2A728BA9-0923-4D47-8E73-9F642D217779}" type="datetimeFigureOut">
              <a:rPr lang="he-IL" smtClean="0"/>
              <a:t>ה'/טבת/תש"פ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06F73D89-8030-485D-B0CE-DAE449264502}" type="slidenum">
              <a:rPr lang="he-IL" smtClean="0"/>
              <a:t>‹#›</a:t>
            </a:fld>
            <a:endParaRPr lang="he-IL"/>
          </a:p>
        </p:txBody>
      </p:sp>
    </p:spTree>
    <p:extLst>
      <p:ext uri="{BB962C8B-B14F-4D97-AF65-F5344CB8AC3E}">
        <p14:creationId xmlns:p14="http://schemas.microsoft.com/office/powerpoint/2010/main" val="2077981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2A728BA9-0923-4D47-8E73-9F642D217779}" type="datetimeFigureOut">
              <a:rPr lang="he-IL" smtClean="0"/>
              <a:t>ה'/טבת/תש"פ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06F73D89-8030-485D-B0CE-DAE449264502}" type="slidenum">
              <a:rPr lang="he-IL" smtClean="0"/>
              <a:t>‹#›</a:t>
            </a:fld>
            <a:endParaRPr lang="he-IL"/>
          </a:p>
        </p:txBody>
      </p:sp>
    </p:spTree>
    <p:extLst>
      <p:ext uri="{BB962C8B-B14F-4D97-AF65-F5344CB8AC3E}">
        <p14:creationId xmlns:p14="http://schemas.microsoft.com/office/powerpoint/2010/main" val="1900061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2A728BA9-0923-4D47-8E73-9F642D217779}" type="datetimeFigureOut">
              <a:rPr lang="he-IL" smtClean="0"/>
              <a:t>ה'/טבת/תש"פ</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06F73D89-8030-485D-B0CE-DAE449264502}" type="slidenum">
              <a:rPr lang="he-IL" smtClean="0"/>
              <a:t>‹#›</a:t>
            </a:fld>
            <a:endParaRPr lang="he-IL"/>
          </a:p>
        </p:txBody>
      </p:sp>
    </p:spTree>
    <p:extLst>
      <p:ext uri="{BB962C8B-B14F-4D97-AF65-F5344CB8AC3E}">
        <p14:creationId xmlns:p14="http://schemas.microsoft.com/office/powerpoint/2010/main" val="226356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2A728BA9-0923-4D47-8E73-9F642D217779}" type="datetimeFigureOut">
              <a:rPr lang="he-IL" smtClean="0"/>
              <a:t>ה'/טבת/תש"פ</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06F73D89-8030-485D-B0CE-DAE449264502}" type="slidenum">
              <a:rPr lang="he-IL" smtClean="0"/>
              <a:t>‹#›</a:t>
            </a:fld>
            <a:endParaRPr lang="he-IL"/>
          </a:p>
        </p:txBody>
      </p:sp>
    </p:spTree>
    <p:extLst>
      <p:ext uri="{BB962C8B-B14F-4D97-AF65-F5344CB8AC3E}">
        <p14:creationId xmlns:p14="http://schemas.microsoft.com/office/powerpoint/2010/main" val="2774461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2A728BA9-0923-4D47-8E73-9F642D217779}" type="datetimeFigureOut">
              <a:rPr lang="he-IL" smtClean="0"/>
              <a:t>ה'/טבת/תש"פ</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06F73D89-8030-485D-B0CE-DAE449264502}" type="slidenum">
              <a:rPr lang="he-IL" smtClean="0"/>
              <a:t>‹#›</a:t>
            </a:fld>
            <a:endParaRPr lang="he-IL"/>
          </a:p>
        </p:txBody>
      </p:sp>
    </p:spTree>
    <p:extLst>
      <p:ext uri="{BB962C8B-B14F-4D97-AF65-F5344CB8AC3E}">
        <p14:creationId xmlns:p14="http://schemas.microsoft.com/office/powerpoint/2010/main" val="3940526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2A728BA9-0923-4D47-8E73-9F642D217779}" type="datetimeFigureOut">
              <a:rPr lang="he-IL" smtClean="0"/>
              <a:t>ה'/טבת/תש"פ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06F73D89-8030-485D-B0CE-DAE449264502}" type="slidenum">
              <a:rPr lang="he-IL" smtClean="0"/>
              <a:t>‹#›</a:t>
            </a:fld>
            <a:endParaRPr lang="he-IL"/>
          </a:p>
        </p:txBody>
      </p:sp>
    </p:spTree>
    <p:extLst>
      <p:ext uri="{BB962C8B-B14F-4D97-AF65-F5344CB8AC3E}">
        <p14:creationId xmlns:p14="http://schemas.microsoft.com/office/powerpoint/2010/main" val="3923256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2A728BA9-0923-4D47-8E73-9F642D217779}" type="datetimeFigureOut">
              <a:rPr lang="he-IL" smtClean="0"/>
              <a:t>ה'/טבת/תש"פ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06F73D89-8030-485D-B0CE-DAE449264502}" type="slidenum">
              <a:rPr lang="he-IL" smtClean="0"/>
              <a:t>‹#›</a:t>
            </a:fld>
            <a:endParaRPr lang="he-IL"/>
          </a:p>
        </p:txBody>
      </p:sp>
    </p:spTree>
    <p:extLst>
      <p:ext uri="{BB962C8B-B14F-4D97-AF65-F5344CB8AC3E}">
        <p14:creationId xmlns:p14="http://schemas.microsoft.com/office/powerpoint/2010/main" val="4184836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dirty="0" smtClean="0"/>
              <a:t>ערוך סגנונות טקסט של תבנית בסיס</a:t>
            </a:r>
          </a:p>
          <a:p>
            <a:pPr lvl="1"/>
            <a:r>
              <a:rPr lang="he-IL" dirty="0" smtClean="0"/>
              <a:t>רמה שניה</a:t>
            </a:r>
          </a:p>
          <a:p>
            <a:pPr lvl="2"/>
            <a:r>
              <a:rPr lang="he-IL" dirty="0" smtClean="0"/>
              <a:t>רמה שלישית</a:t>
            </a:r>
          </a:p>
          <a:p>
            <a:pPr lvl="3"/>
            <a:r>
              <a:rPr lang="he-IL" dirty="0" smtClean="0"/>
              <a:t>רמה רביעית</a:t>
            </a:r>
          </a:p>
          <a:p>
            <a:pPr lvl="4"/>
            <a:r>
              <a:rPr lang="he-IL" dirty="0" smtClean="0"/>
              <a:t>רמה חמישית</a:t>
            </a:r>
            <a:endParaRPr lang="he-IL" dirty="0"/>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cs typeface="Calibri" panose="020F0502020204030204" pitchFamily="34" charset="0"/>
              </a:defRPr>
            </a:lvl1pPr>
          </a:lstStyle>
          <a:p>
            <a:fld id="{2A728BA9-0923-4D47-8E73-9F642D217779}" type="datetimeFigureOut">
              <a:rPr lang="he-IL" smtClean="0"/>
              <a:pPr/>
              <a:t>ה'/טבת/תש"פ</a:t>
            </a:fld>
            <a:endParaRPr lang="he-IL" dirty="0"/>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cs typeface="Calibri" panose="020F0502020204030204" pitchFamily="34" charset="0"/>
              </a:defRPr>
            </a:lvl1pPr>
          </a:lstStyle>
          <a:p>
            <a:endParaRPr lang="he-IL" dirty="0"/>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cs typeface="Calibri" panose="020F0502020204030204" pitchFamily="34" charset="0"/>
              </a:defRPr>
            </a:lvl1pPr>
          </a:lstStyle>
          <a:p>
            <a:fld id="{06F73D89-8030-485D-B0CE-DAE449264502}" type="slidenum">
              <a:rPr lang="he-IL" smtClean="0"/>
              <a:pPr/>
              <a:t>‹#›</a:t>
            </a:fld>
            <a:endParaRPr lang="he-IL" dirty="0"/>
          </a:p>
        </p:txBody>
      </p:sp>
    </p:spTree>
    <p:extLst>
      <p:ext uri="{BB962C8B-B14F-4D97-AF65-F5344CB8AC3E}">
        <p14:creationId xmlns:p14="http://schemas.microsoft.com/office/powerpoint/2010/main" val="37577323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Calibri" panose="020F0502020204030204" pitchFamily="34" charset="0"/>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Calibri" panose="020F0502020204030204" pitchFamily="34" charset="0"/>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Calibri" panose="020F0502020204030204" pitchFamily="34" charset="0"/>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Calibri" panose="020F0502020204030204" pitchFamily="34" charset="0"/>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Calibri" panose="020F0502020204030204" pitchFamily="34" charset="0"/>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hemeOverride" Target="../theme/themeOverride5.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כותרת משנה 2"/>
          <p:cNvSpPr>
            <a:spLocks noGrp="1"/>
          </p:cNvSpPr>
          <p:nvPr>
            <p:ph type="subTitle" idx="1"/>
          </p:nvPr>
        </p:nvSpPr>
        <p:spPr>
          <a:xfrm>
            <a:off x="1662461" y="1480324"/>
            <a:ext cx="9144000" cy="708459"/>
          </a:xfrm>
        </p:spPr>
        <p:txBody>
          <a:bodyPr>
            <a:noAutofit/>
          </a:bodyPr>
          <a:lstStyle/>
          <a:p>
            <a:r>
              <a:rPr lang="he-IL" sz="6600" b="1" dirty="0" smtClean="0">
                <a:solidFill>
                  <a:srgbClr val="0070C0"/>
                </a:solidFill>
                <a:latin typeface="Segoe UI" panose="020B0502040204020203" pitchFamily="34" charset="0"/>
                <a:ea typeface="Verdana" panose="020B0604030504040204" pitchFamily="34" charset="0"/>
                <a:cs typeface="Segoe UI" panose="020B0502040204020203" pitchFamily="34" charset="0"/>
              </a:rPr>
              <a:t>ניהול ה </a:t>
            </a:r>
            <a:r>
              <a:rPr lang="en-US" sz="6600" b="1" dirty="0" smtClean="0">
                <a:solidFill>
                  <a:srgbClr val="0070C0"/>
                </a:solidFill>
                <a:latin typeface="Segoe UI" panose="020B0502040204020203" pitchFamily="34" charset="0"/>
                <a:ea typeface="Verdana" panose="020B0604030504040204" pitchFamily="34" charset="0"/>
                <a:cs typeface="Segoe UI" panose="020B0502040204020203" pitchFamily="34" charset="0"/>
              </a:rPr>
              <a:t>DATA</a:t>
            </a:r>
            <a:endParaRPr lang="he-IL" sz="6600" b="1" dirty="0" smtClean="0">
              <a:solidFill>
                <a:srgbClr val="0070C0"/>
              </a:solidFill>
              <a:latin typeface="Segoe UI" panose="020B0502040204020203" pitchFamily="34" charset="0"/>
              <a:ea typeface="Verdana" panose="020B0604030504040204" pitchFamily="34" charset="0"/>
              <a:cs typeface="Segoe UI" panose="020B0502040204020203" pitchFamily="34" charset="0"/>
            </a:endParaRPr>
          </a:p>
          <a:p>
            <a:endParaRPr lang="he-IL" sz="6600" b="1" dirty="0" smtClean="0">
              <a:solidFill>
                <a:srgbClr val="0070C0"/>
              </a:solidFill>
              <a:latin typeface="Segoe UI" panose="020B0502040204020203" pitchFamily="34" charset="0"/>
              <a:ea typeface="Verdana" panose="020B0604030504040204" pitchFamily="34" charset="0"/>
              <a:cs typeface="Segoe UI" panose="020B0502040204020203" pitchFamily="34" charset="0"/>
            </a:endParaRPr>
          </a:p>
          <a:p>
            <a:r>
              <a:rPr lang="he-IL" sz="4400" b="1" dirty="0" smtClean="0">
                <a:solidFill>
                  <a:schemeClr val="accent5">
                    <a:lumMod val="50000"/>
                  </a:schemeClr>
                </a:solidFill>
                <a:latin typeface="Segoe UI" panose="020B0502040204020203" pitchFamily="34" charset="0"/>
                <a:ea typeface="Verdana" panose="020B0604030504040204" pitchFamily="34" charset="0"/>
                <a:cs typeface="Segoe UI" panose="020B0502040204020203" pitchFamily="34" charset="0"/>
              </a:rPr>
              <a:t>המידע כנכס אסטרטגי במשרד המשפטים</a:t>
            </a:r>
            <a:endParaRPr lang="he-IL" sz="4400" b="1" dirty="0">
              <a:solidFill>
                <a:schemeClr val="accent5">
                  <a:lumMod val="50000"/>
                </a:schemeClr>
              </a:solidFill>
              <a:latin typeface="Segoe UI" panose="020B0502040204020203" pitchFamily="34" charset="0"/>
              <a:ea typeface="Verdana" panose="020B0604030504040204" pitchFamily="34" charset="0"/>
              <a:cs typeface="Segoe UI" panose="020B0502040204020203" pitchFamily="34" charset="0"/>
            </a:endParaRPr>
          </a:p>
        </p:txBody>
      </p:sp>
    </p:spTree>
    <p:extLst>
      <p:ext uri="{BB962C8B-B14F-4D97-AF65-F5344CB8AC3E}">
        <p14:creationId xmlns:p14="http://schemas.microsoft.com/office/powerpoint/2010/main" val="6988650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r>
              <a:rPr lang="he-IL" sz="3600" b="1" dirty="0">
                <a:solidFill>
                  <a:srgbClr val="2C4D76"/>
                </a:solidFill>
                <a:latin typeface="Segoe UI" panose="020B0502040204020203" pitchFamily="34" charset="0"/>
                <a:cs typeface="Segoe UI" panose="020B0502040204020203" pitchFamily="34" charset="0"/>
              </a:rPr>
              <a:t>תמלול והכתבה</a:t>
            </a:r>
          </a:p>
        </p:txBody>
      </p:sp>
      <p:sp>
        <p:nvSpPr>
          <p:cNvPr id="3" name="מציין מיקום תוכן 2"/>
          <p:cNvSpPr>
            <a:spLocks noGrp="1"/>
          </p:cNvSpPr>
          <p:nvPr>
            <p:ph idx="1"/>
          </p:nvPr>
        </p:nvSpPr>
        <p:spPr/>
        <p:txBody>
          <a:bodyPr/>
          <a:lstStyle/>
          <a:p>
            <a:r>
              <a:rPr lang="he-IL" dirty="0" smtClean="0"/>
              <a:t>מתן כלים לדיינים ופרקליטים להכתבה בהכנות וסיכומי דיון</a:t>
            </a:r>
          </a:p>
          <a:p>
            <a:r>
              <a:rPr lang="he-IL" dirty="0" smtClean="0"/>
              <a:t>תמלול דיונים בבתי הדין לטובת ייעול תהליכי העבודה, תיעוד מהימן ואיכותי יותר, וזמינות </a:t>
            </a:r>
            <a:endParaRPr lang="he-IL" dirty="0"/>
          </a:p>
        </p:txBody>
      </p:sp>
      <p:sp>
        <p:nvSpPr>
          <p:cNvPr id="4" name="מלבן 3"/>
          <p:cNvSpPr/>
          <p:nvPr/>
        </p:nvSpPr>
        <p:spPr>
          <a:xfrm>
            <a:off x="4181475" y="5985581"/>
            <a:ext cx="1724025" cy="547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Voice to Text</a:t>
            </a:r>
            <a:endParaRPr lang="he-IL" dirty="0"/>
          </a:p>
        </p:txBody>
      </p:sp>
      <p:sp>
        <p:nvSpPr>
          <p:cNvPr id="5" name="מלבן 4"/>
          <p:cNvSpPr/>
          <p:nvPr/>
        </p:nvSpPr>
        <p:spPr>
          <a:xfrm>
            <a:off x="6286500" y="5985580"/>
            <a:ext cx="1724025" cy="547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ניתוח טקסט</a:t>
            </a:r>
            <a:endParaRPr lang="he-IL" dirty="0"/>
          </a:p>
        </p:txBody>
      </p:sp>
    </p:spTree>
    <p:extLst>
      <p:ext uri="{BB962C8B-B14F-4D97-AF65-F5344CB8AC3E}">
        <p14:creationId xmlns:p14="http://schemas.microsoft.com/office/powerpoint/2010/main" val="387959533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r>
              <a:rPr lang="he-IL" sz="3600" b="1" dirty="0" smtClean="0">
                <a:solidFill>
                  <a:srgbClr val="2C4D76"/>
                </a:solidFill>
                <a:latin typeface="Segoe UI" panose="020B0502040204020203" pitchFamily="34" charset="0"/>
                <a:cs typeface="Segoe UI" panose="020B0502040204020203" pitchFamily="34" charset="0"/>
              </a:rPr>
              <a:t>צרכים רוחביים של משרדי </a:t>
            </a:r>
            <a:r>
              <a:rPr lang="he-IL" sz="3600" b="1" dirty="0">
                <a:solidFill>
                  <a:srgbClr val="2C4D76"/>
                </a:solidFill>
                <a:latin typeface="Segoe UI" panose="020B0502040204020203" pitchFamily="34" charset="0"/>
                <a:cs typeface="Segoe UI" panose="020B0502040204020203" pitchFamily="34" charset="0"/>
              </a:rPr>
              <a:t>הממשלה</a:t>
            </a:r>
          </a:p>
        </p:txBody>
      </p:sp>
      <p:sp>
        <p:nvSpPr>
          <p:cNvPr id="3" name="מציין מיקום תוכן 2"/>
          <p:cNvSpPr>
            <a:spLocks noGrp="1"/>
          </p:cNvSpPr>
          <p:nvPr>
            <p:ph idx="1"/>
          </p:nvPr>
        </p:nvSpPr>
        <p:spPr>
          <a:xfrm>
            <a:off x="1036607" y="1463316"/>
            <a:ext cx="10515600" cy="4351338"/>
          </a:xfrm>
        </p:spPr>
        <p:txBody>
          <a:bodyPr>
            <a:noAutofit/>
          </a:bodyPr>
          <a:lstStyle/>
          <a:p>
            <a:pPr>
              <a:lnSpc>
                <a:spcPct val="150000"/>
              </a:lnSpc>
            </a:pPr>
            <a:r>
              <a:rPr lang="he-IL" sz="2000" dirty="0"/>
              <a:t>הרחבת ארגז הכלים </a:t>
            </a:r>
            <a:r>
              <a:rPr lang="he-IL" sz="2000" dirty="0" smtClean="0"/>
              <a:t>בהיבטי </a:t>
            </a:r>
            <a:r>
              <a:rPr lang="he-IL" sz="2000" dirty="0"/>
              <a:t>הרכש וכוח האדם:</a:t>
            </a:r>
          </a:p>
          <a:p>
            <a:pPr lvl="1">
              <a:lnSpc>
                <a:spcPct val="150000"/>
              </a:lnSpc>
            </a:pPr>
            <a:r>
              <a:rPr lang="he-IL" sz="1800" dirty="0" smtClean="0"/>
              <a:t>בניית מכרז מרכזי לכלים </a:t>
            </a:r>
            <a:r>
              <a:rPr lang="en-US" sz="1800" dirty="0" smtClean="0"/>
              <a:t>BI</a:t>
            </a:r>
            <a:r>
              <a:rPr lang="he-IL" sz="1800" dirty="0" smtClean="0"/>
              <a:t>, ואנליטיקה, וכלי </a:t>
            </a:r>
            <a:r>
              <a:rPr lang="en-US" sz="1800" dirty="0" smtClean="0"/>
              <a:t>AI</a:t>
            </a:r>
            <a:r>
              <a:rPr lang="he-IL" sz="1800" dirty="0" smtClean="0"/>
              <a:t>\</a:t>
            </a:r>
            <a:r>
              <a:rPr lang="en-US" sz="1800" dirty="0" smtClean="0"/>
              <a:t>ML</a:t>
            </a:r>
            <a:r>
              <a:rPr lang="he-IL" sz="1800" dirty="0" smtClean="0"/>
              <a:t> לניתוח מידע דיגיטלי</a:t>
            </a:r>
          </a:p>
          <a:p>
            <a:pPr lvl="1">
              <a:lnSpc>
                <a:spcPct val="150000"/>
              </a:lnSpc>
            </a:pPr>
            <a:r>
              <a:rPr lang="he-IL" sz="1800" dirty="0" smtClean="0"/>
              <a:t>בניית מכרז לנותני שירות ותכולות עבודה</a:t>
            </a:r>
          </a:p>
          <a:p>
            <a:pPr lvl="1">
              <a:lnSpc>
                <a:spcPct val="150000"/>
              </a:lnSpc>
            </a:pPr>
            <a:r>
              <a:rPr lang="he-IL" sz="1800" dirty="0" smtClean="0"/>
              <a:t>בניית מודל המאפשר ייעוץ וליווי</a:t>
            </a:r>
          </a:p>
          <a:p>
            <a:pPr lvl="1">
              <a:lnSpc>
                <a:spcPct val="150000"/>
              </a:lnSpc>
            </a:pPr>
            <a:r>
              <a:rPr lang="he-IL" sz="1800" dirty="0" smtClean="0"/>
              <a:t>יצירת סדנאות עבודה ושיתוף יידע</a:t>
            </a:r>
          </a:p>
          <a:p>
            <a:pPr lvl="1">
              <a:lnSpc>
                <a:spcPct val="150000"/>
              </a:lnSpc>
            </a:pPr>
            <a:r>
              <a:rPr lang="he-IL" sz="1800" dirty="0"/>
              <a:t>יצירת סדנאות </a:t>
            </a:r>
            <a:r>
              <a:rPr lang="he-IL" sz="1800" dirty="0" smtClean="0"/>
              <a:t>של הכשרות </a:t>
            </a:r>
            <a:r>
              <a:rPr lang="he-IL" sz="1800" dirty="0"/>
              <a:t>והדרכות</a:t>
            </a:r>
          </a:p>
          <a:p>
            <a:pPr marL="228600" lvl="1">
              <a:lnSpc>
                <a:spcPct val="150000"/>
              </a:lnSpc>
              <a:spcBef>
                <a:spcPts val="1000"/>
              </a:spcBef>
            </a:pPr>
            <a:r>
              <a:rPr lang="he-IL" sz="2000" dirty="0"/>
              <a:t>רגולציה , הגנת הפרטיות </a:t>
            </a:r>
            <a:endParaRPr lang="en-US" sz="2000" dirty="0"/>
          </a:p>
          <a:p>
            <a:pPr marL="228600" lvl="1">
              <a:lnSpc>
                <a:spcPct val="150000"/>
              </a:lnSpc>
              <a:spcBef>
                <a:spcPts val="1000"/>
              </a:spcBef>
            </a:pPr>
            <a:r>
              <a:rPr lang="he-IL" sz="2000" dirty="0"/>
              <a:t>פתרונות בנושא </a:t>
            </a:r>
            <a:r>
              <a:rPr lang="he-IL" sz="2000" dirty="0" err="1"/>
              <a:t>התממה</a:t>
            </a:r>
            <a:endParaRPr lang="en-US" sz="2000" dirty="0"/>
          </a:p>
          <a:p>
            <a:pPr marL="228600" lvl="1">
              <a:lnSpc>
                <a:spcPct val="150000"/>
              </a:lnSpc>
              <a:spcBef>
                <a:spcPts val="1000"/>
              </a:spcBef>
            </a:pPr>
            <a:r>
              <a:rPr lang="he-IL" sz="2000" dirty="0"/>
              <a:t>שיתוף </a:t>
            </a:r>
            <a:r>
              <a:rPr lang="en-US" sz="2000" dirty="0"/>
              <a:t>DATA</a:t>
            </a:r>
            <a:r>
              <a:rPr lang="he-IL" sz="2000" dirty="0"/>
              <a:t> בין המשרדים</a:t>
            </a:r>
            <a:endParaRPr lang="en-US" sz="2000" dirty="0"/>
          </a:p>
          <a:p>
            <a:pPr lvl="0">
              <a:lnSpc>
                <a:spcPct val="150000"/>
              </a:lnSpc>
            </a:pPr>
            <a:endParaRPr lang="en-US" sz="2000" dirty="0"/>
          </a:p>
          <a:p>
            <a:pPr lvl="1">
              <a:lnSpc>
                <a:spcPct val="150000"/>
              </a:lnSpc>
            </a:pPr>
            <a:endParaRPr lang="he-IL" sz="2000" dirty="0"/>
          </a:p>
        </p:txBody>
      </p:sp>
    </p:spTree>
    <p:extLst>
      <p:ext uri="{BB962C8B-B14F-4D97-AF65-F5344CB8AC3E}">
        <p14:creationId xmlns:p14="http://schemas.microsoft.com/office/powerpoint/2010/main" val="33847413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a:xfrm>
            <a:off x="838200" y="365126"/>
            <a:ext cx="10515600" cy="977900"/>
          </a:xfrm>
        </p:spPr>
        <p:txBody>
          <a:bodyPr>
            <a:normAutofit/>
          </a:bodyPr>
          <a:lstStyle/>
          <a:p>
            <a:r>
              <a:rPr lang="he-IL" sz="3600" b="1" dirty="0">
                <a:solidFill>
                  <a:srgbClr val="2C4D76"/>
                </a:solidFill>
                <a:latin typeface="Segoe UI" panose="020B0502040204020203" pitchFamily="34" charset="0"/>
                <a:cs typeface="Segoe UI" panose="020B0502040204020203" pitchFamily="34" charset="0"/>
              </a:rPr>
              <a:t>אתגרים ברמה הלאומית</a:t>
            </a:r>
          </a:p>
        </p:txBody>
      </p:sp>
      <p:sp>
        <p:nvSpPr>
          <p:cNvPr id="3" name="מציין מיקום תוכן 2"/>
          <p:cNvSpPr>
            <a:spLocks noGrp="1"/>
          </p:cNvSpPr>
          <p:nvPr>
            <p:ph idx="1"/>
          </p:nvPr>
        </p:nvSpPr>
        <p:spPr/>
        <p:txBody>
          <a:bodyPr>
            <a:normAutofit/>
          </a:bodyPr>
          <a:lstStyle/>
          <a:p>
            <a:pPr>
              <a:lnSpc>
                <a:spcPct val="150000"/>
              </a:lnSpc>
            </a:pPr>
            <a:r>
              <a:rPr lang="he-IL" sz="2400" dirty="0" smtClean="0"/>
              <a:t>בניית קטלוג מידע </a:t>
            </a:r>
            <a:r>
              <a:rPr lang="he-IL" sz="2400" dirty="0" smtClean="0"/>
              <a:t>ממשלתי</a:t>
            </a:r>
          </a:p>
          <a:p>
            <a:pPr>
              <a:lnSpc>
                <a:spcPct val="150000"/>
              </a:lnSpc>
            </a:pPr>
            <a:r>
              <a:rPr lang="he-IL" sz="2400" dirty="0" smtClean="0"/>
              <a:t>מיצוי ערך משיתוף מאגרי </a:t>
            </a:r>
            <a:r>
              <a:rPr lang="he-IL" sz="2400" smtClean="0"/>
              <a:t>מידע ממשלתיים</a:t>
            </a:r>
            <a:endParaRPr lang="he-IL" sz="2400" dirty="0" smtClean="0"/>
          </a:p>
          <a:p>
            <a:pPr>
              <a:lnSpc>
                <a:spcPct val="150000"/>
              </a:lnSpc>
            </a:pPr>
            <a:r>
              <a:rPr lang="he-IL" sz="2400" dirty="0" smtClean="0"/>
              <a:t>בניית מאגרי ידע לאומיים לתשאולים</a:t>
            </a:r>
          </a:p>
          <a:p>
            <a:pPr>
              <a:lnSpc>
                <a:spcPct val="150000"/>
              </a:lnSpc>
            </a:pPr>
            <a:r>
              <a:rPr lang="he-IL" sz="2400" dirty="0" smtClean="0"/>
              <a:t>יצירת </a:t>
            </a:r>
            <a:r>
              <a:rPr lang="en-US" sz="2400" dirty="0" smtClean="0"/>
              <a:t>Echo system</a:t>
            </a:r>
            <a:r>
              <a:rPr lang="he-IL" sz="2400" dirty="0" smtClean="0"/>
              <a:t> של צריכת מידע בין משרדים</a:t>
            </a:r>
          </a:p>
          <a:p>
            <a:pPr>
              <a:lnSpc>
                <a:spcPct val="150000"/>
              </a:lnSpc>
            </a:pPr>
            <a:r>
              <a:rPr lang="he-IL" sz="2400" dirty="0" smtClean="0"/>
              <a:t>בניית ארגז כלים מכרזי לטובת כלים לניתוח מידע דיגיטלי (טקסט, וודאו </a:t>
            </a:r>
            <a:r>
              <a:rPr lang="he-IL" sz="2400" dirty="0" err="1" smtClean="0"/>
              <a:t>וכו</a:t>
            </a:r>
            <a:r>
              <a:rPr lang="he-IL" sz="2400" dirty="0" smtClean="0"/>
              <a:t>..)</a:t>
            </a:r>
          </a:p>
          <a:p>
            <a:pPr>
              <a:lnSpc>
                <a:spcPct val="150000"/>
              </a:lnSpc>
            </a:pPr>
            <a:r>
              <a:rPr lang="he-IL" sz="2400" dirty="0" smtClean="0"/>
              <a:t>יצירת תרבות עם התעשייה להרחבת הפתרונות הניתנים ע"י המשרדים</a:t>
            </a:r>
          </a:p>
        </p:txBody>
      </p:sp>
    </p:spTree>
    <p:extLst>
      <p:ext uri="{BB962C8B-B14F-4D97-AF65-F5344CB8AC3E}">
        <p14:creationId xmlns:p14="http://schemas.microsoft.com/office/powerpoint/2010/main" val="337900262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a:xfrm>
            <a:off x="838200" y="365125"/>
            <a:ext cx="10419272" cy="662781"/>
          </a:xfrm>
        </p:spPr>
        <p:txBody>
          <a:bodyPr vert="horz" lIns="91440" tIns="45720" rIns="91440" bIns="45720" rtlCol="1" anchor="ctr">
            <a:noAutofit/>
          </a:bodyPr>
          <a:lstStyle/>
          <a:p>
            <a:r>
              <a:rPr lang="he-IL" sz="3600" b="1" dirty="0" smtClean="0">
                <a:solidFill>
                  <a:srgbClr val="2C4D76"/>
                </a:solidFill>
                <a:latin typeface="Segoe UI" panose="020B0502040204020203" pitchFamily="34" charset="0"/>
                <a:cs typeface="Segoe UI" panose="020B0502040204020203" pitchFamily="34" charset="0"/>
              </a:rPr>
              <a:t>הקמת תחום </a:t>
            </a:r>
            <a:r>
              <a:rPr lang="he-IL" sz="3600" b="1" dirty="0">
                <a:solidFill>
                  <a:srgbClr val="2C4D76"/>
                </a:solidFill>
                <a:latin typeface="Segoe UI" panose="020B0502040204020203" pitchFamily="34" charset="0"/>
                <a:cs typeface="Segoe UI" panose="020B0502040204020203" pitchFamily="34" charset="0"/>
              </a:rPr>
              <a:t>ה </a:t>
            </a:r>
            <a:r>
              <a:rPr lang="en-US" sz="3600" b="1" dirty="0" smtClean="0">
                <a:solidFill>
                  <a:srgbClr val="2C4D76"/>
                </a:solidFill>
                <a:latin typeface="Segoe UI" panose="020B0502040204020203" pitchFamily="34" charset="0"/>
                <a:cs typeface="Segoe UI" panose="020B0502040204020203" pitchFamily="34" charset="0"/>
              </a:rPr>
              <a:t>DATA </a:t>
            </a:r>
            <a:r>
              <a:rPr lang="he-IL" sz="3600" b="1" dirty="0" smtClean="0">
                <a:solidFill>
                  <a:srgbClr val="2C4D76"/>
                </a:solidFill>
                <a:latin typeface="Segoe UI" panose="020B0502040204020203" pitchFamily="34" charset="0"/>
                <a:cs typeface="Segoe UI" panose="020B0502040204020203" pitchFamily="34" charset="0"/>
              </a:rPr>
              <a:t> באגף </a:t>
            </a:r>
            <a:endParaRPr lang="he-IL" sz="3600" b="1" dirty="0">
              <a:solidFill>
                <a:srgbClr val="2C4D76"/>
              </a:solidFill>
              <a:latin typeface="Segoe UI" panose="020B0502040204020203" pitchFamily="34" charset="0"/>
              <a:cs typeface="Segoe UI" panose="020B0502040204020203" pitchFamily="34" charset="0"/>
            </a:endParaRPr>
          </a:p>
        </p:txBody>
      </p:sp>
      <p:sp>
        <p:nvSpPr>
          <p:cNvPr id="3" name="מציין מיקום תוכן 2"/>
          <p:cNvSpPr>
            <a:spLocks noGrp="1"/>
          </p:cNvSpPr>
          <p:nvPr>
            <p:ph idx="1"/>
          </p:nvPr>
        </p:nvSpPr>
        <p:spPr>
          <a:xfrm>
            <a:off x="838200" y="1027906"/>
            <a:ext cx="11031747" cy="5995359"/>
          </a:xfrm>
        </p:spPr>
        <p:txBody>
          <a:bodyPr vert="horz" lIns="91440" tIns="45720" rIns="91440" bIns="45720" rtlCol="1">
            <a:noAutofit/>
          </a:bodyPr>
          <a:lstStyle/>
          <a:p>
            <a:pPr marL="0" indent="0">
              <a:lnSpc>
                <a:spcPct val="100000"/>
              </a:lnSpc>
              <a:buNone/>
            </a:pPr>
            <a:r>
              <a:rPr lang="he-IL" sz="1800" b="1" dirty="0">
                <a:latin typeface="Segoe UI" panose="020B0502040204020203" pitchFamily="34" charset="0"/>
                <a:cs typeface="Segoe UI" panose="020B0502040204020203" pitchFamily="34" charset="0"/>
              </a:rPr>
              <a:t>יעוד</a:t>
            </a:r>
            <a:endParaRPr lang="en-US" sz="1800" b="1" dirty="0">
              <a:latin typeface="Segoe UI" panose="020B0502040204020203" pitchFamily="34" charset="0"/>
              <a:cs typeface="Segoe UI" panose="020B0502040204020203" pitchFamily="34" charset="0"/>
            </a:endParaRPr>
          </a:p>
          <a:p>
            <a:pPr marL="800100" lvl="1" indent="-342900">
              <a:lnSpc>
                <a:spcPct val="100000"/>
              </a:lnSpc>
            </a:pPr>
            <a:r>
              <a:rPr lang="he-IL" sz="1800" dirty="0">
                <a:latin typeface="Segoe UI" panose="020B0502040204020203" pitchFamily="34" charset="0"/>
                <a:cs typeface="Segoe UI" panose="020B0502040204020203" pitchFamily="34" charset="0"/>
              </a:rPr>
              <a:t>ניצול הפוטנציאל הגלום במאגרי המידע של המשרד למינוף יזמות עסקית וחדשנות </a:t>
            </a:r>
            <a:r>
              <a:rPr lang="he-IL" sz="1800" dirty="0" smtClean="0">
                <a:latin typeface="Segoe UI" panose="020B0502040204020203" pitchFamily="34" charset="0"/>
                <a:cs typeface="Segoe UI" panose="020B0502040204020203" pitchFamily="34" charset="0"/>
              </a:rPr>
              <a:t>טכנולוגית</a:t>
            </a:r>
          </a:p>
          <a:p>
            <a:pPr marL="0" indent="0">
              <a:lnSpc>
                <a:spcPct val="100000"/>
              </a:lnSpc>
              <a:buNone/>
            </a:pPr>
            <a:r>
              <a:rPr lang="he-IL" sz="1800" b="1" dirty="0" smtClean="0">
                <a:latin typeface="Segoe UI" panose="020B0502040204020203" pitchFamily="34" charset="0"/>
                <a:cs typeface="Segoe UI" panose="020B0502040204020203" pitchFamily="34" charset="0"/>
              </a:rPr>
              <a:t>חזון</a:t>
            </a:r>
            <a:endParaRPr lang="en-US" sz="1800" b="1" dirty="0">
              <a:latin typeface="Segoe UI" panose="020B0502040204020203" pitchFamily="34" charset="0"/>
              <a:cs typeface="Segoe UI" panose="020B0502040204020203" pitchFamily="34" charset="0"/>
            </a:endParaRPr>
          </a:p>
          <a:p>
            <a:pPr marL="800100" lvl="1" indent="-342900">
              <a:lnSpc>
                <a:spcPct val="100000"/>
              </a:lnSpc>
            </a:pPr>
            <a:r>
              <a:rPr lang="he-IL" sz="1800" dirty="0">
                <a:latin typeface="Segoe UI" panose="020B0502040204020203" pitchFamily="34" charset="0"/>
                <a:cs typeface="Segoe UI" panose="020B0502040204020203" pitchFamily="34" charset="0"/>
              </a:rPr>
              <a:t>טרנספורמציה של משרד המשפטים לארגון פרואקטיבי מבוסס </a:t>
            </a:r>
            <a:r>
              <a:rPr lang="en-US" sz="1800" dirty="0">
                <a:latin typeface="Segoe UI" panose="020B0502040204020203" pitchFamily="34" charset="0"/>
                <a:cs typeface="Segoe UI" panose="020B0502040204020203" pitchFamily="34" charset="0"/>
              </a:rPr>
              <a:t>DATA </a:t>
            </a:r>
            <a:endParaRPr lang="he-IL" sz="1800" dirty="0" smtClean="0">
              <a:latin typeface="Segoe UI" panose="020B0502040204020203" pitchFamily="34" charset="0"/>
              <a:cs typeface="Segoe UI" panose="020B0502040204020203" pitchFamily="34" charset="0"/>
            </a:endParaRPr>
          </a:p>
          <a:p>
            <a:pPr marL="457200" lvl="1" indent="0">
              <a:lnSpc>
                <a:spcPct val="100000"/>
              </a:lnSpc>
              <a:buNone/>
            </a:pPr>
            <a:endParaRPr lang="en-US" sz="1800" dirty="0">
              <a:latin typeface="Segoe UI" panose="020B0502040204020203" pitchFamily="34" charset="0"/>
              <a:cs typeface="Segoe UI" panose="020B0502040204020203" pitchFamily="34" charset="0"/>
            </a:endParaRPr>
          </a:p>
          <a:p>
            <a:pPr marL="0" indent="0">
              <a:lnSpc>
                <a:spcPct val="100000"/>
              </a:lnSpc>
              <a:buNone/>
            </a:pPr>
            <a:r>
              <a:rPr lang="he-IL" sz="1800" b="1" dirty="0">
                <a:latin typeface="Segoe UI" panose="020B0502040204020203" pitchFamily="34" charset="0"/>
                <a:cs typeface="Segoe UI" panose="020B0502040204020203" pitchFamily="34" charset="0"/>
              </a:rPr>
              <a:t>מטרות</a:t>
            </a:r>
            <a:r>
              <a:rPr lang="he-IL" sz="1800" dirty="0">
                <a:latin typeface="Segoe UI" panose="020B0502040204020203" pitchFamily="34" charset="0"/>
                <a:cs typeface="Segoe UI" panose="020B0502040204020203" pitchFamily="34" charset="0"/>
              </a:rPr>
              <a:t> </a:t>
            </a:r>
            <a:endParaRPr lang="en-US" sz="1800" dirty="0">
              <a:latin typeface="Segoe UI" panose="020B0502040204020203" pitchFamily="34" charset="0"/>
              <a:cs typeface="Segoe UI" panose="020B0502040204020203" pitchFamily="34" charset="0"/>
            </a:endParaRPr>
          </a:p>
          <a:p>
            <a:pPr marL="800100" lvl="1" indent="-342900">
              <a:lnSpc>
                <a:spcPct val="100000"/>
              </a:lnSpc>
            </a:pPr>
            <a:r>
              <a:rPr lang="he-IL" sz="1800" dirty="0">
                <a:latin typeface="Segoe UI" panose="020B0502040204020203" pitchFamily="34" charset="0"/>
                <a:cs typeface="Segoe UI" panose="020B0502040204020203" pitchFamily="34" charset="0"/>
              </a:rPr>
              <a:t>הקמת תשתיות טכנולוגיות </a:t>
            </a:r>
            <a:r>
              <a:rPr lang="he-IL" sz="1800" dirty="0" err="1">
                <a:latin typeface="Segoe UI" panose="020B0502040204020203" pitchFamily="34" charset="0"/>
                <a:cs typeface="Segoe UI" panose="020B0502040204020203" pitchFamily="34" charset="0"/>
              </a:rPr>
              <a:t>לאנליטיקה</a:t>
            </a:r>
            <a:r>
              <a:rPr lang="he-IL" sz="1800" dirty="0">
                <a:latin typeface="Segoe UI" panose="020B0502040204020203" pitchFamily="34" charset="0"/>
                <a:cs typeface="Segoe UI" panose="020B0502040204020203" pitchFamily="34" charset="0"/>
              </a:rPr>
              <a:t> מתקדמת וליצירת תהליכים מבוססי למידת מכונה</a:t>
            </a:r>
            <a:endParaRPr lang="en-US" sz="1800" dirty="0">
              <a:latin typeface="Segoe UI" panose="020B0502040204020203" pitchFamily="34" charset="0"/>
              <a:cs typeface="Segoe UI" panose="020B0502040204020203" pitchFamily="34" charset="0"/>
            </a:endParaRPr>
          </a:p>
          <a:p>
            <a:pPr marL="800100" lvl="1" indent="-342900">
              <a:lnSpc>
                <a:spcPct val="100000"/>
              </a:lnSpc>
            </a:pPr>
            <a:r>
              <a:rPr lang="he-IL" sz="1800" dirty="0">
                <a:latin typeface="Segoe UI" panose="020B0502040204020203" pitchFamily="34" charset="0"/>
                <a:cs typeface="Segoe UI" panose="020B0502040204020203" pitchFamily="34" charset="0"/>
              </a:rPr>
              <a:t>פיתוח חדשנות עסקית מבוססת </a:t>
            </a:r>
            <a:r>
              <a:rPr lang="en-US" sz="1800" dirty="0" smtClean="0">
                <a:latin typeface="Segoe UI" panose="020B0502040204020203" pitchFamily="34" charset="0"/>
                <a:cs typeface="Segoe UI" panose="020B0502040204020203" pitchFamily="34" charset="0"/>
              </a:rPr>
              <a:t>DATA</a:t>
            </a:r>
            <a:r>
              <a:rPr lang="he-IL" sz="1800" dirty="0" smtClean="0">
                <a:latin typeface="Segoe UI" panose="020B0502040204020203" pitchFamily="34" charset="0"/>
                <a:cs typeface="Segoe UI" panose="020B0502040204020203" pitchFamily="34" charset="0"/>
              </a:rPr>
              <a:t> – יצירת ערך ותובנות מהמידע הן ברמת המשרד והן ברמה הלאומית.</a:t>
            </a:r>
            <a:endParaRPr lang="he-IL" sz="1800" dirty="0" smtClean="0">
              <a:latin typeface="Segoe UI" panose="020B0502040204020203" pitchFamily="34" charset="0"/>
              <a:cs typeface="Segoe UI" panose="020B0502040204020203" pitchFamily="34" charset="0"/>
            </a:endParaRPr>
          </a:p>
          <a:p>
            <a:pPr marL="0" indent="0">
              <a:lnSpc>
                <a:spcPct val="100000"/>
              </a:lnSpc>
              <a:buNone/>
            </a:pPr>
            <a:r>
              <a:rPr lang="he-IL" sz="1800" b="1" dirty="0" smtClean="0">
                <a:latin typeface="Segoe UI" panose="020B0502040204020203" pitchFamily="34" charset="0"/>
                <a:cs typeface="Segoe UI" panose="020B0502040204020203" pitchFamily="34" charset="0"/>
              </a:rPr>
              <a:t>יעדים</a:t>
            </a:r>
            <a:endParaRPr lang="en-US" sz="1800" b="1" dirty="0" smtClean="0">
              <a:latin typeface="Segoe UI" panose="020B0502040204020203" pitchFamily="34" charset="0"/>
              <a:cs typeface="Segoe UI" panose="020B0502040204020203" pitchFamily="34" charset="0"/>
            </a:endParaRPr>
          </a:p>
          <a:p>
            <a:pPr marL="800100" lvl="1" indent="-342900">
              <a:lnSpc>
                <a:spcPct val="100000"/>
              </a:lnSpc>
            </a:pPr>
            <a:r>
              <a:rPr lang="he-IL" sz="1800" dirty="0" smtClean="0">
                <a:latin typeface="Segoe UI" panose="020B0502040204020203" pitchFamily="34" charset="0"/>
                <a:cs typeface="Segoe UI" panose="020B0502040204020203" pitchFamily="34" charset="0"/>
              </a:rPr>
              <a:t>יצירת קטלוג מידע ארגוני</a:t>
            </a:r>
            <a:endParaRPr lang="en-US" sz="1800" dirty="0" smtClean="0">
              <a:latin typeface="Segoe UI" panose="020B0502040204020203" pitchFamily="34" charset="0"/>
              <a:cs typeface="Segoe UI" panose="020B0502040204020203" pitchFamily="34" charset="0"/>
            </a:endParaRPr>
          </a:p>
          <a:p>
            <a:pPr marL="800100" lvl="1" indent="-342900">
              <a:lnSpc>
                <a:spcPct val="100000"/>
              </a:lnSpc>
            </a:pPr>
            <a:r>
              <a:rPr lang="he-IL" sz="1800" dirty="0" smtClean="0">
                <a:latin typeface="Segoe UI" panose="020B0502040204020203" pitchFamily="34" charset="0"/>
                <a:cs typeface="Segoe UI" panose="020B0502040204020203" pitchFamily="34" charset="0"/>
              </a:rPr>
              <a:t>זיהוי פערים בדיגיטציה של המידע וטיפול בהם</a:t>
            </a:r>
            <a:endParaRPr lang="en-US" sz="1800" dirty="0" smtClean="0">
              <a:latin typeface="Segoe UI" panose="020B0502040204020203" pitchFamily="34" charset="0"/>
              <a:cs typeface="Segoe UI" panose="020B0502040204020203" pitchFamily="34" charset="0"/>
            </a:endParaRPr>
          </a:p>
          <a:p>
            <a:pPr marL="800100" lvl="1" indent="-342900">
              <a:lnSpc>
                <a:spcPct val="100000"/>
              </a:lnSpc>
            </a:pPr>
            <a:r>
              <a:rPr lang="he-IL" sz="1800" dirty="0" smtClean="0">
                <a:latin typeface="Segoe UI" panose="020B0502040204020203" pitchFamily="34" charset="0"/>
                <a:cs typeface="Segoe UI" panose="020B0502040204020203" pitchFamily="34" charset="0"/>
              </a:rPr>
              <a:t>הקמת תשתית </a:t>
            </a:r>
            <a:r>
              <a:rPr lang="en-US" sz="1800" dirty="0" smtClean="0">
                <a:latin typeface="Segoe UI" panose="020B0502040204020203" pitchFamily="34" charset="0"/>
                <a:cs typeface="Segoe UI" panose="020B0502040204020203" pitchFamily="34" charset="0"/>
              </a:rPr>
              <a:t>Big Data</a:t>
            </a:r>
            <a:r>
              <a:rPr lang="he-IL" sz="1800" dirty="0" smtClean="0">
                <a:latin typeface="Segoe UI" panose="020B0502040204020203" pitchFamily="34" charset="0"/>
                <a:cs typeface="Segoe UI" panose="020B0502040204020203" pitchFamily="34" charset="0"/>
              </a:rPr>
              <a:t> במשרד </a:t>
            </a:r>
            <a:endParaRPr lang="en-US" sz="1800" dirty="0" smtClean="0">
              <a:latin typeface="Segoe UI" panose="020B0502040204020203" pitchFamily="34" charset="0"/>
              <a:cs typeface="Segoe UI" panose="020B0502040204020203" pitchFamily="34" charset="0"/>
            </a:endParaRPr>
          </a:p>
          <a:p>
            <a:pPr marL="800100" lvl="1" indent="-342900">
              <a:lnSpc>
                <a:spcPct val="100000"/>
              </a:lnSpc>
            </a:pPr>
            <a:r>
              <a:rPr lang="he-IL" sz="1800" dirty="0" err="1" smtClean="0">
                <a:latin typeface="Segoe UI" panose="020B0502040204020203" pitchFamily="34" charset="0"/>
                <a:cs typeface="Segoe UI" panose="020B0502040204020203" pitchFamily="34" charset="0"/>
              </a:rPr>
              <a:t>מיקסום</a:t>
            </a:r>
            <a:r>
              <a:rPr lang="he-IL" sz="1800" dirty="0" smtClean="0">
                <a:latin typeface="Segoe UI" panose="020B0502040204020203" pitchFamily="34" charset="0"/>
                <a:cs typeface="Segoe UI" panose="020B0502040204020203" pitchFamily="34" charset="0"/>
              </a:rPr>
              <a:t> מערכות ה </a:t>
            </a:r>
            <a:r>
              <a:rPr lang="en-US" sz="1800" dirty="0" smtClean="0">
                <a:latin typeface="Segoe UI" panose="020B0502040204020203" pitchFamily="34" charset="0"/>
                <a:cs typeface="Segoe UI" panose="020B0502040204020203" pitchFamily="34" charset="0"/>
              </a:rPr>
              <a:t>BI</a:t>
            </a:r>
            <a:r>
              <a:rPr lang="he-IL" sz="1800" dirty="0" smtClean="0">
                <a:latin typeface="Segoe UI" panose="020B0502040204020203" pitchFamily="34" charset="0"/>
                <a:cs typeface="Segoe UI" panose="020B0502040204020203" pitchFamily="34" charset="0"/>
              </a:rPr>
              <a:t> לפיתוח אנליטיקה עסקית מתקדמת ביחידות המשרד הגדולות פיתוח מודלים עסקיים מבוססי למידת מכונה  ו </a:t>
            </a:r>
            <a:r>
              <a:rPr lang="en-US" sz="1800" dirty="0" smtClean="0">
                <a:latin typeface="Segoe UI" panose="020B0502040204020203" pitchFamily="34" charset="0"/>
                <a:cs typeface="Segoe UI" panose="020B0502040204020203" pitchFamily="34" charset="0"/>
              </a:rPr>
              <a:t>DATA</a:t>
            </a:r>
            <a:r>
              <a:rPr lang="he-IL" sz="1800" dirty="0" smtClean="0">
                <a:latin typeface="Segoe UI" panose="020B0502040204020203" pitchFamily="34" charset="0"/>
                <a:cs typeface="Segoe UI" panose="020B0502040204020203" pitchFamily="34" charset="0"/>
              </a:rPr>
              <a:t> ביחידות </a:t>
            </a:r>
            <a:r>
              <a:rPr lang="he-IL" sz="1800" dirty="0" smtClean="0">
                <a:latin typeface="Segoe UI" panose="020B0502040204020203" pitchFamily="34" charset="0"/>
                <a:cs typeface="Segoe UI" panose="020B0502040204020203" pitchFamily="34" charset="0"/>
              </a:rPr>
              <a:t>המשרד</a:t>
            </a:r>
          </a:p>
          <a:p>
            <a:pPr marL="800100" lvl="1" indent="-342900">
              <a:lnSpc>
                <a:spcPct val="100000"/>
              </a:lnSpc>
            </a:pPr>
            <a:r>
              <a:rPr lang="en-US" sz="1800" dirty="0" smtClean="0">
                <a:latin typeface="Segoe UI" panose="020B0502040204020203" pitchFamily="34" charset="0"/>
                <a:cs typeface="Segoe UI" panose="020B0502040204020203" pitchFamily="34" charset="0"/>
              </a:rPr>
              <a:t>Bi for the public</a:t>
            </a:r>
            <a:r>
              <a:rPr lang="he-IL" sz="1800" dirty="0" smtClean="0">
                <a:latin typeface="Segoe UI" panose="020B0502040204020203" pitchFamily="34" charset="0"/>
                <a:cs typeface="Segoe UI" panose="020B0502040204020203" pitchFamily="34" charset="0"/>
              </a:rPr>
              <a:t> – </a:t>
            </a:r>
            <a:r>
              <a:rPr lang="he-IL" sz="1800" dirty="0" err="1" smtClean="0">
                <a:latin typeface="Segoe UI" panose="020B0502040204020203" pitchFamily="34" charset="0"/>
                <a:cs typeface="Segoe UI" panose="020B0502040204020203" pitchFamily="34" charset="0"/>
              </a:rPr>
              <a:t>הנגשת</a:t>
            </a:r>
            <a:r>
              <a:rPr lang="he-IL" sz="1800" dirty="0" smtClean="0">
                <a:latin typeface="Segoe UI" panose="020B0502040204020203" pitchFamily="34" charset="0"/>
                <a:cs typeface="Segoe UI" panose="020B0502040204020203" pitchFamily="34" charset="0"/>
              </a:rPr>
              <a:t> ה </a:t>
            </a:r>
            <a:r>
              <a:rPr lang="en-US" sz="1800" dirty="0" smtClean="0">
                <a:latin typeface="Segoe UI" panose="020B0502040204020203" pitchFamily="34" charset="0"/>
                <a:cs typeface="Segoe UI" panose="020B0502040204020203" pitchFamily="34" charset="0"/>
              </a:rPr>
              <a:t>DATA</a:t>
            </a:r>
            <a:r>
              <a:rPr lang="he-IL" sz="1800" dirty="0" smtClean="0">
                <a:latin typeface="Segoe UI" panose="020B0502040204020203" pitchFamily="34" charset="0"/>
                <a:cs typeface="Segoe UI" panose="020B0502040204020203" pitchFamily="34" charset="0"/>
              </a:rPr>
              <a:t> לציבור (גופי מחקר, אקדמיה, עיתונאים.....)</a:t>
            </a:r>
            <a:endParaRPr lang="en-US" sz="1800" dirty="0" smtClean="0">
              <a:latin typeface="Segoe UI" panose="020B0502040204020203" pitchFamily="34" charset="0"/>
              <a:cs typeface="Segoe UI" panose="020B0502040204020203" pitchFamily="34" charset="0"/>
            </a:endParaRPr>
          </a:p>
          <a:p>
            <a:pPr marL="342900" indent="-342900">
              <a:lnSpc>
                <a:spcPct val="100000"/>
              </a:lnSpc>
            </a:pPr>
            <a:endParaRPr lang="he-IL" sz="18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77599214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a:xfrm>
            <a:off x="1019101" y="448828"/>
            <a:ext cx="10699866" cy="480131"/>
          </a:xfrm>
        </p:spPr>
        <p:txBody>
          <a:bodyPr>
            <a:noAutofit/>
          </a:bodyPr>
          <a:lstStyle/>
          <a:p>
            <a:r>
              <a:rPr lang="he-IL" sz="3600" b="1" dirty="0" smtClean="0">
                <a:solidFill>
                  <a:srgbClr val="2C4D76"/>
                </a:solidFill>
                <a:latin typeface="Segoe UI" panose="020B0502040204020203" pitchFamily="34" charset="0"/>
                <a:cs typeface="Segoe UI" panose="020B0502040204020203" pitchFamily="34" charset="0"/>
              </a:rPr>
              <a:t>אתגרים</a:t>
            </a:r>
            <a:endParaRPr lang="he-IL" sz="3600" b="1" dirty="0">
              <a:solidFill>
                <a:srgbClr val="2C4D76"/>
              </a:solidFill>
              <a:latin typeface="Segoe UI" panose="020B0502040204020203" pitchFamily="34" charset="0"/>
              <a:cs typeface="Segoe UI" panose="020B0502040204020203" pitchFamily="34" charset="0"/>
            </a:endParaRPr>
          </a:p>
        </p:txBody>
      </p:sp>
      <p:sp>
        <p:nvSpPr>
          <p:cNvPr id="7" name="מלבן 6"/>
          <p:cNvSpPr/>
          <p:nvPr/>
        </p:nvSpPr>
        <p:spPr>
          <a:xfrm>
            <a:off x="2019226" y="2552702"/>
            <a:ext cx="1724025" cy="1095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ניתוח טקסט</a:t>
            </a:r>
            <a:endParaRPr lang="he-IL" dirty="0"/>
          </a:p>
        </p:txBody>
      </p:sp>
      <p:sp>
        <p:nvSpPr>
          <p:cNvPr id="8" name="מלבן 7"/>
          <p:cNvSpPr/>
          <p:nvPr/>
        </p:nvSpPr>
        <p:spPr>
          <a:xfrm>
            <a:off x="2019226" y="4014697"/>
            <a:ext cx="1724025" cy="1062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ניתוח וודאו</a:t>
            </a:r>
            <a:endParaRPr lang="he-IL" dirty="0"/>
          </a:p>
        </p:txBody>
      </p:sp>
      <p:sp>
        <p:nvSpPr>
          <p:cNvPr id="9" name="מלבן 8"/>
          <p:cNvSpPr/>
          <p:nvPr/>
        </p:nvSpPr>
        <p:spPr>
          <a:xfrm>
            <a:off x="4286250" y="2552702"/>
            <a:ext cx="1724025" cy="1095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ניתוח אודיו</a:t>
            </a:r>
            <a:endParaRPr lang="he-IL" dirty="0"/>
          </a:p>
        </p:txBody>
      </p:sp>
      <p:sp>
        <p:nvSpPr>
          <p:cNvPr id="10" name="מלבן 9"/>
          <p:cNvSpPr/>
          <p:nvPr/>
        </p:nvSpPr>
        <p:spPr>
          <a:xfrm>
            <a:off x="4286249" y="4014698"/>
            <a:ext cx="1724025" cy="1062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ניתוח תמונות</a:t>
            </a:r>
            <a:endParaRPr lang="he-IL" dirty="0"/>
          </a:p>
        </p:txBody>
      </p:sp>
      <p:sp>
        <p:nvSpPr>
          <p:cNvPr id="11" name="מלבן 10"/>
          <p:cNvSpPr/>
          <p:nvPr/>
        </p:nvSpPr>
        <p:spPr>
          <a:xfrm>
            <a:off x="6667500" y="2552702"/>
            <a:ext cx="1724025" cy="1095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ניתוח קשרים וחילוץ ישויות</a:t>
            </a:r>
            <a:endParaRPr lang="he-IL" dirty="0"/>
          </a:p>
        </p:txBody>
      </p:sp>
      <p:sp>
        <p:nvSpPr>
          <p:cNvPr id="12" name="מלבן 11"/>
          <p:cNvSpPr/>
          <p:nvPr/>
        </p:nvSpPr>
        <p:spPr>
          <a:xfrm>
            <a:off x="6667499" y="4014697"/>
            <a:ext cx="1724025" cy="1062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עברית - מורפולוגיה וטקסונומיה</a:t>
            </a:r>
            <a:endParaRPr lang="he-IL" dirty="0"/>
          </a:p>
        </p:txBody>
      </p:sp>
      <p:sp>
        <p:nvSpPr>
          <p:cNvPr id="13" name="מלבן 12"/>
          <p:cNvSpPr/>
          <p:nvPr/>
        </p:nvSpPr>
        <p:spPr>
          <a:xfrm>
            <a:off x="8921732" y="2552702"/>
            <a:ext cx="1724025" cy="1062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כלים</a:t>
            </a:r>
            <a:endParaRPr lang="he-IL" dirty="0"/>
          </a:p>
        </p:txBody>
      </p:sp>
      <p:sp>
        <p:nvSpPr>
          <p:cNvPr id="14" name="מלבן 13"/>
          <p:cNvSpPr/>
          <p:nvPr/>
        </p:nvSpPr>
        <p:spPr>
          <a:xfrm>
            <a:off x="8921732" y="4014696"/>
            <a:ext cx="1724025" cy="1062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ממשקים</a:t>
            </a:r>
            <a:endParaRPr lang="he-IL" dirty="0"/>
          </a:p>
        </p:txBody>
      </p:sp>
      <p:sp>
        <p:nvSpPr>
          <p:cNvPr id="15" name="מלבן 14"/>
          <p:cNvSpPr/>
          <p:nvPr/>
        </p:nvSpPr>
        <p:spPr>
          <a:xfrm>
            <a:off x="2019225" y="5443446"/>
            <a:ext cx="1724025" cy="1062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רגולציה</a:t>
            </a:r>
            <a:endParaRPr lang="he-IL" dirty="0"/>
          </a:p>
        </p:txBody>
      </p:sp>
      <p:sp>
        <p:nvSpPr>
          <p:cNvPr id="16" name="מלבן 15"/>
          <p:cNvSpPr/>
          <p:nvPr/>
        </p:nvSpPr>
        <p:spPr>
          <a:xfrm>
            <a:off x="4286248" y="5443446"/>
            <a:ext cx="1724025" cy="1062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חווית משתמש</a:t>
            </a:r>
            <a:endParaRPr lang="he-IL" dirty="0"/>
          </a:p>
        </p:txBody>
      </p:sp>
      <p:sp>
        <p:nvSpPr>
          <p:cNvPr id="17" name="מלבן 16"/>
          <p:cNvSpPr/>
          <p:nvPr/>
        </p:nvSpPr>
        <p:spPr>
          <a:xfrm>
            <a:off x="6667499" y="5443446"/>
            <a:ext cx="1724025" cy="1062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ידע ו </a:t>
            </a:r>
            <a:r>
              <a:rPr lang="en-US" dirty="0" smtClean="0"/>
              <a:t>Skills</a:t>
            </a:r>
            <a:endParaRPr lang="he-IL" dirty="0"/>
          </a:p>
        </p:txBody>
      </p:sp>
      <p:sp>
        <p:nvSpPr>
          <p:cNvPr id="18" name="מלבן 17"/>
          <p:cNvSpPr/>
          <p:nvPr/>
        </p:nvSpPr>
        <p:spPr>
          <a:xfrm>
            <a:off x="8921732" y="5443446"/>
            <a:ext cx="1724025" cy="1062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אבטחת מידע</a:t>
            </a:r>
            <a:endParaRPr lang="he-IL" dirty="0"/>
          </a:p>
        </p:txBody>
      </p:sp>
      <p:sp>
        <p:nvSpPr>
          <p:cNvPr id="4" name="מלבן 3"/>
          <p:cNvSpPr/>
          <p:nvPr/>
        </p:nvSpPr>
        <p:spPr>
          <a:xfrm>
            <a:off x="985779" y="1263458"/>
            <a:ext cx="2995580" cy="533400"/>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יצירת תובנות מהמידע</a:t>
            </a:r>
            <a:endParaRPr lang="he-IL" dirty="0"/>
          </a:p>
        </p:txBody>
      </p:sp>
      <p:sp>
        <p:nvSpPr>
          <p:cNvPr id="19" name="מלבן 18"/>
          <p:cNvSpPr/>
          <p:nvPr/>
        </p:nvSpPr>
        <p:spPr>
          <a:xfrm>
            <a:off x="8616843" y="1203885"/>
            <a:ext cx="2995580" cy="533400"/>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ניהול המידע</a:t>
            </a:r>
            <a:endParaRPr lang="he-IL" dirty="0"/>
          </a:p>
        </p:txBody>
      </p:sp>
      <p:sp>
        <p:nvSpPr>
          <p:cNvPr id="20" name="מלבן 19"/>
          <p:cNvSpPr/>
          <p:nvPr/>
        </p:nvSpPr>
        <p:spPr>
          <a:xfrm>
            <a:off x="4801311" y="1227876"/>
            <a:ext cx="2995580" cy="533400"/>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הבניית תהליכים עסקיים חדשים</a:t>
            </a:r>
            <a:endParaRPr lang="he-IL" dirty="0"/>
          </a:p>
        </p:txBody>
      </p:sp>
    </p:spTree>
    <p:extLst>
      <p:ext uri="{BB962C8B-B14F-4D97-AF65-F5344CB8AC3E}">
        <p14:creationId xmlns:p14="http://schemas.microsoft.com/office/powerpoint/2010/main" val="70422335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a:xfrm>
            <a:off x="838200" y="365125"/>
            <a:ext cx="10419272" cy="662781"/>
          </a:xfrm>
        </p:spPr>
        <p:txBody>
          <a:bodyPr vert="horz" lIns="91440" tIns="45720" rIns="91440" bIns="45720" rtlCol="1" anchor="ctr">
            <a:noAutofit/>
          </a:bodyPr>
          <a:lstStyle/>
          <a:p>
            <a:pPr lvl="0"/>
            <a:r>
              <a:rPr lang="en-US" sz="3600" b="1" dirty="0">
                <a:solidFill>
                  <a:srgbClr val="2C4D76"/>
                </a:solidFill>
                <a:latin typeface="Segoe UI" panose="020B0502040204020203" pitchFamily="34" charset="0"/>
                <a:cs typeface="Segoe UI" panose="020B0502040204020203" pitchFamily="34" charset="0"/>
              </a:rPr>
              <a:t>Data Governance</a:t>
            </a:r>
            <a:endParaRPr lang="he-IL" sz="3600" b="1" dirty="0">
              <a:solidFill>
                <a:srgbClr val="2C4D76"/>
              </a:solidFill>
              <a:latin typeface="Segoe UI" panose="020B0502040204020203" pitchFamily="34" charset="0"/>
              <a:cs typeface="Segoe UI" panose="020B0502040204020203" pitchFamily="34" charset="0"/>
            </a:endParaRPr>
          </a:p>
        </p:txBody>
      </p:sp>
      <p:sp>
        <p:nvSpPr>
          <p:cNvPr id="3" name="מציין מיקום תוכן 2"/>
          <p:cNvSpPr>
            <a:spLocks noGrp="1"/>
          </p:cNvSpPr>
          <p:nvPr>
            <p:ph idx="1"/>
          </p:nvPr>
        </p:nvSpPr>
        <p:spPr>
          <a:xfrm>
            <a:off x="838200" y="1664899"/>
            <a:ext cx="11031747" cy="4892540"/>
          </a:xfrm>
        </p:spPr>
        <p:txBody>
          <a:bodyPr vert="horz" lIns="91440" tIns="45720" rIns="91440" bIns="45720" rtlCol="1">
            <a:noAutofit/>
          </a:bodyPr>
          <a:lstStyle/>
          <a:p>
            <a:pPr marL="342900" indent="-342900">
              <a:lnSpc>
                <a:spcPct val="100000"/>
              </a:lnSpc>
            </a:pPr>
            <a:endParaRPr lang="he-IL" sz="1800" dirty="0">
              <a:latin typeface="Segoe UI" panose="020B0502040204020203" pitchFamily="34" charset="0"/>
              <a:cs typeface="Segoe UI" panose="020B0502040204020203" pitchFamily="34" charset="0"/>
            </a:endParaRPr>
          </a:p>
        </p:txBody>
      </p:sp>
      <p:sp>
        <p:nvSpPr>
          <p:cNvPr id="5" name="מלבן 4"/>
          <p:cNvSpPr/>
          <p:nvPr/>
        </p:nvSpPr>
        <p:spPr>
          <a:xfrm>
            <a:off x="838200" y="1664899"/>
            <a:ext cx="2907102" cy="655607"/>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זמינות המידע</a:t>
            </a:r>
            <a:endParaRPr lang="he-IL" dirty="0"/>
          </a:p>
        </p:txBody>
      </p:sp>
      <p:sp>
        <p:nvSpPr>
          <p:cNvPr id="6" name="מלבן 5"/>
          <p:cNvSpPr/>
          <p:nvPr/>
        </p:nvSpPr>
        <p:spPr>
          <a:xfrm>
            <a:off x="4797365" y="1664899"/>
            <a:ext cx="2907102" cy="655607"/>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מהימנות המידע</a:t>
            </a:r>
            <a:endParaRPr lang="he-IL" dirty="0"/>
          </a:p>
        </p:txBody>
      </p:sp>
      <p:sp>
        <p:nvSpPr>
          <p:cNvPr id="7" name="מלבן 6"/>
          <p:cNvSpPr/>
          <p:nvPr/>
        </p:nvSpPr>
        <p:spPr>
          <a:xfrm>
            <a:off x="8756530" y="1664899"/>
            <a:ext cx="2907102" cy="655607"/>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איכות המידע</a:t>
            </a:r>
            <a:endParaRPr lang="he-IL" dirty="0"/>
          </a:p>
        </p:txBody>
      </p:sp>
      <p:sp>
        <p:nvSpPr>
          <p:cNvPr id="11" name="מלבן 10"/>
          <p:cNvSpPr/>
          <p:nvPr/>
        </p:nvSpPr>
        <p:spPr>
          <a:xfrm>
            <a:off x="1896373" y="4731317"/>
            <a:ext cx="1724025" cy="1095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קטלוג ארגוני </a:t>
            </a:r>
            <a:endParaRPr lang="he-IL" dirty="0"/>
          </a:p>
        </p:txBody>
      </p:sp>
      <p:sp>
        <p:nvSpPr>
          <p:cNvPr id="12" name="מלבן 11"/>
          <p:cNvSpPr/>
          <p:nvPr/>
        </p:nvSpPr>
        <p:spPr>
          <a:xfrm>
            <a:off x="8913105" y="4773874"/>
            <a:ext cx="1724025" cy="1062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ארכיטקטורה</a:t>
            </a:r>
            <a:endParaRPr lang="he-IL" dirty="0"/>
          </a:p>
        </p:txBody>
      </p:sp>
      <p:sp>
        <p:nvSpPr>
          <p:cNvPr id="13" name="מלבן 12"/>
          <p:cNvSpPr/>
          <p:nvPr/>
        </p:nvSpPr>
        <p:spPr>
          <a:xfrm>
            <a:off x="4277624" y="3285947"/>
            <a:ext cx="1724025" cy="1095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מדיניות ונהלים</a:t>
            </a:r>
            <a:endParaRPr lang="he-IL" dirty="0"/>
          </a:p>
        </p:txBody>
      </p:sp>
      <p:sp>
        <p:nvSpPr>
          <p:cNvPr id="14" name="מלבן 13"/>
          <p:cNvSpPr/>
          <p:nvPr/>
        </p:nvSpPr>
        <p:spPr>
          <a:xfrm>
            <a:off x="4315185" y="4773874"/>
            <a:ext cx="1724025" cy="1062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כלים טכנולוגים</a:t>
            </a:r>
            <a:endParaRPr lang="he-IL" dirty="0"/>
          </a:p>
        </p:txBody>
      </p:sp>
      <p:sp>
        <p:nvSpPr>
          <p:cNvPr id="15" name="מלבן 14"/>
          <p:cNvSpPr/>
          <p:nvPr/>
        </p:nvSpPr>
        <p:spPr>
          <a:xfrm>
            <a:off x="6658874" y="3285947"/>
            <a:ext cx="1724025" cy="10953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שפה עסקית</a:t>
            </a:r>
            <a:endParaRPr lang="he-IL" dirty="0"/>
          </a:p>
        </p:txBody>
      </p:sp>
      <p:sp>
        <p:nvSpPr>
          <p:cNvPr id="16" name="מלבן 15"/>
          <p:cNvSpPr/>
          <p:nvPr/>
        </p:nvSpPr>
        <p:spPr>
          <a:xfrm>
            <a:off x="6658873" y="4747942"/>
            <a:ext cx="1724025" cy="1062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שקיפות ואחריות למידע</a:t>
            </a:r>
            <a:endParaRPr lang="he-IL" dirty="0"/>
          </a:p>
        </p:txBody>
      </p:sp>
      <p:sp>
        <p:nvSpPr>
          <p:cNvPr id="17" name="מלבן 16"/>
          <p:cNvSpPr/>
          <p:nvPr/>
        </p:nvSpPr>
        <p:spPr>
          <a:xfrm>
            <a:off x="8913106" y="3285947"/>
            <a:ext cx="1724025" cy="1062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בקרת איכות</a:t>
            </a:r>
            <a:endParaRPr lang="he-IL" dirty="0"/>
          </a:p>
        </p:txBody>
      </p:sp>
      <p:sp>
        <p:nvSpPr>
          <p:cNvPr id="18" name="מלבן 17"/>
          <p:cNvSpPr/>
          <p:nvPr/>
        </p:nvSpPr>
        <p:spPr>
          <a:xfrm>
            <a:off x="1896372" y="3285946"/>
            <a:ext cx="1724025" cy="1062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אבטחת מידע</a:t>
            </a:r>
            <a:endParaRPr lang="he-IL" dirty="0"/>
          </a:p>
        </p:txBody>
      </p:sp>
    </p:spTree>
    <p:extLst>
      <p:ext uri="{BB962C8B-B14F-4D97-AF65-F5344CB8AC3E}">
        <p14:creationId xmlns:p14="http://schemas.microsoft.com/office/powerpoint/2010/main" val="186069933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a:xfrm>
            <a:off x="1111953" y="321942"/>
            <a:ext cx="10515600" cy="1011844"/>
          </a:xfrm>
        </p:spPr>
        <p:txBody>
          <a:bodyPr>
            <a:normAutofit/>
          </a:bodyPr>
          <a:lstStyle/>
          <a:p>
            <a:r>
              <a:rPr lang="he-IL" sz="3600" b="1" dirty="0" smtClean="0">
                <a:solidFill>
                  <a:srgbClr val="2C4D76"/>
                </a:solidFill>
                <a:latin typeface="Segoe UI" panose="020B0502040204020203" pitchFamily="34" charset="0"/>
                <a:cs typeface="Segoe UI" panose="020B0502040204020203" pitchFamily="34" charset="0"/>
              </a:rPr>
              <a:t>דוגמאות לאתגרי </a:t>
            </a:r>
            <a:r>
              <a:rPr lang="he-IL" sz="3600" b="1" dirty="0">
                <a:solidFill>
                  <a:srgbClr val="2C4D76"/>
                </a:solidFill>
                <a:latin typeface="Segoe UI" panose="020B0502040204020203" pitchFamily="34" charset="0"/>
                <a:cs typeface="Segoe UI" panose="020B0502040204020203" pitchFamily="34" charset="0"/>
              </a:rPr>
              <a:t>המשרד בתחום ה </a:t>
            </a:r>
            <a:r>
              <a:rPr lang="en-US" sz="3600" b="1" dirty="0">
                <a:solidFill>
                  <a:srgbClr val="2C4D76"/>
                </a:solidFill>
                <a:latin typeface="Segoe UI" panose="020B0502040204020203" pitchFamily="34" charset="0"/>
                <a:cs typeface="Segoe UI" panose="020B0502040204020203" pitchFamily="34" charset="0"/>
              </a:rPr>
              <a:t>AI</a:t>
            </a:r>
            <a:endParaRPr lang="he-IL" sz="3600" b="1" dirty="0">
              <a:solidFill>
                <a:srgbClr val="2C4D76"/>
              </a:solidFill>
              <a:latin typeface="Segoe UI" panose="020B0502040204020203" pitchFamily="34" charset="0"/>
              <a:cs typeface="Segoe UI" panose="020B0502040204020203" pitchFamily="34" charset="0"/>
            </a:endParaRPr>
          </a:p>
        </p:txBody>
      </p:sp>
      <p:sp>
        <p:nvSpPr>
          <p:cNvPr id="87" name="משושה 86"/>
          <p:cNvSpPr/>
          <p:nvPr/>
        </p:nvSpPr>
        <p:spPr>
          <a:xfrm>
            <a:off x="2817706" y="3701265"/>
            <a:ext cx="1591060" cy="1371603"/>
          </a:xfrm>
          <a:prstGeom prst="hexagon">
            <a:avLst>
              <a:gd name="adj" fmla="val 29810"/>
              <a:gd name="vf" fmla="val 115470"/>
            </a:avLst>
          </a:prstGeom>
          <a:solidFill>
            <a:schemeClr val="bg1"/>
          </a:solidFill>
          <a:ln w="38100">
            <a:solidFill>
              <a:schemeClr val="accent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latin typeface="Arial" panose="020B0604020202020204" pitchFamily="34" charset="0"/>
            </a:endParaRPr>
          </a:p>
        </p:txBody>
      </p:sp>
      <p:sp>
        <p:nvSpPr>
          <p:cNvPr id="88" name="משושה 87"/>
          <p:cNvSpPr/>
          <p:nvPr/>
        </p:nvSpPr>
        <p:spPr>
          <a:xfrm>
            <a:off x="2817706" y="5207805"/>
            <a:ext cx="1591060" cy="1371603"/>
          </a:xfrm>
          <a:prstGeom prst="hexagon">
            <a:avLst>
              <a:gd name="adj" fmla="val 29810"/>
              <a:gd name="vf" fmla="val 115470"/>
            </a:avLst>
          </a:prstGeom>
          <a:solidFill>
            <a:schemeClr val="bg1"/>
          </a:solidFill>
          <a:ln w="38100">
            <a:solidFill>
              <a:schemeClr val="accent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latin typeface="Arial" panose="020B0604020202020204" pitchFamily="34" charset="0"/>
            </a:endParaRPr>
          </a:p>
        </p:txBody>
      </p:sp>
      <p:sp>
        <p:nvSpPr>
          <p:cNvPr id="90" name="משושה 89"/>
          <p:cNvSpPr/>
          <p:nvPr/>
        </p:nvSpPr>
        <p:spPr>
          <a:xfrm>
            <a:off x="811008" y="1848030"/>
            <a:ext cx="1591060" cy="1371603"/>
          </a:xfrm>
          <a:prstGeom prst="hexagon">
            <a:avLst>
              <a:gd name="adj" fmla="val 29810"/>
              <a:gd name="vf" fmla="val 115470"/>
            </a:avLst>
          </a:prstGeom>
          <a:solidFill>
            <a:schemeClr val="bg1"/>
          </a:solidFill>
          <a:ln w="38100">
            <a:solidFill>
              <a:srgbClr val="00B050"/>
            </a:solidFill>
          </a:ln>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latin typeface="Arial" panose="020B0604020202020204" pitchFamily="34" charset="0"/>
            </a:endParaRPr>
          </a:p>
        </p:txBody>
      </p:sp>
      <p:sp>
        <p:nvSpPr>
          <p:cNvPr id="92" name="משושה 91"/>
          <p:cNvSpPr/>
          <p:nvPr/>
        </p:nvSpPr>
        <p:spPr>
          <a:xfrm>
            <a:off x="1476296" y="4462815"/>
            <a:ext cx="1591060" cy="1371603"/>
          </a:xfrm>
          <a:prstGeom prst="hexagon">
            <a:avLst>
              <a:gd name="adj" fmla="val 29810"/>
              <a:gd name="vf" fmla="val 115470"/>
            </a:avLst>
          </a:prstGeom>
          <a:solidFill>
            <a:schemeClr val="bg1"/>
          </a:solidFill>
          <a:ln w="38100">
            <a:solidFill>
              <a:schemeClr val="accent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latin typeface="Arial" panose="020B0604020202020204" pitchFamily="34" charset="0"/>
            </a:endParaRPr>
          </a:p>
        </p:txBody>
      </p:sp>
      <p:sp>
        <p:nvSpPr>
          <p:cNvPr id="93" name="משושה 92"/>
          <p:cNvSpPr/>
          <p:nvPr/>
        </p:nvSpPr>
        <p:spPr>
          <a:xfrm>
            <a:off x="9038385" y="2832266"/>
            <a:ext cx="1591060" cy="1371603"/>
          </a:xfrm>
          <a:prstGeom prst="hexagon">
            <a:avLst>
              <a:gd name="adj" fmla="val 29810"/>
              <a:gd name="vf" fmla="val 115470"/>
            </a:avLst>
          </a:prstGeom>
          <a:solidFill>
            <a:schemeClr val="bg1"/>
          </a:solidFill>
          <a:ln w="38100">
            <a:solidFill>
              <a:schemeClr val="tx1">
                <a:lumMod val="65000"/>
                <a:lumOff val="3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a:solidFill>
                  <a:schemeClr val="tx1"/>
                </a:solidFill>
              </a:rPr>
              <a:t>תיוג וסיווג</a:t>
            </a:r>
          </a:p>
        </p:txBody>
      </p:sp>
      <p:sp>
        <p:nvSpPr>
          <p:cNvPr id="94" name="משושה 93"/>
          <p:cNvSpPr/>
          <p:nvPr/>
        </p:nvSpPr>
        <p:spPr>
          <a:xfrm>
            <a:off x="10379794" y="2078996"/>
            <a:ext cx="1591060" cy="1371603"/>
          </a:xfrm>
          <a:prstGeom prst="hexagon">
            <a:avLst>
              <a:gd name="adj" fmla="val 29810"/>
              <a:gd name="vf" fmla="val 115470"/>
            </a:avLst>
          </a:prstGeom>
          <a:solidFill>
            <a:schemeClr val="bg1"/>
          </a:solidFill>
          <a:ln w="38100">
            <a:solidFill>
              <a:schemeClr val="tx1">
                <a:lumMod val="65000"/>
                <a:lumOff val="3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latin typeface="Arial" panose="020B0604020202020204" pitchFamily="34" charset="0"/>
            </a:endParaRPr>
          </a:p>
        </p:txBody>
      </p:sp>
      <p:sp>
        <p:nvSpPr>
          <p:cNvPr id="95" name="משושה 94"/>
          <p:cNvSpPr/>
          <p:nvPr/>
        </p:nvSpPr>
        <p:spPr>
          <a:xfrm>
            <a:off x="10379794" y="3585536"/>
            <a:ext cx="1591060" cy="1371603"/>
          </a:xfrm>
          <a:prstGeom prst="hexagon">
            <a:avLst>
              <a:gd name="adj" fmla="val 29810"/>
              <a:gd name="vf" fmla="val 115470"/>
            </a:avLst>
          </a:prstGeom>
          <a:solidFill>
            <a:schemeClr val="bg1"/>
          </a:solidFill>
          <a:ln w="38100">
            <a:solidFill>
              <a:schemeClr val="tx1">
                <a:lumMod val="65000"/>
                <a:lumOff val="3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a:solidFill>
                  <a:schemeClr val="tx1"/>
                </a:solidFill>
              </a:rPr>
              <a:t>חילוץ ישויות</a:t>
            </a:r>
          </a:p>
        </p:txBody>
      </p:sp>
      <p:sp>
        <p:nvSpPr>
          <p:cNvPr id="96" name="משושה 95"/>
          <p:cNvSpPr/>
          <p:nvPr/>
        </p:nvSpPr>
        <p:spPr>
          <a:xfrm>
            <a:off x="5083090" y="4454535"/>
            <a:ext cx="1591060" cy="1371603"/>
          </a:xfrm>
          <a:prstGeom prst="hexagon">
            <a:avLst>
              <a:gd name="adj" fmla="val 29810"/>
              <a:gd name="vf" fmla="val 115470"/>
            </a:avLst>
          </a:prstGeom>
          <a:solidFill>
            <a:schemeClr val="bg1"/>
          </a:solidFill>
          <a:ln w="38100">
            <a:solidFill>
              <a:schemeClr val="accent6">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latin typeface="Arial" panose="020B0604020202020204" pitchFamily="34" charset="0"/>
            </a:endParaRPr>
          </a:p>
        </p:txBody>
      </p:sp>
      <p:sp>
        <p:nvSpPr>
          <p:cNvPr id="97" name="משושה 96"/>
          <p:cNvSpPr/>
          <p:nvPr/>
        </p:nvSpPr>
        <p:spPr>
          <a:xfrm>
            <a:off x="6424499" y="3701265"/>
            <a:ext cx="1591060" cy="1371603"/>
          </a:xfrm>
          <a:prstGeom prst="hexagon">
            <a:avLst>
              <a:gd name="adj" fmla="val 29810"/>
              <a:gd name="vf" fmla="val 115470"/>
            </a:avLst>
          </a:prstGeom>
          <a:solidFill>
            <a:schemeClr val="bg1"/>
          </a:solidFill>
          <a:ln w="38100">
            <a:solidFill>
              <a:schemeClr val="accent6">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latin typeface="Arial" panose="020B0604020202020204" pitchFamily="34" charset="0"/>
            </a:endParaRPr>
          </a:p>
        </p:txBody>
      </p:sp>
      <p:sp>
        <p:nvSpPr>
          <p:cNvPr id="98" name="משושה 97"/>
          <p:cNvSpPr/>
          <p:nvPr/>
        </p:nvSpPr>
        <p:spPr>
          <a:xfrm>
            <a:off x="6424499" y="5207805"/>
            <a:ext cx="1591060" cy="1371603"/>
          </a:xfrm>
          <a:prstGeom prst="hexagon">
            <a:avLst>
              <a:gd name="adj" fmla="val 29810"/>
              <a:gd name="vf" fmla="val 115470"/>
            </a:avLst>
          </a:prstGeom>
          <a:solidFill>
            <a:schemeClr val="bg1"/>
          </a:solidFill>
          <a:ln w="38100">
            <a:solidFill>
              <a:schemeClr val="accent6">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latin typeface="Arial" panose="020B0604020202020204" pitchFamily="34" charset="0"/>
            </a:endParaRPr>
          </a:p>
        </p:txBody>
      </p:sp>
      <p:sp>
        <p:nvSpPr>
          <p:cNvPr id="99" name="TextBox 98"/>
          <p:cNvSpPr txBox="1"/>
          <p:nvPr/>
        </p:nvSpPr>
        <p:spPr>
          <a:xfrm>
            <a:off x="2785100" y="4020512"/>
            <a:ext cx="1656271" cy="646331"/>
          </a:xfrm>
          <a:prstGeom prst="rect">
            <a:avLst/>
          </a:prstGeom>
          <a:noFill/>
        </p:spPr>
        <p:txBody>
          <a:bodyPr wrap="square" rtlCol="1">
            <a:spAutoFit/>
          </a:bodyPr>
          <a:lstStyle/>
          <a:p>
            <a:pPr algn="ctr"/>
            <a:r>
              <a:rPr lang="he-IL" b="1" dirty="0"/>
              <a:t>ניתוח סיכונים בתהליכי פיקוח</a:t>
            </a:r>
          </a:p>
        </p:txBody>
      </p:sp>
      <p:sp>
        <p:nvSpPr>
          <p:cNvPr id="101" name="TextBox 100"/>
          <p:cNvSpPr txBox="1"/>
          <p:nvPr/>
        </p:nvSpPr>
        <p:spPr>
          <a:xfrm>
            <a:off x="2817705" y="5669495"/>
            <a:ext cx="1656271" cy="646331"/>
          </a:xfrm>
          <a:prstGeom prst="rect">
            <a:avLst/>
          </a:prstGeom>
        </p:spPr>
        <p:txBody>
          <a:bodyPr wrap="square" rtlCol="1">
            <a:spAutoFit/>
          </a:bodyPr>
          <a:lstStyle/>
          <a:p>
            <a:pPr algn="ctr"/>
            <a:r>
              <a:rPr lang="he-IL" b="1" dirty="0" smtClean="0"/>
              <a:t>ניתוח חוסן כלכלי</a:t>
            </a:r>
            <a:endParaRPr lang="he-IL" b="1" dirty="0"/>
          </a:p>
        </p:txBody>
      </p:sp>
      <p:sp>
        <p:nvSpPr>
          <p:cNvPr id="102" name="TextBox 101"/>
          <p:cNvSpPr txBox="1"/>
          <p:nvPr/>
        </p:nvSpPr>
        <p:spPr>
          <a:xfrm>
            <a:off x="778402" y="2296303"/>
            <a:ext cx="1656271" cy="923330"/>
          </a:xfrm>
          <a:prstGeom prst="rect">
            <a:avLst/>
          </a:prstGeom>
          <a:noFill/>
        </p:spPr>
        <p:txBody>
          <a:bodyPr wrap="square" rtlCol="1">
            <a:spAutoFit/>
          </a:bodyPr>
          <a:lstStyle/>
          <a:p>
            <a:pPr algn="ctr"/>
            <a:r>
              <a:rPr lang="he-IL" b="1" dirty="0"/>
              <a:t>עולמות החקירה וההקשרים</a:t>
            </a:r>
            <a:endParaRPr lang="he-IL" dirty="0">
              <a:latin typeface="Arial" panose="020B0604020202020204" pitchFamily="34" charset="0"/>
            </a:endParaRPr>
          </a:p>
          <a:p>
            <a:pPr algn="ctr"/>
            <a:endParaRPr lang="he-IL" dirty="0"/>
          </a:p>
        </p:txBody>
      </p:sp>
      <p:sp>
        <p:nvSpPr>
          <p:cNvPr id="103" name="משושה 102"/>
          <p:cNvSpPr/>
          <p:nvPr/>
        </p:nvSpPr>
        <p:spPr>
          <a:xfrm>
            <a:off x="3454127" y="1629706"/>
            <a:ext cx="1591060" cy="1371603"/>
          </a:xfrm>
          <a:prstGeom prst="hexagon">
            <a:avLst>
              <a:gd name="adj" fmla="val 29810"/>
              <a:gd name="vf" fmla="val 115470"/>
            </a:avLst>
          </a:prstGeom>
          <a:solidFill>
            <a:schemeClr val="bg1"/>
          </a:solidFill>
          <a:ln w="38100">
            <a:solidFill>
              <a:srgbClr val="0070C0"/>
            </a:solidFill>
          </a:ln>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latin typeface="Arial" panose="020B0604020202020204" pitchFamily="34" charset="0"/>
            </a:endParaRPr>
          </a:p>
        </p:txBody>
      </p:sp>
      <p:sp>
        <p:nvSpPr>
          <p:cNvPr id="104" name="TextBox 103"/>
          <p:cNvSpPr txBox="1"/>
          <p:nvPr/>
        </p:nvSpPr>
        <p:spPr>
          <a:xfrm>
            <a:off x="3462254" y="2102241"/>
            <a:ext cx="1656271" cy="646331"/>
          </a:xfrm>
          <a:prstGeom prst="rect">
            <a:avLst/>
          </a:prstGeom>
          <a:noFill/>
        </p:spPr>
        <p:txBody>
          <a:bodyPr wrap="square" rtlCol="1">
            <a:spAutoFit/>
          </a:bodyPr>
          <a:lstStyle/>
          <a:p>
            <a:pPr algn="ctr"/>
            <a:r>
              <a:rPr lang="he-IL" b="1" dirty="0" smtClean="0"/>
              <a:t>ניתוח תשתיות ולוגים</a:t>
            </a:r>
            <a:endParaRPr lang="he-IL" dirty="0"/>
          </a:p>
        </p:txBody>
      </p:sp>
      <p:sp>
        <p:nvSpPr>
          <p:cNvPr id="105" name="משושה 104"/>
          <p:cNvSpPr/>
          <p:nvPr/>
        </p:nvSpPr>
        <p:spPr>
          <a:xfrm>
            <a:off x="4778693" y="2385532"/>
            <a:ext cx="1591060" cy="1371603"/>
          </a:xfrm>
          <a:prstGeom prst="hexagon">
            <a:avLst>
              <a:gd name="adj" fmla="val 29810"/>
              <a:gd name="vf" fmla="val 115470"/>
            </a:avLst>
          </a:prstGeom>
          <a:solidFill>
            <a:schemeClr val="bg1"/>
          </a:solidFill>
          <a:ln w="38100">
            <a:solidFill>
              <a:srgbClr val="0070C0"/>
            </a:solidFill>
          </a:ln>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solidFill>
                <a:schemeClr val="tx1"/>
              </a:solidFill>
              <a:latin typeface="Arial" panose="020B0604020202020204" pitchFamily="34" charset="0"/>
            </a:endParaRPr>
          </a:p>
        </p:txBody>
      </p:sp>
      <p:sp>
        <p:nvSpPr>
          <p:cNvPr id="106" name="TextBox 105"/>
          <p:cNvSpPr txBox="1"/>
          <p:nvPr/>
        </p:nvSpPr>
        <p:spPr>
          <a:xfrm>
            <a:off x="4743386" y="2850390"/>
            <a:ext cx="1656271" cy="369332"/>
          </a:xfrm>
          <a:prstGeom prst="rect">
            <a:avLst/>
          </a:prstGeom>
          <a:noFill/>
        </p:spPr>
        <p:txBody>
          <a:bodyPr wrap="square" rtlCol="1">
            <a:spAutoFit/>
          </a:bodyPr>
          <a:lstStyle/>
          <a:p>
            <a:pPr algn="ctr"/>
            <a:r>
              <a:rPr lang="he-IL" b="1" dirty="0" smtClean="0"/>
              <a:t>אבטחת מידע</a:t>
            </a:r>
            <a:endParaRPr lang="he-IL" dirty="0"/>
          </a:p>
        </p:txBody>
      </p:sp>
      <p:sp>
        <p:nvSpPr>
          <p:cNvPr id="107" name="TextBox 106"/>
          <p:cNvSpPr txBox="1"/>
          <p:nvPr/>
        </p:nvSpPr>
        <p:spPr>
          <a:xfrm>
            <a:off x="1443690" y="4946211"/>
            <a:ext cx="1656271" cy="646331"/>
          </a:xfrm>
          <a:prstGeom prst="rect">
            <a:avLst/>
          </a:prstGeom>
          <a:noFill/>
        </p:spPr>
        <p:txBody>
          <a:bodyPr wrap="square" rtlCol="1">
            <a:spAutoFit/>
          </a:bodyPr>
          <a:lstStyle/>
          <a:p>
            <a:pPr algn="ctr"/>
            <a:r>
              <a:rPr lang="he-IL" b="1" dirty="0" smtClean="0"/>
              <a:t>זיהוי תרמיות</a:t>
            </a:r>
            <a:endParaRPr lang="he-IL" dirty="0">
              <a:latin typeface="Arial" panose="020B0604020202020204" pitchFamily="34" charset="0"/>
            </a:endParaRPr>
          </a:p>
          <a:p>
            <a:pPr algn="ctr"/>
            <a:endParaRPr lang="he-IL" dirty="0"/>
          </a:p>
        </p:txBody>
      </p:sp>
      <p:sp>
        <p:nvSpPr>
          <p:cNvPr id="109" name="TextBox 108"/>
          <p:cNvSpPr txBox="1"/>
          <p:nvPr/>
        </p:nvSpPr>
        <p:spPr>
          <a:xfrm>
            <a:off x="5017879" y="4985880"/>
            <a:ext cx="1656271" cy="646331"/>
          </a:xfrm>
          <a:prstGeom prst="rect">
            <a:avLst/>
          </a:prstGeom>
          <a:noFill/>
        </p:spPr>
        <p:txBody>
          <a:bodyPr wrap="square" rtlCol="1">
            <a:spAutoFit/>
          </a:bodyPr>
          <a:lstStyle/>
          <a:p>
            <a:pPr algn="ctr"/>
            <a:r>
              <a:rPr lang="he-IL" b="1" dirty="0" smtClean="0"/>
              <a:t>שיערוך עלויות </a:t>
            </a:r>
            <a:endParaRPr lang="he-IL" dirty="0">
              <a:latin typeface="Arial" panose="020B0604020202020204" pitchFamily="34" charset="0"/>
            </a:endParaRPr>
          </a:p>
          <a:p>
            <a:pPr algn="ctr"/>
            <a:endParaRPr lang="he-IL" dirty="0"/>
          </a:p>
        </p:txBody>
      </p:sp>
      <p:sp>
        <p:nvSpPr>
          <p:cNvPr id="111" name="TextBox 110"/>
          <p:cNvSpPr txBox="1"/>
          <p:nvPr/>
        </p:nvSpPr>
        <p:spPr>
          <a:xfrm>
            <a:off x="6391893" y="5637909"/>
            <a:ext cx="1656271" cy="923330"/>
          </a:xfrm>
          <a:prstGeom prst="rect">
            <a:avLst/>
          </a:prstGeom>
          <a:noFill/>
        </p:spPr>
        <p:txBody>
          <a:bodyPr wrap="square" rtlCol="1">
            <a:spAutoFit/>
          </a:bodyPr>
          <a:lstStyle/>
          <a:p>
            <a:pPr algn="ctr"/>
            <a:r>
              <a:rPr lang="he-IL" b="1" dirty="0" smtClean="0"/>
              <a:t>שיערוך הצלחה בתיקים </a:t>
            </a:r>
            <a:endParaRPr lang="he-IL" dirty="0">
              <a:latin typeface="Arial" panose="020B0604020202020204" pitchFamily="34" charset="0"/>
            </a:endParaRPr>
          </a:p>
          <a:p>
            <a:pPr algn="ctr"/>
            <a:endParaRPr lang="he-IL" dirty="0"/>
          </a:p>
        </p:txBody>
      </p:sp>
      <p:sp>
        <p:nvSpPr>
          <p:cNvPr id="112" name="TextBox 111"/>
          <p:cNvSpPr txBox="1"/>
          <p:nvPr/>
        </p:nvSpPr>
        <p:spPr>
          <a:xfrm>
            <a:off x="6402469" y="4200335"/>
            <a:ext cx="1656271" cy="923330"/>
          </a:xfrm>
          <a:prstGeom prst="rect">
            <a:avLst/>
          </a:prstGeom>
          <a:noFill/>
        </p:spPr>
        <p:txBody>
          <a:bodyPr wrap="square" rtlCol="1">
            <a:spAutoFit/>
          </a:bodyPr>
          <a:lstStyle/>
          <a:p>
            <a:pPr algn="ctr"/>
            <a:r>
              <a:rPr lang="he-IL" b="1" dirty="0" smtClean="0"/>
              <a:t>בקרות על המידע </a:t>
            </a:r>
            <a:endParaRPr lang="he-IL" dirty="0">
              <a:latin typeface="Arial" panose="020B0604020202020204" pitchFamily="34" charset="0"/>
            </a:endParaRPr>
          </a:p>
          <a:p>
            <a:pPr algn="ctr"/>
            <a:endParaRPr lang="he-IL" dirty="0"/>
          </a:p>
        </p:txBody>
      </p:sp>
      <p:sp>
        <p:nvSpPr>
          <p:cNvPr id="113" name="TextBox 112"/>
          <p:cNvSpPr txBox="1"/>
          <p:nvPr/>
        </p:nvSpPr>
        <p:spPr>
          <a:xfrm>
            <a:off x="10347188" y="2441631"/>
            <a:ext cx="1656271" cy="646331"/>
          </a:xfrm>
          <a:prstGeom prst="rect">
            <a:avLst/>
          </a:prstGeom>
        </p:spPr>
        <p:txBody>
          <a:bodyPr wrap="square" rtlCol="1">
            <a:spAutoFit/>
          </a:bodyPr>
          <a:lstStyle/>
          <a:p>
            <a:pPr algn="ctr"/>
            <a:r>
              <a:rPr lang="he-IL" b="1" dirty="0"/>
              <a:t>זיהוי סימנים ואובייקטים</a:t>
            </a:r>
          </a:p>
        </p:txBody>
      </p:sp>
      <p:sp>
        <p:nvSpPr>
          <p:cNvPr id="114" name="משושה 113"/>
          <p:cNvSpPr/>
          <p:nvPr/>
        </p:nvSpPr>
        <p:spPr>
          <a:xfrm>
            <a:off x="7704069" y="2083777"/>
            <a:ext cx="1591060" cy="1371603"/>
          </a:xfrm>
          <a:prstGeom prst="hexagon">
            <a:avLst>
              <a:gd name="adj" fmla="val 29810"/>
              <a:gd name="vf" fmla="val 115470"/>
            </a:avLst>
          </a:prstGeom>
          <a:solidFill>
            <a:schemeClr val="bg1"/>
          </a:solidFill>
          <a:ln w="38100">
            <a:solidFill>
              <a:schemeClr val="tx1">
                <a:lumMod val="65000"/>
                <a:lumOff val="3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tx1"/>
                </a:solidFill>
              </a:rPr>
              <a:t>תמלול</a:t>
            </a:r>
            <a:endParaRPr lang="he-IL" b="1" dirty="0">
              <a:solidFill>
                <a:schemeClr val="tx1"/>
              </a:solidFill>
            </a:endParaRPr>
          </a:p>
        </p:txBody>
      </p:sp>
      <p:sp>
        <p:nvSpPr>
          <p:cNvPr id="115" name="משושה 114"/>
          <p:cNvSpPr/>
          <p:nvPr/>
        </p:nvSpPr>
        <p:spPr>
          <a:xfrm>
            <a:off x="9038385" y="1325724"/>
            <a:ext cx="1591060" cy="1371603"/>
          </a:xfrm>
          <a:prstGeom prst="hexagon">
            <a:avLst>
              <a:gd name="adj" fmla="val 29810"/>
              <a:gd name="vf" fmla="val 115470"/>
            </a:avLst>
          </a:prstGeom>
          <a:solidFill>
            <a:schemeClr val="bg1"/>
          </a:solidFill>
          <a:ln w="38100">
            <a:solidFill>
              <a:schemeClr val="tx1">
                <a:lumMod val="65000"/>
                <a:lumOff val="3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1" dirty="0">
              <a:solidFill>
                <a:schemeClr val="tx1"/>
              </a:solidFill>
            </a:endParaRPr>
          </a:p>
        </p:txBody>
      </p:sp>
      <p:sp>
        <p:nvSpPr>
          <p:cNvPr id="116" name="TextBox 115"/>
          <p:cNvSpPr txBox="1"/>
          <p:nvPr/>
        </p:nvSpPr>
        <p:spPr>
          <a:xfrm>
            <a:off x="9038385" y="1702151"/>
            <a:ext cx="1656271" cy="646331"/>
          </a:xfrm>
          <a:prstGeom prst="rect">
            <a:avLst/>
          </a:prstGeom>
          <a:noFill/>
        </p:spPr>
        <p:txBody>
          <a:bodyPr wrap="square" rtlCol="1">
            <a:spAutoFit/>
          </a:bodyPr>
          <a:lstStyle/>
          <a:p>
            <a:pPr algn="ctr"/>
            <a:r>
              <a:rPr lang="he-IL" b="1" dirty="0"/>
              <a:t>ניתוח טקסטואלי</a:t>
            </a:r>
          </a:p>
        </p:txBody>
      </p:sp>
    </p:spTree>
    <p:extLst>
      <p:ext uri="{BB962C8B-B14F-4D97-AF65-F5344CB8AC3E}">
        <p14:creationId xmlns:p14="http://schemas.microsoft.com/office/powerpoint/2010/main" val="201414836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a:xfrm>
            <a:off x="1019101" y="572473"/>
            <a:ext cx="10699866" cy="480131"/>
          </a:xfrm>
        </p:spPr>
        <p:txBody>
          <a:bodyPr>
            <a:noAutofit/>
          </a:bodyPr>
          <a:lstStyle/>
          <a:p>
            <a:r>
              <a:rPr lang="he-IL" sz="3600" b="1" dirty="0" smtClean="0">
                <a:solidFill>
                  <a:srgbClr val="2C4D76"/>
                </a:solidFill>
                <a:latin typeface="Segoe UI" panose="020B0502040204020203" pitchFamily="34" charset="0"/>
                <a:cs typeface="Segoe UI" panose="020B0502040204020203" pitchFamily="34" charset="0"/>
              </a:rPr>
              <a:t>תיק חקירה דיגיטלי</a:t>
            </a:r>
            <a:endParaRPr lang="he-IL" sz="3600" b="1" dirty="0">
              <a:solidFill>
                <a:srgbClr val="2C4D76"/>
              </a:solidFill>
              <a:latin typeface="Segoe UI" panose="020B0502040204020203" pitchFamily="34" charset="0"/>
              <a:cs typeface="Segoe UI" panose="020B0502040204020203" pitchFamily="34" charset="0"/>
            </a:endParaRPr>
          </a:p>
        </p:txBody>
      </p:sp>
      <p:sp>
        <p:nvSpPr>
          <p:cNvPr id="3" name="מציין מיקום תוכן 2"/>
          <p:cNvSpPr>
            <a:spLocks noGrp="1"/>
          </p:cNvSpPr>
          <p:nvPr>
            <p:ph idx="1"/>
          </p:nvPr>
        </p:nvSpPr>
        <p:spPr>
          <a:xfrm>
            <a:off x="1019101" y="1052604"/>
            <a:ext cx="10880767" cy="4452846"/>
          </a:xfrm>
        </p:spPr>
        <p:txBody>
          <a:bodyPr>
            <a:noAutofit/>
          </a:bodyPr>
          <a:lstStyle/>
          <a:p>
            <a:pPr marL="342900" indent="-342900">
              <a:lnSpc>
                <a:spcPct val="150000"/>
              </a:lnSpc>
            </a:pPr>
            <a:r>
              <a:rPr lang="he-IL" sz="1800" dirty="0" smtClean="0">
                <a:latin typeface="Segoe UI" panose="020B0502040204020203" pitchFamily="34" charset="0"/>
                <a:cs typeface="Segoe UI" panose="020B0502040204020203" pitchFamily="34" charset="0"/>
              </a:rPr>
              <a:t>יצירת תיק דיגיטלי מנותח ומתן כלי עבודה לפרקליט שיאפשרו התמצאות וניווט מהיר ואפקטיבי בחומרי החקירה בתיק ע"י </a:t>
            </a:r>
            <a:r>
              <a:rPr lang="he-IL" sz="1800" dirty="0">
                <a:latin typeface="Segoe UI" panose="020B0502040204020203" pitchFamily="34" charset="0"/>
                <a:cs typeface="Segoe UI" panose="020B0502040204020203" pitchFamily="34" charset="0"/>
              </a:rPr>
              <a:t>ניתוח חומרי חקירה טקסטואליים בעזרת טכנולוגית </a:t>
            </a:r>
            <a:r>
              <a:rPr lang="en-US" sz="1800" dirty="0" smtClean="0">
                <a:latin typeface="Segoe UI" panose="020B0502040204020203" pitchFamily="34" charset="0"/>
                <a:cs typeface="Segoe UI" panose="020B0502040204020203" pitchFamily="34" charset="0"/>
              </a:rPr>
              <a:t>AI</a:t>
            </a:r>
            <a:r>
              <a:rPr lang="he-IL" sz="1800" dirty="0" smtClean="0">
                <a:latin typeface="Segoe UI" panose="020B0502040204020203" pitchFamily="34" charset="0"/>
                <a:cs typeface="Segoe UI" panose="020B0502040204020203" pitchFamily="34" charset="0"/>
              </a:rPr>
              <a:t> </a:t>
            </a:r>
          </a:p>
          <a:p>
            <a:pPr marL="342900" indent="-342900">
              <a:lnSpc>
                <a:spcPct val="150000"/>
              </a:lnSpc>
            </a:pPr>
            <a:r>
              <a:rPr lang="he-IL" sz="1800" dirty="0" smtClean="0">
                <a:latin typeface="Segoe UI" panose="020B0502040204020203" pitchFamily="34" charset="0"/>
                <a:cs typeface="Segoe UI" panose="020B0502040204020203" pitchFamily="34" charset="0"/>
              </a:rPr>
              <a:t>קליטת וחשיפת המידע הדיגיטלי באופן מכוונן ומנוהל </a:t>
            </a:r>
          </a:p>
          <a:p>
            <a:pPr marL="342900" indent="-342900">
              <a:lnSpc>
                <a:spcPct val="150000"/>
              </a:lnSpc>
            </a:pPr>
            <a:r>
              <a:rPr lang="he-IL" sz="1800" dirty="0" smtClean="0">
                <a:latin typeface="Segoe UI" panose="020B0502040204020203" pitchFamily="34" charset="0"/>
                <a:cs typeface="Segoe UI" panose="020B0502040204020203" pitchFamily="34" charset="0"/>
              </a:rPr>
              <a:t>להציג בקלות ובאופן מובנה ושיטתי את מפת הישויות, האירועים והמקומות המעורבים בתיק, להציג באופן וויזואלי מפות קשרים בין ישויות שונות, בין ישויות ואירועים, ישויות ומקומות, ויאפשר ניתוח אירועים על ציר זמן</a:t>
            </a:r>
            <a:endParaRPr lang="en-US" sz="1800" dirty="0" smtClean="0">
              <a:latin typeface="Segoe UI" panose="020B0502040204020203" pitchFamily="34" charset="0"/>
              <a:cs typeface="Segoe UI" panose="020B0502040204020203" pitchFamily="34" charset="0"/>
            </a:endParaRPr>
          </a:p>
          <a:p>
            <a:pPr marL="342900" indent="-342900">
              <a:lnSpc>
                <a:spcPct val="150000"/>
              </a:lnSpc>
            </a:pPr>
            <a:r>
              <a:rPr lang="he-IL" sz="1800" dirty="0" smtClean="0">
                <a:latin typeface="Segoe UI" panose="020B0502040204020203" pitchFamily="34" charset="0"/>
                <a:cs typeface="Segoe UI" panose="020B0502040204020203" pitchFamily="34" charset="0"/>
              </a:rPr>
              <a:t>הפתרון יאפשר לתחקר בצורה על גבי גרף את מפות הקשרים וציר הזמן ולנווט בעזרת מפות הקשרים ישירות למסמכים הרלבנטיים או לקטעי הטקסט הרלבנטיים בתוך המסמך</a:t>
            </a:r>
            <a:endParaRPr lang="en-US" sz="1800" dirty="0" smtClean="0">
              <a:latin typeface="Segoe UI" panose="020B0502040204020203" pitchFamily="34" charset="0"/>
              <a:cs typeface="Segoe UI" panose="020B0502040204020203" pitchFamily="34" charset="0"/>
            </a:endParaRPr>
          </a:p>
          <a:p>
            <a:pPr marL="342900" indent="-342900">
              <a:lnSpc>
                <a:spcPct val="150000"/>
              </a:lnSpc>
            </a:pPr>
            <a:r>
              <a:rPr lang="he-IL" sz="1800" dirty="0" smtClean="0">
                <a:latin typeface="Segoe UI" panose="020B0502040204020203" pitchFamily="34" charset="0"/>
                <a:cs typeface="Segoe UI" panose="020B0502040204020203" pitchFamily="34" charset="0"/>
              </a:rPr>
              <a:t>באמצעות סיווג ותיוג אוטומטי של המידע והעשרה אונטולוגית, יתאפשר חיפוש מידע עם יכולות סינון מתקדמות מבוססות סיווגים, תיוגים אונטולוגיה וסמנטיקה משפטית</a:t>
            </a:r>
            <a:endParaRPr lang="en-US" sz="1800" dirty="0" smtClean="0">
              <a:latin typeface="Segoe UI" panose="020B0502040204020203" pitchFamily="34" charset="0"/>
              <a:cs typeface="Segoe UI" panose="020B0502040204020203" pitchFamily="34" charset="0"/>
            </a:endParaRPr>
          </a:p>
          <a:p>
            <a:pPr marL="800100" lvl="1" indent="-342900">
              <a:lnSpc>
                <a:spcPct val="150000"/>
              </a:lnSpc>
            </a:pPr>
            <a:endParaRPr lang="he-IL" sz="1800" dirty="0">
              <a:latin typeface="Segoe UI" panose="020B0502040204020203" pitchFamily="34" charset="0"/>
              <a:cs typeface="Segoe UI" panose="020B0502040204020203" pitchFamily="34" charset="0"/>
            </a:endParaRPr>
          </a:p>
          <a:p>
            <a:pPr marL="0" indent="0">
              <a:lnSpc>
                <a:spcPct val="150000"/>
              </a:lnSpc>
              <a:buNone/>
            </a:pPr>
            <a:endParaRPr lang="he-IL" sz="1800" dirty="0">
              <a:latin typeface="Segoe UI" panose="020B0502040204020203" pitchFamily="34" charset="0"/>
              <a:cs typeface="Segoe UI" panose="020B0502040204020203" pitchFamily="34" charset="0"/>
            </a:endParaRPr>
          </a:p>
        </p:txBody>
      </p:sp>
      <p:sp>
        <p:nvSpPr>
          <p:cNvPr id="7" name="מלבן 6"/>
          <p:cNvSpPr/>
          <p:nvPr/>
        </p:nvSpPr>
        <p:spPr>
          <a:xfrm>
            <a:off x="400050" y="5991227"/>
            <a:ext cx="1724025" cy="547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ניתוח טקסט</a:t>
            </a:r>
            <a:endParaRPr lang="he-IL" dirty="0"/>
          </a:p>
        </p:txBody>
      </p:sp>
      <p:sp>
        <p:nvSpPr>
          <p:cNvPr id="8" name="מלבן 7"/>
          <p:cNvSpPr/>
          <p:nvPr/>
        </p:nvSpPr>
        <p:spPr>
          <a:xfrm>
            <a:off x="2333625" y="5985583"/>
            <a:ext cx="1724025" cy="547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ניתוח וודאו</a:t>
            </a:r>
            <a:endParaRPr lang="he-IL" dirty="0"/>
          </a:p>
        </p:txBody>
      </p:sp>
      <p:sp>
        <p:nvSpPr>
          <p:cNvPr id="9" name="מלבן 8"/>
          <p:cNvSpPr/>
          <p:nvPr/>
        </p:nvSpPr>
        <p:spPr>
          <a:xfrm>
            <a:off x="4267200" y="5985583"/>
            <a:ext cx="1724025" cy="547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ניתוח אודיו</a:t>
            </a:r>
            <a:endParaRPr lang="he-IL" dirty="0"/>
          </a:p>
        </p:txBody>
      </p:sp>
      <p:sp>
        <p:nvSpPr>
          <p:cNvPr id="10" name="מלבן 9"/>
          <p:cNvSpPr/>
          <p:nvPr/>
        </p:nvSpPr>
        <p:spPr>
          <a:xfrm>
            <a:off x="6200775" y="5985583"/>
            <a:ext cx="1724025" cy="547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ניתוח תמונות</a:t>
            </a:r>
            <a:endParaRPr lang="he-IL" dirty="0"/>
          </a:p>
        </p:txBody>
      </p:sp>
      <p:sp>
        <p:nvSpPr>
          <p:cNvPr id="11" name="מלבן 10"/>
          <p:cNvSpPr/>
          <p:nvPr/>
        </p:nvSpPr>
        <p:spPr>
          <a:xfrm>
            <a:off x="8134350" y="5985582"/>
            <a:ext cx="1724025" cy="547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ניתוח קשרים וחילוץ ישויות</a:t>
            </a:r>
            <a:endParaRPr lang="he-IL" dirty="0"/>
          </a:p>
        </p:txBody>
      </p:sp>
      <p:sp>
        <p:nvSpPr>
          <p:cNvPr id="12" name="מלבן 11"/>
          <p:cNvSpPr/>
          <p:nvPr/>
        </p:nvSpPr>
        <p:spPr>
          <a:xfrm>
            <a:off x="10067925" y="5985581"/>
            <a:ext cx="1724025" cy="547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מורפולוגיה וטקסונומיה</a:t>
            </a:r>
            <a:endParaRPr lang="he-IL" dirty="0"/>
          </a:p>
        </p:txBody>
      </p:sp>
    </p:spTree>
    <p:extLst>
      <p:ext uri="{BB962C8B-B14F-4D97-AF65-F5344CB8AC3E}">
        <p14:creationId xmlns:p14="http://schemas.microsoft.com/office/powerpoint/2010/main" val="397796384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a:xfrm>
            <a:off x="1130300" y="365125"/>
            <a:ext cx="10515600" cy="1325563"/>
          </a:xfrm>
        </p:spPr>
        <p:txBody>
          <a:bodyPr>
            <a:normAutofit/>
          </a:bodyPr>
          <a:lstStyle/>
          <a:p>
            <a:r>
              <a:rPr lang="he-IL" sz="3600" b="1" dirty="0">
                <a:solidFill>
                  <a:srgbClr val="2C4D76"/>
                </a:solidFill>
                <a:latin typeface="Segoe UI" panose="020B0502040204020203" pitchFamily="34" charset="0"/>
                <a:cs typeface="Segoe UI" panose="020B0502040204020203" pitchFamily="34" charset="0"/>
              </a:rPr>
              <a:t>מנוע חיפוש ואחזור מסמכים</a:t>
            </a:r>
          </a:p>
        </p:txBody>
      </p:sp>
      <p:sp>
        <p:nvSpPr>
          <p:cNvPr id="3" name="מציין מיקום תוכן 2"/>
          <p:cNvSpPr>
            <a:spLocks noGrp="1"/>
          </p:cNvSpPr>
          <p:nvPr>
            <p:ph idx="1"/>
          </p:nvPr>
        </p:nvSpPr>
        <p:spPr>
          <a:xfrm>
            <a:off x="990600" y="1485900"/>
            <a:ext cx="10795000" cy="4711700"/>
          </a:xfrm>
        </p:spPr>
        <p:txBody>
          <a:bodyPr vert="horz" lIns="91440" tIns="45720" rIns="91440" bIns="45720" rtlCol="1">
            <a:noAutofit/>
          </a:bodyPr>
          <a:lstStyle/>
          <a:p>
            <a:pPr marL="342900" indent="-342900">
              <a:lnSpc>
                <a:spcPct val="150000"/>
              </a:lnSpc>
            </a:pPr>
            <a:r>
              <a:rPr lang="he-IL" sz="1800" dirty="0">
                <a:latin typeface="Segoe UI" panose="020B0502040204020203" pitchFamily="34" charset="0"/>
                <a:cs typeface="Segoe UI" panose="020B0502040204020203" pitchFamily="34" charset="0"/>
              </a:rPr>
              <a:t>"עשיית סדר" במסמכי משרד המשפטים ויצירת שפה משותפת ואמת אחת</a:t>
            </a:r>
          </a:p>
          <a:p>
            <a:pPr marL="342900" indent="-342900">
              <a:lnSpc>
                <a:spcPct val="150000"/>
              </a:lnSpc>
            </a:pPr>
            <a:r>
              <a:rPr lang="he-IL" sz="1800" dirty="0" smtClean="0">
                <a:latin typeface="Segoe UI" panose="020B0502040204020203" pitchFamily="34" charset="0"/>
                <a:cs typeface="Segoe UI" panose="020B0502040204020203" pitchFamily="34" charset="0"/>
              </a:rPr>
              <a:t>הגדלת השימוש במערך ניהול התוכן של המשרד ע"י שיטות וכלים מתקדמים המקלים על עבודת המשתמש</a:t>
            </a:r>
          </a:p>
          <a:p>
            <a:pPr marL="342900" indent="-342900">
              <a:lnSpc>
                <a:spcPct val="150000"/>
              </a:lnSpc>
            </a:pPr>
            <a:r>
              <a:rPr lang="he-IL" sz="1800" dirty="0" smtClean="0">
                <a:latin typeface="Segoe UI" panose="020B0502040204020203" pitchFamily="34" charset="0"/>
                <a:cs typeface="Segoe UI" panose="020B0502040204020203" pitchFamily="34" charset="0"/>
              </a:rPr>
              <a:t>הגדלת שיתוף המסמכים בין עובדי המשרד</a:t>
            </a:r>
          </a:p>
          <a:p>
            <a:pPr marL="342900" indent="-342900">
              <a:lnSpc>
                <a:spcPct val="150000"/>
              </a:lnSpc>
            </a:pPr>
            <a:r>
              <a:rPr lang="he-IL" sz="1800" dirty="0" smtClean="0">
                <a:latin typeface="Segoe UI" panose="020B0502040204020203" pitchFamily="34" charset="0"/>
                <a:cs typeface="Segoe UI" panose="020B0502040204020203" pitchFamily="34" charset="0"/>
              </a:rPr>
              <a:t>הגדלה </a:t>
            </a:r>
            <a:r>
              <a:rPr lang="he-IL" sz="1800" dirty="0">
                <a:latin typeface="Segoe UI" panose="020B0502040204020203" pitchFamily="34" charset="0"/>
                <a:cs typeface="Segoe UI" panose="020B0502040204020203" pitchFamily="34" charset="0"/>
              </a:rPr>
              <a:t>משמעותית של הערך המופק מן המידע הבלתי מובנה: אחזור רלוונטי נוח ומהיר וכד' (</a:t>
            </a:r>
            <a:r>
              <a:rPr lang="en-US" sz="1800" dirty="0">
                <a:latin typeface="Segoe UI" panose="020B0502040204020203" pitchFamily="34" charset="0"/>
                <a:cs typeface="Segoe UI" panose="020B0502040204020203" pitchFamily="34" charset="0"/>
              </a:rPr>
              <a:t>(Reuse</a:t>
            </a:r>
          </a:p>
          <a:p>
            <a:pPr marL="342900" indent="-342900">
              <a:lnSpc>
                <a:spcPct val="150000"/>
              </a:lnSpc>
            </a:pPr>
            <a:r>
              <a:rPr lang="he-IL" sz="1800" dirty="0">
                <a:latin typeface="Segoe UI" panose="020B0502040204020203" pitchFamily="34" charset="0"/>
                <a:cs typeface="Segoe UI" panose="020B0502040204020203" pitchFamily="34" charset="0"/>
              </a:rPr>
              <a:t>ייעול תהליכי העבודה של יחידות המשרד</a:t>
            </a:r>
          </a:p>
          <a:p>
            <a:pPr marL="342900" indent="-342900">
              <a:lnSpc>
                <a:spcPct val="150000"/>
              </a:lnSpc>
            </a:pPr>
            <a:r>
              <a:rPr lang="he-IL" sz="1800" dirty="0">
                <a:latin typeface="Segoe UI" panose="020B0502040204020203" pitchFamily="34" charset="0"/>
                <a:cs typeface="Segoe UI" panose="020B0502040204020203" pitchFamily="34" charset="0"/>
              </a:rPr>
              <a:t>הפקת תובנות עסקיות מן הידע הרב האגור במשרד</a:t>
            </a:r>
          </a:p>
          <a:p>
            <a:pPr marL="342900" indent="-342900">
              <a:lnSpc>
                <a:spcPct val="150000"/>
              </a:lnSpc>
            </a:pPr>
            <a:r>
              <a:rPr lang="he-IL" sz="1800" dirty="0">
                <a:latin typeface="Segoe UI" panose="020B0502040204020203" pitchFamily="34" charset="0"/>
                <a:cs typeface="Segoe UI" panose="020B0502040204020203" pitchFamily="34" charset="0"/>
              </a:rPr>
              <a:t>חסכון משאבים: </a:t>
            </a:r>
          </a:p>
          <a:p>
            <a:pPr lvl="2"/>
            <a:r>
              <a:rPr lang="he-IL" dirty="0"/>
              <a:t>שעות עבודה לעובד – אחזור מסמכים</a:t>
            </a:r>
          </a:p>
          <a:p>
            <a:pPr lvl="2"/>
            <a:r>
              <a:rPr lang="he-IL" dirty="0"/>
              <a:t>מניעת כפילויות בעבודה: שימוש חוזר במסמכים קיימים</a:t>
            </a:r>
          </a:p>
          <a:p>
            <a:pPr lvl="2"/>
            <a:r>
              <a:rPr lang="he-IL" dirty="0"/>
              <a:t>מניעת טעויות עקב שימוש במסמכים/נהלים לא מעודכנים</a:t>
            </a:r>
          </a:p>
          <a:p>
            <a:pPr marL="342900" indent="-342900">
              <a:lnSpc>
                <a:spcPct val="150000"/>
              </a:lnSpc>
            </a:pPr>
            <a:endParaRPr lang="he-IL" sz="1800" dirty="0">
              <a:latin typeface="Segoe UI" panose="020B0502040204020203" pitchFamily="34" charset="0"/>
              <a:cs typeface="Segoe UI" panose="020B0502040204020203" pitchFamily="34" charset="0"/>
            </a:endParaRPr>
          </a:p>
          <a:p>
            <a:pPr marL="342900" indent="-342900">
              <a:lnSpc>
                <a:spcPct val="150000"/>
              </a:lnSpc>
            </a:pPr>
            <a:endParaRPr lang="he-IL" sz="18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90636741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r>
              <a:rPr lang="he-IL" sz="3600" b="1" dirty="0" smtClean="0">
                <a:solidFill>
                  <a:srgbClr val="2C4D76"/>
                </a:solidFill>
                <a:latin typeface="Segoe UI" panose="020B0502040204020203" pitchFamily="34" charset="0"/>
                <a:cs typeface="Segoe UI" panose="020B0502040204020203" pitchFamily="34" charset="0"/>
              </a:rPr>
              <a:t>מאגר ידע כלכלי </a:t>
            </a:r>
            <a:endParaRPr lang="he-IL" sz="3600" b="1" dirty="0">
              <a:solidFill>
                <a:srgbClr val="2C4D76"/>
              </a:solidFill>
              <a:latin typeface="Segoe UI" panose="020B0502040204020203" pitchFamily="34" charset="0"/>
              <a:cs typeface="Segoe UI" panose="020B0502040204020203" pitchFamily="34" charset="0"/>
            </a:endParaRPr>
          </a:p>
        </p:txBody>
      </p:sp>
      <p:sp>
        <p:nvSpPr>
          <p:cNvPr id="3" name="מציין מיקום תוכן 2"/>
          <p:cNvSpPr>
            <a:spLocks noGrp="1"/>
          </p:cNvSpPr>
          <p:nvPr>
            <p:ph idx="1"/>
          </p:nvPr>
        </p:nvSpPr>
        <p:spPr>
          <a:xfrm>
            <a:off x="942975" y="1634243"/>
            <a:ext cx="10515600" cy="4351338"/>
          </a:xfrm>
        </p:spPr>
        <p:txBody>
          <a:bodyPr/>
          <a:lstStyle/>
          <a:p>
            <a:r>
              <a:rPr lang="he-IL" dirty="0" smtClean="0"/>
              <a:t>יצירת פרופיל כלכלי המשלב את המאגרים הקיימים מכבר במשרד המשפטים לטובת:</a:t>
            </a:r>
          </a:p>
          <a:p>
            <a:pPr lvl="1"/>
            <a:r>
              <a:rPr lang="he-IL" dirty="0" smtClean="0"/>
              <a:t>סיוע משפטי - בחינת זכאות כלכלית</a:t>
            </a:r>
          </a:p>
          <a:p>
            <a:pPr lvl="1"/>
            <a:r>
              <a:rPr lang="he-IL" dirty="0" err="1" smtClean="0"/>
              <a:t>אפ"כ</a:t>
            </a:r>
            <a:r>
              <a:rPr lang="he-IL" dirty="0" smtClean="0"/>
              <a:t> - פשיטות רגל וכונס נכסים</a:t>
            </a:r>
          </a:p>
          <a:p>
            <a:endParaRPr lang="he-IL" dirty="0"/>
          </a:p>
        </p:txBody>
      </p:sp>
      <p:sp>
        <p:nvSpPr>
          <p:cNvPr id="4" name="מלבן 3"/>
          <p:cNvSpPr/>
          <p:nvPr/>
        </p:nvSpPr>
        <p:spPr>
          <a:xfrm>
            <a:off x="8220075" y="5985582"/>
            <a:ext cx="1724025" cy="547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בניית גרף קשרים</a:t>
            </a:r>
            <a:endParaRPr lang="he-IL" dirty="0"/>
          </a:p>
        </p:txBody>
      </p:sp>
      <p:sp>
        <p:nvSpPr>
          <p:cNvPr id="5" name="מלבן 4"/>
          <p:cNvSpPr/>
          <p:nvPr/>
        </p:nvSpPr>
        <p:spPr>
          <a:xfrm>
            <a:off x="6200775" y="5985582"/>
            <a:ext cx="1724025" cy="547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Data Lake </a:t>
            </a:r>
            <a:endParaRPr lang="he-IL" dirty="0"/>
          </a:p>
        </p:txBody>
      </p:sp>
      <p:sp>
        <p:nvSpPr>
          <p:cNvPr id="6" name="מלבן 5"/>
          <p:cNvSpPr/>
          <p:nvPr/>
        </p:nvSpPr>
        <p:spPr>
          <a:xfrm>
            <a:off x="4181475" y="5985581"/>
            <a:ext cx="1724025" cy="547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ממשקים ממאגרים רבים</a:t>
            </a:r>
            <a:endParaRPr lang="he-IL" dirty="0"/>
          </a:p>
        </p:txBody>
      </p:sp>
      <p:sp>
        <p:nvSpPr>
          <p:cNvPr id="7" name="מלבן 6"/>
          <p:cNvSpPr/>
          <p:nvPr/>
        </p:nvSpPr>
        <p:spPr>
          <a:xfrm>
            <a:off x="2162175" y="5985581"/>
            <a:ext cx="1724025" cy="547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ניתוח טקסט</a:t>
            </a:r>
            <a:endParaRPr lang="he-IL" dirty="0"/>
          </a:p>
        </p:txBody>
      </p:sp>
    </p:spTree>
    <p:extLst>
      <p:ext uri="{BB962C8B-B14F-4D97-AF65-F5344CB8AC3E}">
        <p14:creationId xmlns:p14="http://schemas.microsoft.com/office/powerpoint/2010/main" val="265937463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r>
              <a:rPr lang="he-IL" sz="3600" b="1" dirty="0">
                <a:solidFill>
                  <a:srgbClr val="2C4D76"/>
                </a:solidFill>
                <a:latin typeface="Segoe UI" panose="020B0502040204020203" pitchFamily="34" charset="0"/>
                <a:cs typeface="Segoe UI" panose="020B0502040204020203" pitchFamily="34" charset="0"/>
              </a:rPr>
              <a:t>סיווג תביעות לרישום </a:t>
            </a:r>
            <a:r>
              <a:rPr lang="he-IL" sz="3600" b="1" dirty="0" smtClean="0">
                <a:solidFill>
                  <a:srgbClr val="2C4D76"/>
                </a:solidFill>
                <a:latin typeface="Segoe UI" panose="020B0502040204020203" pitchFamily="34" charset="0"/>
                <a:cs typeface="Segoe UI" panose="020B0502040204020203" pitchFamily="34" charset="0"/>
              </a:rPr>
              <a:t>פטנט</a:t>
            </a:r>
            <a:endParaRPr lang="he-IL" sz="3600" b="1" dirty="0">
              <a:solidFill>
                <a:srgbClr val="2C4D76"/>
              </a:solidFill>
              <a:latin typeface="Segoe UI" panose="020B0502040204020203" pitchFamily="34" charset="0"/>
              <a:cs typeface="Segoe UI" panose="020B0502040204020203" pitchFamily="34" charset="0"/>
            </a:endParaRPr>
          </a:p>
        </p:txBody>
      </p:sp>
      <p:sp>
        <p:nvSpPr>
          <p:cNvPr id="3" name="מציין מיקום תוכן 2"/>
          <p:cNvSpPr>
            <a:spLocks noGrp="1"/>
          </p:cNvSpPr>
          <p:nvPr>
            <p:ph idx="1"/>
          </p:nvPr>
        </p:nvSpPr>
        <p:spPr/>
        <p:txBody>
          <a:bodyPr/>
          <a:lstStyle/>
          <a:p>
            <a:r>
              <a:rPr lang="he-IL" dirty="0" smtClean="0"/>
              <a:t>סיווג תביעה לפטנטים באופן אוטומטי מבוסס </a:t>
            </a:r>
            <a:r>
              <a:rPr lang="en-US" dirty="0" smtClean="0"/>
              <a:t>AI</a:t>
            </a:r>
            <a:r>
              <a:rPr lang="he-IL" dirty="0" smtClean="0"/>
              <a:t> בהתאם </a:t>
            </a:r>
            <a:r>
              <a:rPr lang="he-IL" dirty="0"/>
              <a:t>לקטלוג מורכב ומסועף </a:t>
            </a:r>
            <a:r>
              <a:rPr lang="he-IL" dirty="0" smtClean="0"/>
              <a:t>המוגדר להנחיות </a:t>
            </a:r>
            <a:r>
              <a:rPr lang="en-US" dirty="0" smtClean="0"/>
              <a:t>WIPO</a:t>
            </a:r>
            <a:endParaRPr lang="he-IL" dirty="0" smtClean="0"/>
          </a:p>
          <a:p>
            <a:r>
              <a:rPr lang="he-IL" dirty="0" smtClean="0"/>
              <a:t>חיפוש </a:t>
            </a:r>
            <a:r>
              <a:rPr lang="he-IL" dirty="0"/>
              <a:t>במאגרים בינלאומיים של פטנטים ולאתר תביעות קודמות לפטנט שדומות לתביעה שנבחנת</a:t>
            </a:r>
            <a:endParaRPr lang="en-US" dirty="0"/>
          </a:p>
          <a:p>
            <a:endParaRPr lang="en-US" dirty="0"/>
          </a:p>
          <a:p>
            <a:endParaRPr lang="he-IL" dirty="0"/>
          </a:p>
        </p:txBody>
      </p:sp>
      <p:sp>
        <p:nvSpPr>
          <p:cNvPr id="4" name="מלבן 3"/>
          <p:cNvSpPr/>
          <p:nvPr/>
        </p:nvSpPr>
        <p:spPr>
          <a:xfrm>
            <a:off x="8134350" y="5985582"/>
            <a:ext cx="1724025" cy="547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CRAWLERS</a:t>
            </a:r>
            <a:endParaRPr lang="he-IL" dirty="0"/>
          </a:p>
        </p:txBody>
      </p:sp>
      <p:sp>
        <p:nvSpPr>
          <p:cNvPr id="5" name="מלבן 4"/>
          <p:cNvSpPr/>
          <p:nvPr/>
        </p:nvSpPr>
        <p:spPr>
          <a:xfrm>
            <a:off x="4057650" y="5987081"/>
            <a:ext cx="1724025" cy="547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t>ניתוח טקסט</a:t>
            </a:r>
            <a:endParaRPr lang="he-IL" dirty="0"/>
          </a:p>
        </p:txBody>
      </p:sp>
      <p:sp>
        <p:nvSpPr>
          <p:cNvPr id="6" name="מלבן 5"/>
          <p:cNvSpPr/>
          <p:nvPr/>
        </p:nvSpPr>
        <p:spPr>
          <a:xfrm>
            <a:off x="6096000" y="5985581"/>
            <a:ext cx="1724025" cy="547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dirty="0" smtClean="0"/>
              <a:t>OCR</a:t>
            </a:r>
            <a:endParaRPr lang="he-IL" dirty="0"/>
          </a:p>
        </p:txBody>
      </p:sp>
    </p:spTree>
    <p:extLst>
      <p:ext uri="{BB962C8B-B14F-4D97-AF65-F5344CB8AC3E}">
        <p14:creationId xmlns:p14="http://schemas.microsoft.com/office/powerpoint/2010/main" val="77191166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מסמך" ma:contentTypeID="0x01010007708EAAC4844C45B7D8F4AA9556B921" ma:contentTypeVersion="3" ma:contentTypeDescription="צור מסמך חדש." ma:contentTypeScope="" ma:versionID="40200f93c76289340da579d34612dc27">
  <xsd:schema xmlns:xsd="http://www.w3.org/2001/XMLSchema" xmlns:xs="http://www.w3.org/2001/XMLSchema" xmlns:p="http://schemas.microsoft.com/office/2006/metadata/properties" xmlns:ns1="http://schemas.microsoft.com/sharepoint/v3" xmlns:ns2="4684a81e-5f1e-4832-95e6-2f27a2f239d5" targetNamespace="http://schemas.microsoft.com/office/2006/metadata/properties" ma:root="true" ma:fieldsID="57bdce4b3e479754ede5a549f44f53b1" ns1:_="" ns2:_="">
    <xsd:import namespace="http://schemas.microsoft.com/sharepoint/v3"/>
    <xsd:import namespace="4684a81e-5f1e-4832-95e6-2f27a2f239d5"/>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מתזמן תאריך התחלה" ma:description="'מתזמן תאריך התחלה' הוא עמודת אתר שיוצרת תכונת הפרסום. היא משמשת לציון התאריך והשעה שבהם יופיע הדף לראשונה בפני מבקרי האתר." ma:internalName="PublishingStartDate">
      <xsd:simpleType>
        <xsd:restriction base="dms:Unknown"/>
      </xsd:simpleType>
    </xsd:element>
    <xsd:element name="PublishingExpirationDate" ma:index="12" nillable="true" ma:displayName="מתזמן תאריך סיום" ma:description="'תזמון תאריך הסיום' הוא עמודת אתר שיוצרת תכונת הפרסום. היא משמשת לציון התאריך והשעה שבהם הדף לא יופיע עוד בפני מבקרי האתר."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684a81e-5f1e-4832-95e6-2f27a2f239d5" elementFormDefault="qualified">
    <xsd:import namespace="http://schemas.microsoft.com/office/2006/documentManagement/types"/>
    <xsd:import namespace="http://schemas.microsoft.com/office/infopath/2007/PartnerControls"/>
    <xsd:element name="_dlc_DocId" ma:index="8" nillable="true" ma:displayName="ערך של מזהה מסמך" ma:description="הערך של מזהה המסמך שהוקצה לפריט זה." ma:internalName="_dlc_DocId" ma:readOnly="true">
      <xsd:simpleType>
        <xsd:restriction base="dms:Text"/>
      </xsd:simpleType>
    </xsd:element>
    <xsd:element name="_dlc_DocIdUrl" ma:index="9" nillable="true" ma:displayName="מזהה מסמך" ma:description="קישור קבוע למסמך זה."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מזהה תמידי" ma:description="השאר מזהה בעת הוספה."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684a81e-5f1e-4832-95e6-2f27a2f239d5">ITDOCS-112-625</_dlc_DocId>
    <_dlc_DocIdUrl xmlns="4684a81e-5f1e-4832-95e6-2f27a2f239d5">
      <Url>http://itportal/ItDocuments/ITRegulation/_layouts/15/DocIdRedir.aspx?ID=ITDOCS-112-625</Url>
      <Description>ITDOCS-112-625</Description>
    </_dlc_DocIdUrl>
  </documentManagement>
</p:properties>
</file>

<file path=customXml/itemProps1.xml><?xml version="1.0" encoding="utf-8"?>
<ds:datastoreItem xmlns:ds="http://schemas.openxmlformats.org/officeDocument/2006/customXml" ds:itemID="{2EFEF565-5DA1-4B1F-9F20-9FA665DEDB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684a81e-5f1e-4832-95e6-2f27a2f239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5273DD8-86DE-4D02-80FB-BBB817BC21CD}">
  <ds:schemaRefs>
    <ds:schemaRef ds:uri="http://schemas.microsoft.com/sharepoint/events"/>
  </ds:schemaRefs>
</ds:datastoreItem>
</file>

<file path=customXml/itemProps3.xml><?xml version="1.0" encoding="utf-8"?>
<ds:datastoreItem xmlns:ds="http://schemas.openxmlformats.org/officeDocument/2006/customXml" ds:itemID="{C929D449-0B04-4E67-B41A-0AF9140337D5}">
  <ds:schemaRefs>
    <ds:schemaRef ds:uri="http://schemas.microsoft.com/sharepoint/v3/contenttype/forms"/>
  </ds:schemaRefs>
</ds:datastoreItem>
</file>

<file path=customXml/itemProps4.xml><?xml version="1.0" encoding="utf-8"?>
<ds:datastoreItem xmlns:ds="http://schemas.openxmlformats.org/officeDocument/2006/customXml" ds:itemID="{744F41DD-DBAD-4196-BF63-7C93AFA92EB3}">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4684a81e-5f1e-4832-95e6-2f27a2f239d5"/>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21103</TotalTime>
  <Words>734</Words>
  <Application>Microsoft Office PowerPoint</Application>
  <PresentationFormat>מסך רחב</PresentationFormat>
  <Paragraphs>136</Paragraphs>
  <Slides>12</Slides>
  <Notes>2</Notes>
  <HiddenSlides>0</HiddenSlides>
  <MMClips>0</MMClips>
  <ScaleCrop>false</ScaleCrop>
  <HeadingPairs>
    <vt:vector size="6" baseType="variant">
      <vt:variant>
        <vt:lpstr>גופנים בשימוש</vt:lpstr>
      </vt:variant>
      <vt:variant>
        <vt:i4>6</vt:i4>
      </vt:variant>
      <vt:variant>
        <vt:lpstr>ערכת נושא</vt:lpstr>
      </vt:variant>
      <vt:variant>
        <vt:i4>1</vt:i4>
      </vt:variant>
      <vt:variant>
        <vt:lpstr>כותרות שקופיות</vt:lpstr>
      </vt:variant>
      <vt:variant>
        <vt:i4>12</vt:i4>
      </vt:variant>
    </vt:vector>
  </HeadingPairs>
  <TitlesOfParts>
    <vt:vector size="19" baseType="lpstr">
      <vt:lpstr>Arial</vt:lpstr>
      <vt:lpstr>Calibri</vt:lpstr>
      <vt:lpstr>Calibri Light</vt:lpstr>
      <vt:lpstr>Segoe UI</vt:lpstr>
      <vt:lpstr>Times New Roman</vt:lpstr>
      <vt:lpstr>Verdana</vt:lpstr>
      <vt:lpstr>ערכת נושא Office</vt:lpstr>
      <vt:lpstr>מצגת של PowerPoint‏</vt:lpstr>
      <vt:lpstr>הקמת תחום ה DATA  באגף </vt:lpstr>
      <vt:lpstr>אתגרים</vt:lpstr>
      <vt:lpstr>Data Governance</vt:lpstr>
      <vt:lpstr>דוגמאות לאתגרי המשרד בתחום ה AI</vt:lpstr>
      <vt:lpstr>תיק חקירה דיגיטלי</vt:lpstr>
      <vt:lpstr>מנוע חיפוש ואחזור מסמכים</vt:lpstr>
      <vt:lpstr>מאגר ידע כלכלי </vt:lpstr>
      <vt:lpstr>סיווג תביעות לרישום פטנט</vt:lpstr>
      <vt:lpstr>תמלול והכתבה</vt:lpstr>
      <vt:lpstr>צרכים רוחביים של משרדי הממשלה</vt:lpstr>
      <vt:lpstr>אתגרים ברמה הלאומית</vt:lpstr>
    </vt:vector>
  </TitlesOfParts>
  <Company>MOJ</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מסכים לפרקליט</dc:title>
  <dc:creator>Sivan Haymovitz</dc:creator>
  <cp:lastModifiedBy>Sason Sofri</cp:lastModifiedBy>
  <cp:revision>292</cp:revision>
  <dcterms:created xsi:type="dcterms:W3CDTF">2018-05-30T12:33:35Z</dcterms:created>
  <dcterms:modified xsi:type="dcterms:W3CDTF">2020-01-02T04:46:37Z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0x01010007708EAAC4844C45B7D8F4AA9556B921</vt:lpwstr>
  </property>
  <property fmtid="{D5CDD505-2E9C-101B-9397-08002B2CF9AE}" pid="3" name="_dlc_DocIdItemGuid">
    <vt:lpwstr>6d8a0f2d-8a30-47d9-9042-6146f3d9294a</vt:lpwstr>
  </property>
</Properties>
</file>