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sldIdLst>
    <p:sldId id="968" r:id="rId2"/>
    <p:sldId id="1047" r:id="rId3"/>
    <p:sldId id="1059" r:id="rId4"/>
    <p:sldId id="1052" r:id="rId5"/>
    <p:sldId id="1053" r:id="rId6"/>
    <p:sldId id="1054" r:id="rId7"/>
    <p:sldId id="1028" r:id="rId8"/>
    <p:sldId id="1055" r:id="rId9"/>
    <p:sldId id="1026" r:id="rId10"/>
    <p:sldId id="1056" r:id="rId11"/>
    <p:sldId id="1060" r:id="rId12"/>
    <p:sldId id="1020" r:id="rId13"/>
    <p:sldId id="1021" r:id="rId14"/>
    <p:sldId id="1057" r:id="rId15"/>
    <p:sldId id="1025" r:id="rId16"/>
    <p:sldId id="1061" r:id="rId17"/>
    <p:sldId id="1036" r:id="rId18"/>
    <p:sldId id="1035" r:id="rId19"/>
    <p:sldId id="1037" r:id="rId20"/>
    <p:sldId id="1034" r:id="rId21"/>
  </p:sldIdLst>
  <p:sldSz cx="12192000" cy="6858000"/>
  <p:notesSz cx="6858000" cy="9144000"/>
  <p:embeddedFontLst>
    <p:embeddedFont>
      <p:font typeface="Roboto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utura" panose="02020800000000000000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300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1412" userDrawn="1">
          <p15:clr>
            <a:srgbClr val="A4A3A4"/>
          </p15:clr>
        </p15:guide>
        <p15:guide id="6" orient="horz" pos="3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Eitingon" initials="GE" lastIdx="10" clrIdx="0">
    <p:extLst>
      <p:ext uri="{19B8F6BF-5375-455C-9EA6-DF929625EA0E}">
        <p15:presenceInfo xmlns:p15="http://schemas.microsoft.com/office/powerpoint/2012/main" userId="S-1-5-21-806468-360911638-1700950580-59687237" providerId="AD"/>
      </p:ext>
    </p:extLst>
  </p:cmAuthor>
  <p:cmAuthor id="2" name="Nir Shalom" initials="NS" lastIdx="1" clrIdx="1">
    <p:extLst>
      <p:ext uri="{19B8F6BF-5375-455C-9EA6-DF929625EA0E}">
        <p15:presenceInfo xmlns:p15="http://schemas.microsoft.com/office/powerpoint/2012/main" userId="S-1-5-21-2907216671-2927827531-1289118810-82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ED2428"/>
    <a:srgbClr val="969696"/>
    <a:srgbClr val="FCFCFC"/>
    <a:srgbClr val="F8F8F8"/>
    <a:srgbClr val="F2F2F2"/>
    <a:srgbClr val="EE0E78"/>
    <a:srgbClr val="979DA0"/>
    <a:srgbClr val="BBC0BA"/>
    <a:srgbClr val="C3C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" y="162"/>
      </p:cViewPr>
      <p:guideLst>
        <p:guide orient="horz" pos="2160"/>
        <p:guide pos="3840"/>
        <p:guide pos="1300"/>
        <p:guide pos="6357"/>
        <p:guide orient="horz" pos="1412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A875-FC3D-4D99-8A63-48F903F7B91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B185-FD63-491F-9861-640F7A93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0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5400" y="6568030"/>
            <a:ext cx="596899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2739" tIns="66371" rIns="132739" bIns="66371">
            <a:spAutoFit/>
          </a:bodyPr>
          <a:lstStyle/>
          <a:p>
            <a:pPr algn="ctr" defTabSz="1325000" rtl="1" fontAlgn="base">
              <a:spcBef>
                <a:spcPct val="0"/>
              </a:spcBef>
              <a:spcAft>
                <a:spcPct val="0"/>
              </a:spcAft>
              <a:defRPr/>
            </a:pPr>
            <a:fld id="{A8376E94-5EEA-4A7E-8BEC-387483687592}" type="slidenum">
              <a:rPr lang="he-IL" sz="900" smtClean="0">
                <a:solidFill>
                  <a:prstClr val="black"/>
                </a:solidFill>
              </a:rPr>
              <a:pPr algn="ctr" defTabSz="13250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9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endParaRPr lang="en-US" sz="9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 flipH="1">
            <a:off x="190500" y="6568030"/>
            <a:ext cx="21399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המידע המוצג במצגת זו הינו חסוי     </a:t>
            </a: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|</a:t>
            </a:r>
            <a:endParaRPr lang="en-US" sz="9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60750" y="6568030"/>
            <a:ext cx="8432800" cy="27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2739" tIns="66371" rIns="132739" bIns="66371">
            <a:spAutoFit/>
          </a:bodyPr>
          <a:lstStyle/>
          <a:p>
            <a:pPr algn="r" defTabSz="132500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900" b="1" dirty="0" smtClean="0">
                <a:solidFill>
                  <a:prstClr val="black"/>
                </a:solidFill>
                <a:cs typeface="Arial" pitchFamily="34" charset="0"/>
              </a:rPr>
              <a:t>משרד</a:t>
            </a:r>
            <a:r>
              <a:rPr lang="he-IL" sz="900" b="1" baseline="0" dirty="0" smtClean="0">
                <a:solidFill>
                  <a:prstClr val="black"/>
                </a:solidFill>
                <a:cs typeface="Arial" pitchFamily="34" charset="0"/>
              </a:rPr>
              <a:t> המשפטים</a:t>
            </a:r>
            <a:r>
              <a:rPr lang="he-IL" sz="900" baseline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|</a:t>
            </a: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יחידת הדיגיטל  </a:t>
            </a: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|</a:t>
            </a: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 פרויקט</a:t>
            </a:r>
            <a:r>
              <a:rPr lang="he-IL" sz="900" baseline="0" dirty="0" smtClean="0">
                <a:solidFill>
                  <a:prstClr val="black"/>
                </a:solidFill>
                <a:cs typeface="Arial" pitchFamily="34" charset="0"/>
              </a:rPr>
              <a:t> ועדת שחרורים   |   </a:t>
            </a: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ספטמבר  2019</a:t>
            </a:r>
            <a:endParaRPr lang="en-US" sz="9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7061"/>
            <a:ext cx="9454879" cy="6865062"/>
            <a:chOff x="1" y="-1354359"/>
            <a:chExt cx="12192000" cy="8892451"/>
          </a:xfrm>
        </p:grpSpPr>
        <p:pic>
          <p:nvPicPr>
            <p:cNvPr id="17" name="Picture 2" descr="Image result for abogado y preso dibuj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2"/>
            <a:stretch/>
          </p:blipFill>
          <p:spPr bwMode="auto">
            <a:xfrm>
              <a:off x="1" y="-1354359"/>
              <a:ext cx="12192000" cy="68725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abogado y preso dibuj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2"/>
            <a:stretch/>
          </p:blipFill>
          <p:spPr bwMode="auto">
            <a:xfrm>
              <a:off x="1" y="-14541"/>
              <a:ext cx="12192000" cy="68725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abogado y preso dibuj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03" y="-14541"/>
              <a:ext cx="9818915" cy="68725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abogado y preso dibuj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2" t="86075"/>
            <a:stretch/>
          </p:blipFill>
          <p:spPr bwMode="auto">
            <a:xfrm>
              <a:off x="1" y="6581118"/>
              <a:ext cx="12192000" cy="95697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221273" y="-7062"/>
            <a:ext cx="2970727" cy="6865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Group 8"/>
          <p:cNvGrpSpPr/>
          <p:nvPr/>
        </p:nvGrpSpPr>
        <p:grpSpPr>
          <a:xfrm>
            <a:off x="9221273" y="4366074"/>
            <a:ext cx="2970727" cy="1231991"/>
            <a:chOff x="4610637" y="2915456"/>
            <a:chExt cx="2970726" cy="1231991"/>
          </a:xfrm>
        </p:grpSpPr>
        <p:pic>
          <p:nvPicPr>
            <p:cNvPr id="7175" name="Picture 7" descr="Image result for â«××©×¨× ×××©×¤×××â¬â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29"/>
            <a:stretch/>
          </p:blipFill>
          <p:spPr bwMode="auto">
            <a:xfrm>
              <a:off x="4610637" y="2915456"/>
              <a:ext cx="2970726" cy="123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19730" y="3660761"/>
              <a:ext cx="235253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Futura" pitchFamily="18" charset="0"/>
                  <a:cs typeface="Calibri" pitchFamily="34" charset="0"/>
                </a:rPr>
                <a:t>יחידת הדיגיטל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Futura" pitchFamily="18" charset="0"/>
                <a:cs typeface="Calibri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919730" y="3852220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41713" y="3852220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7" descr="Image result for â«××©×¨× ×××©×¤×××â¬â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t="12141" r="28902" b="40062"/>
          <a:stretch/>
        </p:blipFill>
        <p:spPr bwMode="auto">
          <a:xfrm>
            <a:off x="10069132" y="2946179"/>
            <a:ext cx="1275009" cy="14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530365" y="5494298"/>
            <a:ext cx="23256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פגישה עם ספקים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he-IL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endParaRPr lang="he-I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16.9.2019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4206240" y="559808"/>
            <a:ext cx="7649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סיום העבודה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892" y="1155283"/>
            <a:ext cx="11255108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החברה תספק את כל הנחוץ לבחינת המוצר ע"י העמדת ממשק אליו יועלו 10-15 תיקים חדשים (שלא היוו חלק מהתיקים "שנלמדו" ע"י המכונה) ובחינת רמת הדיוק של התוצאות.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זאת, בהתאם לתכולת הפרמטרים שהוסכמו לביצוע</a:t>
            </a:r>
            <a:r>
              <a:rPr lang="he-IL" sz="28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sz="28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החברה תספק הסבר מנומק כיצד ניתן יהיה לשפר את המוצר ורמת דיוקו בתנאי אמת, מעבר לזה שהתקבל ב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POC, </a:t>
            </a: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אם בכלל.</a:t>
            </a:r>
          </a:p>
        </p:txBody>
      </p:sp>
    </p:spTree>
    <p:extLst>
      <p:ext uri="{BB962C8B-B14F-4D97-AF65-F5344CB8AC3E}">
        <p14:creationId xmlns:p14="http://schemas.microsoft.com/office/powerpoint/2010/main" val="18533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4206240" y="559808"/>
            <a:ext cx="7649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לוחות 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זמנים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920" y="1197596"/>
            <a:ext cx="102100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משך זמן הפרויקט: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כאמור בסעיף 5 ג', 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פרק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הזמן בו יבוצע ה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POC 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יתוכנן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כך שלא יעלה על 4 חודשים תוך ביצוע סבבי התאמות ותיקונים לצרכי הפרויקט. 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במכרז, 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שנה ל: ברצוננו להסכים על תכולה וחתימה על ההסכם עד 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סו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ף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חודש אוקטובר ולצאת לדרך בתחילת 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נובמבר</a:t>
            </a:r>
            <a:endParaRPr lang="he-IL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994" y="143691"/>
            <a:ext cx="11848012" cy="64138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1119" y="3075057"/>
            <a:ext cx="7649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תבניות למסמכים הנדרשים מהספקים</a:t>
            </a:r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8366763" y="1197596"/>
            <a:ext cx="348923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נרצה לוודא כי המערכת יכולה לזהות את המסמכים שיובאו מנט המשפט, ולמלא צ'ק ליסט של המסמכים הדרושים בהתאם לקיים בתיק המיובא + תאריך המסמך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אנו מעוניינים לוודא כי המערכת יכולה לזהות את חוות הדעת בטופס ה-903, לזהות מי נותן חוות הדעת והתאריך לה היא משויכת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על המערכת לזהות האם מצוין כי קיים חומר סודי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endParaRPr lang="he-IL" sz="16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75864" y="559808"/>
            <a:ext cx="8080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תבנית לתוצרים &gt; 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מסמך תכולת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התיק (כולל חוסרים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65" y="1358537"/>
            <a:ext cx="7550331" cy="50093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69393" y="3042731"/>
            <a:ext cx="3555114" cy="288347"/>
            <a:chOff x="7234287" y="2027387"/>
            <a:chExt cx="3915582" cy="317583"/>
          </a:xfrm>
        </p:grpSpPr>
        <p:sp>
          <p:nvSpPr>
            <p:cNvPr id="150" name="TextBox 149"/>
            <p:cNvSpPr txBox="1"/>
            <p:nvPr/>
          </p:nvSpPr>
          <p:spPr>
            <a:xfrm>
              <a:off x="9364867" y="2027387"/>
              <a:ext cx="1569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חוות דעת מנהל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871615" y="2039886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7234287" y="2039886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10933869" y="2057886"/>
              <a:ext cx="216000" cy="21600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286503" y="2226991"/>
            <a:ext cx="0" cy="38160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178309" y="2554859"/>
            <a:ext cx="1788727" cy="276999"/>
            <a:chOff x="6916903" y="2546255"/>
            <a:chExt cx="1970092" cy="305085"/>
          </a:xfrm>
        </p:grpSpPr>
        <p:sp>
          <p:nvSpPr>
            <p:cNvPr id="142" name="TextBox 141"/>
            <p:cNvSpPr txBox="1"/>
            <p:nvPr/>
          </p:nvSpPr>
          <p:spPr>
            <a:xfrm>
              <a:off x="6916903" y="2546255"/>
              <a:ext cx="1642711" cy="3050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יש צורך בהזמנת חמ"ן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8670995" y="2576754"/>
              <a:ext cx="216000" cy="216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73149" y="4536085"/>
            <a:ext cx="3790362" cy="288347"/>
            <a:chOff x="7238416" y="4485945"/>
            <a:chExt cx="4174679" cy="317583"/>
          </a:xfrm>
        </p:grpSpPr>
        <p:sp>
          <p:nvSpPr>
            <p:cNvPr id="129" name="TextBox 128"/>
            <p:cNvSpPr txBox="1"/>
            <p:nvPr/>
          </p:nvSpPr>
          <p:spPr>
            <a:xfrm>
              <a:off x="10152151" y="4485945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דו"ח עו"ס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871615" y="4498444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7238416" y="4498444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11197095" y="4516444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69393" y="3518428"/>
            <a:ext cx="3555114" cy="288347"/>
            <a:chOff x="7234287" y="3050063"/>
            <a:chExt cx="3915582" cy="317583"/>
          </a:xfrm>
        </p:grpSpPr>
        <p:sp>
          <p:nvSpPr>
            <p:cNvPr id="125" name="TextBox 124"/>
            <p:cNvSpPr txBox="1"/>
            <p:nvPr/>
          </p:nvSpPr>
          <p:spPr>
            <a:xfrm>
              <a:off x="9364866" y="3050063"/>
              <a:ext cx="1569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חוות דעת </a:t>
              </a: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עו"ס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871615" y="3062562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234287" y="3062562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10933869" y="3080562"/>
              <a:ext cx="216000" cy="21600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8270" y="5364124"/>
            <a:ext cx="3795241" cy="288347"/>
            <a:chOff x="7233042" y="6891426"/>
            <a:chExt cx="4180053" cy="317583"/>
          </a:xfrm>
        </p:grpSpPr>
        <p:sp>
          <p:nvSpPr>
            <p:cNvPr id="119" name="TextBox 118"/>
            <p:cNvSpPr txBox="1"/>
            <p:nvPr/>
          </p:nvSpPr>
          <p:spPr>
            <a:xfrm>
              <a:off x="10152151" y="6891426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הכרעת דין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871615" y="6903925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233042" y="6903925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1197095" y="6921925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8270" y="5788870"/>
            <a:ext cx="3795241" cy="302319"/>
            <a:chOff x="7233042" y="7365372"/>
            <a:chExt cx="4180053" cy="332973"/>
          </a:xfrm>
        </p:grpSpPr>
        <p:sp>
          <p:nvSpPr>
            <p:cNvPr id="115" name="TextBox 114"/>
            <p:cNvSpPr txBox="1"/>
            <p:nvPr/>
          </p:nvSpPr>
          <p:spPr>
            <a:xfrm>
              <a:off x="10152151" y="7365372"/>
              <a:ext cx="10440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גזר דין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871615" y="7393260"/>
              <a:ext cx="1273165" cy="3050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7233042" y="7393260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1197095" y="7411260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68270" y="4939362"/>
            <a:ext cx="3795241" cy="288347"/>
            <a:chOff x="7233042" y="6417480"/>
            <a:chExt cx="4180053" cy="317583"/>
          </a:xfrm>
        </p:grpSpPr>
        <p:sp>
          <p:nvSpPr>
            <p:cNvPr id="111" name="TextBox 110"/>
            <p:cNvSpPr txBox="1"/>
            <p:nvPr/>
          </p:nvSpPr>
          <p:spPr>
            <a:xfrm>
              <a:off x="10152151" y="6417480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כתב אישום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871615" y="6429979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233042" y="6429979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1197095" y="6447979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69393" y="3994126"/>
            <a:ext cx="3555114" cy="288347"/>
            <a:chOff x="7234287" y="3766630"/>
            <a:chExt cx="3915582" cy="317583"/>
          </a:xfrm>
        </p:grpSpPr>
        <p:sp>
          <p:nvSpPr>
            <p:cNvPr id="107" name="TextBox 106"/>
            <p:cNvSpPr txBox="1"/>
            <p:nvPr/>
          </p:nvSpPr>
          <p:spPr>
            <a:xfrm>
              <a:off x="9364867" y="3766630"/>
              <a:ext cx="1569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חוות דעת </a:t>
              </a: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רופא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71615" y="3779129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7234287" y="3779129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0933869" y="3797129"/>
              <a:ext cx="216000" cy="21600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3668270" y="4459640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669400" y="2542940"/>
            <a:ext cx="3794111" cy="288347"/>
            <a:chOff x="7234287" y="875353"/>
            <a:chExt cx="4178808" cy="317583"/>
          </a:xfrm>
        </p:grpSpPr>
        <p:sp>
          <p:nvSpPr>
            <p:cNvPr id="99" name="TextBox 98"/>
            <p:cNvSpPr txBox="1"/>
            <p:nvPr/>
          </p:nvSpPr>
          <p:spPr>
            <a:xfrm>
              <a:off x="10152151" y="875353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דו"ח 903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871615" y="887852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עדכון אחרון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234287" y="887852"/>
              <a:ext cx="1640540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1197095" y="905852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668270" y="4862919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68270" y="5270040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68270" y="5708924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413027" y="2117511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סוגי מסמכים</a:t>
            </a: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96965" y="2116129"/>
            <a:ext cx="235864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מסמכים סודיים</a:t>
            </a: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91732" y="1404568"/>
            <a:ext cx="47607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מסמך המסכם את תכולת התיק (כולל חוסרים)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1516" y="3752614"/>
            <a:ext cx="19382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פרופיל </a:t>
            </a:r>
            <a:r>
              <a:rPr lang="he-I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אלמ"ב</a:t>
            </a:r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(כמצוין בפרופיל האסיר בטופס 903)</a:t>
            </a:r>
            <a:endParaRPr lang="he-IL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770920" y="3743189"/>
            <a:ext cx="196115" cy="1961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1106" y="4171238"/>
            <a:ext cx="2072417" cy="614977"/>
            <a:chOff x="731516" y="4039731"/>
            <a:chExt cx="2072417" cy="614977"/>
          </a:xfrm>
        </p:grpSpPr>
        <p:sp>
          <p:nvSpPr>
            <p:cNvPr id="91" name="TextBox 90"/>
            <p:cNvSpPr txBox="1"/>
            <p:nvPr/>
          </p:nvSpPr>
          <p:spPr>
            <a:xfrm>
              <a:off x="731516" y="4039731"/>
              <a:ext cx="1938276" cy="6149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לפי חוק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פנימי שב"ס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659933" y="4169003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659933" y="4444644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61106" y="2816741"/>
            <a:ext cx="2072417" cy="646331"/>
            <a:chOff x="731516" y="4039731"/>
            <a:chExt cx="2072417" cy="646331"/>
          </a:xfrm>
        </p:grpSpPr>
        <p:sp>
          <p:nvSpPr>
            <p:cNvPr id="78" name="TextBox 77"/>
            <p:cNvSpPr txBox="1"/>
            <p:nvPr/>
          </p:nvSpPr>
          <p:spPr>
            <a:xfrm>
              <a:off x="731516" y="4039731"/>
              <a:ext cx="193827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חמ"ן שב"ס</a:t>
              </a:r>
            </a:p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חמ"ן </a:t>
              </a:r>
              <a:r>
                <a:rPr lang="he-IL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מטא"ר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659933" y="4169003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659933" y="4444644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4" name="Elbow Connector 3"/>
          <p:cNvCxnSpPr>
            <a:endCxn id="160" idx="3"/>
          </p:cNvCxnSpPr>
          <p:nvPr/>
        </p:nvCxnSpPr>
        <p:spPr>
          <a:xfrm rot="10800000" flipV="1">
            <a:off x="7561754" y="1528352"/>
            <a:ext cx="902982" cy="743047"/>
          </a:xfrm>
          <a:prstGeom prst="bentConnector3">
            <a:avLst>
              <a:gd name="adj1" fmla="val 586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rot="10800000" flipV="1">
            <a:off x="7499040" y="3266537"/>
            <a:ext cx="965697" cy="377999"/>
          </a:xfrm>
          <a:prstGeom prst="bentConnector3">
            <a:avLst>
              <a:gd name="adj1" fmla="val 540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flipH="1">
            <a:off x="7263715" y="2992112"/>
            <a:ext cx="196116" cy="1273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Elbow Connector 88"/>
          <p:cNvCxnSpPr>
            <a:stCxn id="16" idx="2"/>
            <a:endCxn id="161" idx="1"/>
          </p:cNvCxnSpPr>
          <p:nvPr/>
        </p:nvCxnSpPr>
        <p:spPr>
          <a:xfrm rot="5400000" flipH="1">
            <a:off x="3252170" y="-485186"/>
            <a:ext cx="2592901" cy="8103311"/>
          </a:xfrm>
          <a:prstGeom prst="bentConnector4">
            <a:avLst>
              <a:gd name="adj1" fmla="val -62218"/>
              <a:gd name="adj2" fmla="val 1028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532744" y="4665530"/>
            <a:ext cx="135064" cy="19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93" y="91440"/>
            <a:ext cx="3610428" cy="822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בכדי להבין כיצד יש למלא טבלה זו, יש להסתכל בנספח הבא</a:t>
            </a:r>
            <a:r>
              <a:rPr lang="he-IL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 </a:t>
            </a:r>
            <a:r>
              <a:rPr lang="he-I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"מהיכן דולים את המידע המבוקש?"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6892" y="559808"/>
            <a:ext cx="89691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תבנית לתוצרים &gt; חילוץ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ישויות לגיבוש 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חו"ד &gt; עבירות סמים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41443"/>
              </p:ext>
            </p:extLst>
          </p:nvPr>
        </p:nvGraphicFramePr>
        <p:xfrm>
          <a:off x="4283533" y="1086788"/>
          <a:ext cx="3610428" cy="2996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6050">
                  <a:extLst>
                    <a:ext uri="{9D8B030D-6E8A-4147-A177-3AD203B41FA5}">
                      <a16:colId xmlns:a16="http://schemas.microsoft.com/office/drawing/2014/main" val="1918302986"/>
                    </a:ext>
                  </a:extLst>
                </a:gridCol>
                <a:gridCol w="2364378">
                  <a:extLst>
                    <a:ext uri="{9D8B030D-6E8A-4147-A177-3AD203B41FA5}">
                      <a16:colId xmlns:a16="http://schemas.microsoft.com/office/drawing/2014/main" val="4072049467"/>
                    </a:ext>
                  </a:extLst>
                </a:gridCol>
              </a:tblGrid>
              <a:tr h="267604">
                <a:tc gridSpan="2"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פרטי עבירה &gt; מסמכים משפטיים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13207"/>
                  </a:ext>
                </a:extLst>
              </a:tr>
              <a:tr h="32344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העבירות עליהם מרצה עונשו 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93405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סוג סם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0064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כמות סם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91388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תדירות ביצוע</a:t>
                      </a:r>
                      <a:r>
                        <a:rPr lang="he-IL" sz="1400" baseline="0" dirty="0" smtClean="0">
                          <a:cs typeface="+mn-cs"/>
                        </a:rPr>
                        <a:t> העבירה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33452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אמירות מיוחדות</a:t>
                      </a:r>
                      <a:r>
                        <a:rPr lang="he-IL" sz="1400" baseline="0" dirty="0" smtClean="0">
                          <a:cs typeface="+mn-cs"/>
                        </a:rPr>
                        <a:t> של השופט בנוגע לאסיר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035779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האם יש קנס? (+תאריך תשלום)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02187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שותפים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47224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חלקו של האסיר בביצוע העבירה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4306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40936"/>
              </p:ext>
            </p:extLst>
          </p:nvPr>
        </p:nvGraphicFramePr>
        <p:xfrm>
          <a:off x="4283531" y="4367902"/>
          <a:ext cx="361042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59">
                  <a:extLst>
                    <a:ext uri="{9D8B030D-6E8A-4147-A177-3AD203B41FA5}">
                      <a16:colId xmlns:a16="http://schemas.microsoft.com/office/drawing/2014/main" val="476106725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322467227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389570992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he-IL" sz="1200" dirty="0" smtClean="0"/>
                        <a:t>טבלת עבירות משמעת בכלא &gt; 903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74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סוג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תאריך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מס'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עבירה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3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0909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13613"/>
              </p:ext>
            </p:extLst>
          </p:nvPr>
        </p:nvGraphicFramePr>
        <p:xfrm>
          <a:off x="4283530" y="5475908"/>
          <a:ext cx="361042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59">
                  <a:extLst>
                    <a:ext uri="{9D8B030D-6E8A-4147-A177-3AD203B41FA5}">
                      <a16:colId xmlns:a16="http://schemas.microsoft.com/office/drawing/2014/main" val="47610672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2467227"/>
                    </a:ext>
                  </a:extLst>
                </a:gridCol>
                <a:gridCol w="1045030">
                  <a:extLst>
                    <a:ext uri="{9D8B030D-6E8A-4147-A177-3AD203B41FA5}">
                      <a16:colId xmlns:a16="http://schemas.microsoft.com/office/drawing/2014/main" val="3895709923"/>
                    </a:ext>
                  </a:extLst>
                </a:gridCol>
              </a:tblGrid>
              <a:tr h="198514">
                <a:tc gridSpan="3"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טבלת </a:t>
                      </a:r>
                      <a:r>
                        <a:rPr lang="he-IL" sz="1200" dirty="0" err="1" smtClean="0"/>
                        <a:t>חמנ"ים</a:t>
                      </a:r>
                      <a:r>
                        <a:rPr lang="he-IL" sz="1200" baseline="0" dirty="0" smtClean="0"/>
                        <a:t> (חומר מודיעיני) שב"ס &gt; 903</a:t>
                      </a:r>
                      <a:endParaRPr lang="he-IL" sz="1200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07542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פרפרזה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תאריך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מס'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חמ"ן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3125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09092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1652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21493" y="5750228"/>
          <a:ext cx="361042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59">
                  <a:extLst>
                    <a:ext uri="{9D8B030D-6E8A-4147-A177-3AD203B41FA5}">
                      <a16:colId xmlns:a16="http://schemas.microsoft.com/office/drawing/2014/main" val="47610672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2467227"/>
                    </a:ext>
                  </a:extLst>
                </a:gridCol>
                <a:gridCol w="1045030">
                  <a:extLst>
                    <a:ext uri="{9D8B030D-6E8A-4147-A177-3AD203B41FA5}">
                      <a16:colId xmlns:a16="http://schemas.microsoft.com/office/drawing/2014/main" val="3895709923"/>
                    </a:ext>
                  </a:extLst>
                </a:gridCol>
              </a:tblGrid>
              <a:tr h="180370">
                <a:tc gridSpan="3"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903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&gt;  האם יש מידע סודי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07542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רמת</a:t>
                      </a:r>
                      <a:r>
                        <a:rPr lang="he-IL" sz="1200" baseline="0" dirty="0" smtClean="0"/>
                        <a:t> חשיבות 1-5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תאריך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סוג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3125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0909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66902"/>
              </p:ext>
            </p:extLst>
          </p:nvPr>
        </p:nvGraphicFramePr>
        <p:xfrm>
          <a:off x="8245568" y="1086788"/>
          <a:ext cx="3610428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615">
                  <a:extLst>
                    <a:ext uri="{9D8B030D-6E8A-4147-A177-3AD203B41FA5}">
                      <a16:colId xmlns:a16="http://schemas.microsoft.com/office/drawing/2014/main" val="2615838804"/>
                    </a:ext>
                  </a:extLst>
                </a:gridCol>
                <a:gridCol w="2881813">
                  <a:extLst>
                    <a:ext uri="{9D8B030D-6E8A-4147-A177-3AD203B41FA5}">
                      <a16:colId xmlns:a16="http://schemas.microsoft.com/office/drawing/2014/main" val="3477797461"/>
                    </a:ext>
                  </a:extLst>
                </a:gridCol>
              </a:tblGrid>
              <a:tr h="299302">
                <a:tc gridSpan="2">
                  <a:txBody>
                    <a:bodyPr/>
                    <a:lstStyle/>
                    <a:p>
                      <a:pPr marL="0" algn="r" defTabSz="1219170" rtl="1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פרטי</a:t>
                      </a:r>
                      <a:r>
                        <a:rPr lang="he-IL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מאסר &gt; 903</a:t>
                      </a:r>
                      <a:endParaRPr lang="he-IL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016344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שם האסיר</a:t>
                      </a:r>
                      <a:endParaRPr lang="he-IL" sz="14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83461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פרופיל 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73946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תקופת המאסר הנוכחי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30718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סעיפי אשמה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81975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מס' תיקים בגינם שוהה בכלא + מס תיק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34808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תחילת</a:t>
                      </a:r>
                      <a:r>
                        <a:rPr lang="he-I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ריצוי</a:t>
                      </a: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867001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תאריך כניסה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789864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שחרור מלא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727112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מלא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21891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שחרור מנהלי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699913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מנהלי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65020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יתרת</a:t>
                      </a:r>
                      <a:r>
                        <a:rPr lang="he-I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מאסר</a:t>
                      </a: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92694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מפקד כלא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30268"/>
                  </a:ext>
                </a:extLst>
              </a:tr>
              <a:tr h="171601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עו"ס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74976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רופא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425707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כמות מאסרים קודמים + </a:t>
                      </a:r>
                      <a:r>
                        <a:rPr lang="he-I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מ"ת</a:t>
                      </a: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12535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התנהגות האסיר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2877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1493" y="1086788"/>
          <a:ext cx="3610428" cy="4400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4">
                  <a:extLst>
                    <a:ext uri="{9D8B030D-6E8A-4147-A177-3AD203B41FA5}">
                      <a16:colId xmlns:a16="http://schemas.microsoft.com/office/drawing/2014/main" val="2566113076"/>
                    </a:ext>
                  </a:extLst>
                </a:gridCol>
                <a:gridCol w="2573384">
                  <a:extLst>
                    <a:ext uri="{9D8B030D-6E8A-4147-A177-3AD203B41FA5}">
                      <a16:colId xmlns:a16="http://schemas.microsoft.com/office/drawing/2014/main" val="1945321430"/>
                    </a:ext>
                  </a:extLst>
                </a:gridCol>
              </a:tblGrid>
              <a:tr h="315068">
                <a:tc gridSpan="2"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חו"ד</a:t>
                      </a:r>
                      <a:r>
                        <a:rPr lang="he-IL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עו"ס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00583"/>
                  </a:ext>
                </a:extLst>
              </a:tr>
              <a:tr h="305920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האם האסיר מודה בעבירה? 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7881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האסיר לוקח אחריות על מעשיו? 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50660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יחסו לעבירה והבעת חרטה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1625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תפקוד במאסר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701035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צרכיו הטיפוליים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813333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חינוך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853295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שיקום ומסגרות טיפול (תחום + מתי)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086136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הרתמות האסיר לתכנית + התקדמות בתכניות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32907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האם התכניות תואמות את העבירה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1110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כמה עזר לו הטיפול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38434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תכנית שיקום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45474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סיכום חוות הדעת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5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4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1371600" y="1197596"/>
            <a:ext cx="10484399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בהמשך לשיחתנו בפגישה, אנו מבקשים לבחון ההמלצה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המתבססת על למידת מכונה ולא על סמך מנוע חוקה פשוט. 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הספק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יקבל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X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פרוטוקולים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של ועדת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השחרורים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הפרוטוקולים כוללים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נסיבות +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החלטה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הספק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ילמד את המחשב את הנסיבות, ומה ההחלטה שהתקבלה בהתאם לנסיבות אלה 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במבחן,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יספק לספק 10 מסמכים חדשים דומים למסמכים שהועברו לספק לצורך לימוד המערכת,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מסמכים אלה יכללו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רק את נסיבות המקרה.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הספק יעבד נתונים אלו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ויצטרך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:</a:t>
            </a: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לחזות את המלצת הועדה - 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כן/לא לשחרר </a:t>
            </a: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לספק נימוקים רלוונטיים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על בסיס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רשימת הנימוקים </a:t>
            </a: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שיוגדרו מראש 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עובד המשרד בשילוב פרקליט / מתמחה יאוששו את התוצאות שהתקבלו מהספק ע"י השוואת נתונים שהתקבלו אל מול התוצאות בפרוטוקולים 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 נדרש לתאם ציפיות עבור הקריטריונים ובחינת מודל העבודה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5864" y="559808"/>
            <a:ext cx="8080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רעיון לבחינת מסמך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המלצה +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מסמך נימוקים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4202049" y="1197596"/>
            <a:ext cx="7653950" cy="464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יעודכן בהמשך</a:t>
            </a:r>
            <a:endParaRPr lang="he-IL" dirty="0">
              <a:solidFill>
                <a:srgbClr val="FF0000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75864" y="559808"/>
            <a:ext cx="8080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אבטחת המידע, והגנת הפרטיות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94" y="143691"/>
            <a:ext cx="11848012" cy="64138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1119" y="3075057"/>
            <a:ext cx="7649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4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המידע המבוקש?</a:t>
            </a:r>
            <a:endParaRPr lang="he-IL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הנתונים?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4" y="559808"/>
            <a:ext cx="58470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נתונים כלליים</a:t>
            </a:r>
            <a:endParaRPr lang="he-IL" sz="2400" dirty="0">
              <a:solidFill>
                <a:schemeClr val="tx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26242" y="2612745"/>
            <a:ext cx="139335" cy="1854752"/>
            <a:chOff x="11826242" y="2847877"/>
            <a:chExt cx="316466" cy="1854752"/>
          </a:xfrm>
          <a:solidFill>
            <a:schemeClr val="bg1">
              <a:lumMod val="75000"/>
            </a:schemeClr>
          </a:solidFill>
        </p:grpSpPr>
        <p:sp>
          <p:nvSpPr>
            <p:cNvPr id="12" name="Right Arrow 11"/>
            <p:cNvSpPr/>
            <p:nvPr/>
          </p:nvSpPr>
          <p:spPr>
            <a:xfrm rot="10800000">
              <a:off x="11826242" y="3383280"/>
              <a:ext cx="316466" cy="15675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11826242" y="4545875"/>
              <a:ext cx="316466" cy="15675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11826242" y="2847877"/>
              <a:ext cx="316466" cy="15675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20447"/>
              </p:ext>
            </p:extLst>
          </p:nvPr>
        </p:nvGraphicFramePr>
        <p:xfrm>
          <a:off x="583473" y="1197252"/>
          <a:ext cx="11160038" cy="5246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3472">
                  <a:extLst>
                    <a:ext uri="{9D8B030D-6E8A-4147-A177-3AD203B41FA5}">
                      <a16:colId xmlns:a16="http://schemas.microsoft.com/office/drawing/2014/main" val="3028385186"/>
                    </a:ext>
                  </a:extLst>
                </a:gridCol>
                <a:gridCol w="1817979">
                  <a:extLst>
                    <a:ext uri="{9D8B030D-6E8A-4147-A177-3AD203B41FA5}">
                      <a16:colId xmlns:a16="http://schemas.microsoft.com/office/drawing/2014/main" val="2615838804"/>
                    </a:ext>
                  </a:extLst>
                </a:gridCol>
                <a:gridCol w="3104290">
                  <a:extLst>
                    <a:ext uri="{9D8B030D-6E8A-4147-A177-3AD203B41FA5}">
                      <a16:colId xmlns:a16="http://schemas.microsoft.com/office/drawing/2014/main" val="3477797461"/>
                    </a:ext>
                  </a:extLst>
                </a:gridCol>
                <a:gridCol w="434297">
                  <a:extLst>
                    <a:ext uri="{9D8B030D-6E8A-4147-A177-3AD203B41FA5}">
                      <a16:colId xmlns:a16="http://schemas.microsoft.com/office/drawing/2014/main" val="2559446021"/>
                    </a:ext>
                  </a:extLst>
                </a:gridCol>
              </a:tblGrid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Arial" panose="020B0604020202020204" pitchFamily="34" charset="0"/>
                          <a:cs typeface="+mn-cs"/>
                        </a:rPr>
                        <a:t>תשובה צפויה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מהיכן להביא את המידע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נתון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1634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שם + שם משפחה 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שם האסיר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8346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פלילי / </a:t>
                      </a:r>
                      <a:r>
                        <a:rPr lang="he-IL" sz="1200" dirty="0" err="1" smtClean="0">
                          <a:latin typeface="Arial" panose="020B0604020202020204" pitchFamily="34" charset="0"/>
                          <a:cs typeface="+mn-cs"/>
                        </a:rPr>
                        <a:t>אלמ"ב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 (העתק הדבק)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פרופיל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פרופיל 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73946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תקופת המאסר הנוכחי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30718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903 &gt; סעיפי אשמה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סעיפי אשמה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81975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מספר כולל + מספר התיק של כל אחד מהתיקים בגינם האסיר מרצה את עונשו</a:t>
                      </a:r>
                      <a:endParaRPr lang="he-IL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פקודת מאסר נוכחי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מס' תיקים בגינם שוהה בכלא + מספר תיק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34808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903 &gt; פרטי מאסר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תחילת ריצוי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58619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תאריך כניסה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78986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שחרור מלא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27112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2189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מנהלי מלא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99913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הנתון המצוין בטופס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מנהלי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65020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חישוב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חישוב בהתאם לנתונים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יתרת</a:t>
                      </a: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מאסר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9269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מספר המאסרים (יש לחבר את המאסרים בהם מצוין מאסר פלילי או אי תשלום קנס בלבד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&gt; </a:t>
                      </a: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מאסרים קודמים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כמות מאסרים קודמים + מ"ת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12535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algn="r" defTabSz="1219170" rtl="1" eaLnBrk="1" latinLnBrk="0" hangingPunct="1"/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חוות הדעת האחרונה + תאריך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903 &gt; חו"ד מנהל כלא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מפקד כלא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87725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חוות הדעת האחרונה + תאריך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903 &gt; חו"ד מנהל עו"ס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חו"ד</a:t>
                      </a: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 עו"ס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00856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מצב בריאותי כללי + האם יש מניעה לשחרורו המוקדם + תאריך (מחוות דעת אחרונה של הרופא)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903 &gt; חו"ד</a:t>
                      </a:r>
                      <a:r>
                        <a:rPr lang="he-IL" sz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 רופא</a:t>
                      </a:r>
                      <a:endParaRPr lang="he-IL" sz="12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Futura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רופא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7549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להציג בטבלה "טבלת עבירות משמעת בכלא " המתוארת בשקף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&gt; </a:t>
                      </a: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עבירות משמעת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התנהגות האסיר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2877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להציג בטבלה "טבלת עבירות משמעת בכלא " המתוארת בשקף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903 &gt; חו"ד מנהל כלא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חומרים מודיעיניים  (חמ"ן, קמ"ן, מודיעין)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8183" y="559808"/>
            <a:ext cx="5167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פרטי עבירה &gt; </a:t>
            </a:r>
            <a:r>
              <a:rPr lang="he-I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עבירות סמים</a:t>
            </a:r>
            <a:endParaRPr lang="he-IL" sz="2400" dirty="0">
              <a:solidFill>
                <a:schemeClr val="tx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הנתונים?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40353"/>
              </p:ext>
            </p:extLst>
          </p:nvPr>
        </p:nvGraphicFramePr>
        <p:xfrm>
          <a:off x="583474" y="1197252"/>
          <a:ext cx="11160037" cy="4046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5360">
                  <a:extLst>
                    <a:ext uri="{9D8B030D-6E8A-4147-A177-3AD203B41FA5}">
                      <a16:colId xmlns:a16="http://schemas.microsoft.com/office/drawing/2014/main" val="314496138"/>
                    </a:ext>
                  </a:extLst>
                </a:gridCol>
                <a:gridCol w="3082835">
                  <a:extLst>
                    <a:ext uri="{9D8B030D-6E8A-4147-A177-3AD203B41FA5}">
                      <a16:colId xmlns:a16="http://schemas.microsoft.com/office/drawing/2014/main" val="1918302986"/>
                    </a:ext>
                  </a:extLst>
                </a:gridCol>
                <a:gridCol w="2936508">
                  <a:extLst>
                    <a:ext uri="{9D8B030D-6E8A-4147-A177-3AD203B41FA5}">
                      <a16:colId xmlns:a16="http://schemas.microsoft.com/office/drawing/2014/main" val="4072049467"/>
                    </a:ext>
                  </a:extLst>
                </a:gridCol>
                <a:gridCol w="355334">
                  <a:extLst>
                    <a:ext uri="{9D8B030D-6E8A-4147-A177-3AD203B41FA5}">
                      <a16:colId xmlns:a16="http://schemas.microsoft.com/office/drawing/2014/main" val="2521466469"/>
                    </a:ext>
                  </a:extLst>
                </a:gridCol>
              </a:tblGrid>
              <a:tr h="267604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Arial" panose="020B0604020202020204" pitchFamily="34" charset="0"/>
                          <a:cs typeface="+mn-cs"/>
                        </a:rPr>
                        <a:t>תשובה צפויה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מהיכן ניתן להביא את המידע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נתון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13207"/>
                  </a:ext>
                </a:extLst>
              </a:tr>
              <a:tr h="32344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סעיף העבירה לפי חוק העונשין כמצוין בגזר דין / הכרעת הדין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הכרעת דין + גזר דין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העבירות עליהם מרצה עונשו 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1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93405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שם הסם / שמות הסמים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עובדות כתב האישום</a:t>
                      </a:r>
                      <a:endParaRPr lang="en-US" sz="1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סוג סם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0064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כמות הסם (במידה ויש מספר סוגי סמים במשקלים שונים, יש למלא שם + משקל בהתאמה)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עובדות כתב האישום</a:t>
                      </a:r>
                      <a:endParaRPr lang="en-US" sz="1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כמות סם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3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91388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מספר הפעמים בו האסיר ביצע את העבירה (</a:t>
                      </a:r>
                      <a:r>
                        <a:rPr lang="he-IL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בדר"כ</a:t>
                      </a: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בתיקים של סחר, בו האסיר מואשם כי סחר בכמה מעדים שונים)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כתב אישום בו הורשע + גזר דין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תדירות ביצוע</a:t>
                      </a:r>
                      <a:r>
                        <a:rPr lang="he-IL" sz="1400" baseline="0" dirty="0" smtClean="0">
                          <a:cs typeface="+mn-cs"/>
                        </a:rPr>
                        <a:t> העבירה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4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33452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אמירות מיוחדות של השופט בדבר חומרת העבירות, חומרת נסיבות העבירה....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הכרעת דין +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 גזר דין 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אמירות מיוחדות</a:t>
                      </a:r>
                      <a:r>
                        <a:rPr lang="he-IL" sz="1400" baseline="0" dirty="0" smtClean="0">
                          <a:cs typeface="+mn-cs"/>
                        </a:rPr>
                        <a:t> של השופט בנוגע לאסיר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5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06945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כן / לא , במידה וכן, מה סכום הקנס, ומהו תאריך התשלום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גזר דין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האם יש קנס? (+סכום +תאריך תשלום)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6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04185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מספר השותפים + שמות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כתב אישום &gt; שמות הנאשמים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עובדות כתב האישום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שותפים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7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47224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חלק משמעותי / חלק סביר / חלק מזערי (בהתאם למדד שנספק ויושפע מהעונש שהוטל על כל אחד מהשותפים)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כתב אישום &gt; עובדות כתב האישום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חלקו היחסי של האסיר בביצוע העבירה ומידת ההשפעה שלו על ביצוע העבירה</a:t>
                      </a:r>
                    </a:p>
                    <a:p>
                      <a:r>
                        <a:rPr lang="he-IL" sz="1400" u="sng" dirty="0" smtClean="0">
                          <a:cs typeface="+mn-cs"/>
                        </a:rPr>
                        <a:t>(רק במידה וקיימים שותפים)</a:t>
                      </a:r>
                      <a:endParaRPr lang="en-US" sz="1400" u="sng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8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4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3029" y="559809"/>
            <a:ext cx="7762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הקדמה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704" y="313257"/>
            <a:ext cx="4514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703" y="1021473"/>
            <a:ext cx="11294296" cy="5493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שלום רב אריה וצוות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IBM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,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תודה רבה על שהגעתם להיפגש אתנו בשבוע שעבר לצורך התקדמות בפרויקט ה-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RFI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עבור ועדות שחרורים.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כאמור בפגישה, 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מאוד התרשמנו מיכולתכם ואנו נשמח להתקדם אתכם לעבר השלב הבא של הפרויקט, שלב ה-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POC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. בשלב זה אנו נבקש ללמוד ולהבין את יכולות המערכת שלכם על גבי הצרכים שלנו לצורך ניהול סיכונים (ראו שקף הבא).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המצגת הנ"ל כוללת סיכום של הצרכים שלנו מה-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POC</a:t>
            </a: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+ הצעות לבדיקת התוצרים שיסופקו בסוף השלב.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המצגת הזו היא ראשונית ונועדה בכדי לייצר 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פלטפורמה לדיאלוג </a:t>
            </a: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שיעזור לנו לסכם את תכולת הפרויקט בצורה ברורה לשני הצדדים.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אנא ממכם, אל </a:t>
            </a:r>
            <a:r>
              <a:rPr lang="he-I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תהססו לשלוח פידבקים והצעות </a:t>
            </a:r>
            <a:r>
              <a:rPr lang="he-I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ייעול לדרישותינו. 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חשוב לנו מאוד כי הפרויקט הנ"ל יצא לפועל, וכפי שציינו בתחילה, אתם נראים לנו שותפים ראויים ליצירת מערכת זו.</a:t>
            </a:r>
            <a:endParaRPr lang="he-I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אנו מבינים כי התקציב בשלב זה אינו גבוהה, אולם אנו סבורים כי הפוטנציאל הטמון בפרויקט זה גלויי לשני הצדדים.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תודה רבה,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צוות הפרויקט</a:t>
            </a:r>
          </a:p>
        </p:txBody>
      </p:sp>
    </p:spTree>
    <p:extLst>
      <p:ext uri="{BB962C8B-B14F-4D97-AF65-F5344CB8AC3E}">
        <p14:creationId xmlns:p14="http://schemas.microsoft.com/office/powerpoint/2010/main" val="29756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9998" y="8340086"/>
            <a:ext cx="567563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הלכי טיפול וחינוך בהן שולב </a:t>
            </a:r>
            <a:r>
              <a:rPr lang="he-IL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בכל"א</a:t>
            </a: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x-none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פירוט (סיכום + קלידה 903 /  דוח מורחב)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כמה עזר לו הטיפול&gt; סיכום 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תחום השיקום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באיזה 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מיפויי צרכי טיפול ת חוות דעת עו"ס &gt; צרכיו הטיפוליים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הנתונים?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4" y="559808"/>
            <a:ext cx="58470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דו"ח </a:t>
            </a:r>
            <a:r>
              <a:rPr lang="he-I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עו"ס מורחב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16897"/>
              </p:ext>
            </p:extLst>
          </p:nvPr>
        </p:nvGraphicFramePr>
        <p:xfrm>
          <a:off x="666204" y="1197042"/>
          <a:ext cx="11077306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9122">
                  <a:extLst>
                    <a:ext uri="{9D8B030D-6E8A-4147-A177-3AD203B41FA5}">
                      <a16:colId xmlns:a16="http://schemas.microsoft.com/office/drawing/2014/main" val="3965576707"/>
                    </a:ext>
                  </a:extLst>
                </a:gridCol>
                <a:gridCol w="3618411">
                  <a:extLst>
                    <a:ext uri="{9D8B030D-6E8A-4147-A177-3AD203B41FA5}">
                      <a16:colId xmlns:a16="http://schemas.microsoft.com/office/drawing/2014/main" val="2566113076"/>
                    </a:ext>
                  </a:extLst>
                </a:gridCol>
                <a:gridCol w="2717074">
                  <a:extLst>
                    <a:ext uri="{9D8B030D-6E8A-4147-A177-3AD203B41FA5}">
                      <a16:colId xmlns:a16="http://schemas.microsoft.com/office/drawing/2014/main" val="1945321430"/>
                    </a:ext>
                  </a:extLst>
                </a:gridCol>
                <a:gridCol w="352699">
                  <a:extLst>
                    <a:ext uri="{9D8B030D-6E8A-4147-A177-3AD203B41FA5}">
                      <a16:colId xmlns:a16="http://schemas.microsoft.com/office/drawing/2014/main" val="1912520773"/>
                    </a:ext>
                  </a:extLst>
                </a:gridCol>
              </a:tblGrid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Arial" panose="020B0604020202020204" pitchFamily="34" charset="0"/>
                          <a:cs typeface="+mn-cs"/>
                        </a:rPr>
                        <a:t>תשובה צפויה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מהיכן ניתן להביא את המידע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נתון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00583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מודה / מודה חלקית / לא מודה / מכחיש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יחס עבירה + סיכום והתרשמות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האם האסיר מודה בעבירה? 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7881"/>
                  </a:ext>
                </a:extLst>
              </a:tr>
              <a:tr h="43426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לוקח אחריות מלאה / לוקח אחריות חלקית / ממזער מחלקו / אינו לוקח אחריות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יחס עבירה + סיכום והתרשמות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האסיר לוקח אחריות על מעשיו? 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50660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מביע חרטה / מביע חרטה חלקית / לא מביע חרטה כלל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יחס עבירה + סיכום והתרשמות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יחסו לעבירה והבעת חרטה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1625"/>
                  </a:ext>
                </a:extLst>
              </a:tr>
              <a:tr h="43426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תפקוד תקין / תפקוד לקוי, התנהגות טובה / לא טובה , מביע מוטיבציה אינו מביע מוטיבציה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סיכום והתרשמות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תפקוד במאסר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701035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זקוק ל... (טיפולים בנושא / השתלבות ב / עבודה עם)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עם עו"ס במאסר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סיכום והתרשמות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צרכיו הטיפוליים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813333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u="sng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&gt; חו"ד קצינת חינוך + שמות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מסגרות החינוך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חינוך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219207"/>
                  </a:ext>
                </a:extLst>
              </a:tr>
              <a:tr h="61308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שולב ב... (נושא התוכנית/ טיפול ב.../ קבוצה טיפולית )</a:t>
                      </a:r>
                    </a:p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התקדמות (סיים / עזב / לא השתתף ) (ניתן לספק רשימה של המסגרות הקיימות 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עם עו"ס + סיכום והתרשמות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שיקום בכלא ומסגרות טיפול (תחום + מתי)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853295"/>
                  </a:ext>
                </a:extLst>
              </a:tr>
              <a:tr h="43426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מביע מוטיבציה/ שולב וסיים / לא סיים / לא שולב / עתיד להשתלב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עם עו"ס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סיכום והתרשמות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הרתמות האסיר לתכנית + התקדמות בתכניות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32907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תואמת / תואמת חלקית / לא תואם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השוואה בין סוג העבירה לתוכנית</a:t>
                      </a:r>
                      <a:endParaRPr lang="en-US" sz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האם התכנית תואמת את העבירה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1110"/>
                  </a:ext>
                </a:extLst>
              </a:tr>
              <a:tr h="256350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(צריך להגדיר)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קשר עם עו"ס + סיכום והתרשמות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כמה עזר לו הטיפול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38434"/>
                  </a:ext>
                </a:extLst>
              </a:tr>
              <a:tr h="79190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גובשה תכנית שיקום / גובשה תכנית שיקום חלקית / טרם גובשה תכנית שיקום </a:t>
                      </a:r>
                    </a:p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הכוללת תעסוקה ב: (העתק הדבק)</a:t>
                      </a:r>
                    </a:p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המשך טיפול וליווי בקהילה: (העתק הדבק)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טיפול לאחר שחרור</a:t>
                      </a: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&gt; המשך טיפול / תעסוקה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utura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תכנית שיקום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45474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בהתאם לנתונים הנ"ל ההמלצה היא לשחרר / לא לשחרר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סיכום והתרשמות </a:t>
                      </a:r>
                      <a:r>
                        <a:rPr lang="he-IL" sz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(על פי כותרת</a:t>
                      </a:r>
                      <a:r>
                        <a:rPr lang="he-IL" sz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המסמך)</a:t>
                      </a:r>
                      <a:endParaRPr lang="he-IL" sz="12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Futura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סיכום חוות הדעת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5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7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3029" y="559809"/>
            <a:ext cx="7762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הצורך ב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POC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704" y="313257"/>
            <a:ext cx="4514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8114" y="1385590"/>
            <a:ext cx="8178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7200" dirty="0" smtClean="0">
                <a:gradFill>
                  <a:gsLst>
                    <a:gs pos="28000">
                      <a:srgbClr val="5D8BE6"/>
                    </a:gs>
                    <a:gs pos="100000">
                      <a:srgbClr val="D67FF9"/>
                    </a:gs>
                  </a:gsLst>
                  <a:lin ang="0" scaled="0"/>
                </a:gradFill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he-IL" sz="72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223" y="1385590"/>
            <a:ext cx="94977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ניהול סיכונים טכנולוגיים – בדיקה מול החברות המובילות האם הטכנולוגיה בשלה מספיק בכדי לעמוד בדרישות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8114" y="3109360"/>
            <a:ext cx="8178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7200" dirty="0" smtClean="0">
                <a:gradFill>
                  <a:gsLst>
                    <a:gs pos="28000">
                      <a:srgbClr val="5D8BE6"/>
                    </a:gs>
                    <a:gs pos="100000">
                      <a:srgbClr val="D67FF9"/>
                    </a:gs>
                  </a:gsLst>
                  <a:lin ang="0" scaled="0"/>
                </a:gradFill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he-IL" sz="72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3222" y="3109360"/>
            <a:ext cx="9497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ניהול סיכונים 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עסקיים </a:t>
            </a:r>
            <a:r>
              <a:rPr lang="en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–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וידוא ואישוש 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את הערך המתקבל מתוצר 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שכזה והתאמתו 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לצרכי המשרד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33611" y="1619795"/>
            <a:ext cx="0" cy="8098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933611" y="3317966"/>
            <a:ext cx="0" cy="8098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38114" y="5016137"/>
            <a:ext cx="8178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7200" dirty="0" smtClean="0">
                <a:gradFill>
                  <a:gsLst>
                    <a:gs pos="28000">
                      <a:srgbClr val="5D8BE6"/>
                    </a:gs>
                    <a:gs pos="100000">
                      <a:srgbClr val="D67FF9"/>
                    </a:gs>
                  </a:gsLst>
                  <a:lin ang="0" scaled="0"/>
                </a:gra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he-IL" sz="72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3222" y="5016137"/>
            <a:ext cx="9497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ניהול 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סיכוני שת"פ מול ספקים – תיאום ציפיות התוצר מול הספק לפני יציאה למכרז</a:t>
            </a:r>
            <a:endParaRPr lang="he-IL" sz="3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933611" y="5224743"/>
            <a:ext cx="0" cy="8098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94" y="143691"/>
            <a:ext cx="11848012" cy="64138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IB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9" y="2881313"/>
            <a:ext cx="2409823" cy="109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998" y="559808"/>
            <a:ext cx="104260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731" y="1021473"/>
            <a:ext cx="56772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פתרון מקצה לקצה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רק תיקים בנושא עבירות סמים</a:t>
            </a:r>
            <a:endParaRPr lang="he-IL" u="sng" dirty="0">
              <a:solidFill>
                <a:srgbClr val="FF0000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1050023" y="2108679"/>
            <a:ext cx="10091955" cy="4159231"/>
            <a:chOff x="1050023" y="1540870"/>
            <a:chExt cx="10091955" cy="4159231"/>
          </a:xfrm>
        </p:grpSpPr>
        <p:grpSp>
          <p:nvGrpSpPr>
            <p:cNvPr id="176" name="Group 175"/>
            <p:cNvGrpSpPr/>
            <p:nvPr/>
          </p:nvGrpSpPr>
          <p:grpSpPr>
            <a:xfrm>
              <a:off x="1050023" y="1540870"/>
              <a:ext cx="10091955" cy="2375794"/>
              <a:chOff x="2698537" y="2881304"/>
              <a:chExt cx="6844681" cy="1611341"/>
            </a:xfrm>
          </p:grpSpPr>
          <p:sp>
            <p:nvSpPr>
              <p:cNvPr id="184" name="Rectangle 75">
                <a:extLst>
                  <a:ext uri="{FF2B5EF4-FFF2-40B4-BE49-F238E27FC236}">
                    <a16:creationId xmlns:a16="http://schemas.microsoft.com/office/drawing/2014/main" id="{009E7044-1154-456A-97BC-D5DC119E856C}"/>
                  </a:ext>
                </a:extLst>
              </p:cNvPr>
              <p:cNvSpPr/>
              <p:nvPr/>
            </p:nvSpPr>
            <p:spPr>
              <a:xfrm>
                <a:off x="4085707" y="2881305"/>
                <a:ext cx="1296000" cy="1152774"/>
              </a:xfrm>
              <a:prstGeom prst="rect">
                <a:avLst/>
              </a:prstGeom>
              <a:solidFill>
                <a:srgbClr val="B7EAE3"/>
              </a:solidFill>
              <a:ln w="12700" cap="flat" cmpd="sng" algn="ctr">
                <a:solidFill>
                  <a:srgbClr val="B7EAE3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74">
                <a:extLst>
                  <a:ext uri="{FF2B5EF4-FFF2-40B4-BE49-F238E27FC236}">
                    <a16:creationId xmlns:a16="http://schemas.microsoft.com/office/drawing/2014/main" id="{9A283665-3B59-4511-B6B3-D9CE258048DA}"/>
                  </a:ext>
                </a:extLst>
              </p:cNvPr>
              <p:cNvSpPr/>
              <p:nvPr/>
            </p:nvSpPr>
            <p:spPr>
              <a:xfrm>
                <a:off x="2698537" y="2881305"/>
                <a:ext cx="1296000" cy="1152774"/>
              </a:xfrm>
              <a:prstGeom prst="rect">
                <a:avLst/>
              </a:prstGeom>
              <a:solidFill>
                <a:srgbClr val="EFA5BE">
                  <a:lumMod val="20000"/>
                  <a:lumOff val="80000"/>
                </a:srgbClr>
              </a:solidFill>
              <a:ln w="12700" cap="flat" cmpd="sng" algn="ctr">
                <a:solidFill>
                  <a:srgbClr val="EFA5BE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tangle 73">
                <a:extLst>
                  <a:ext uri="{FF2B5EF4-FFF2-40B4-BE49-F238E27FC236}">
                    <a16:creationId xmlns:a16="http://schemas.microsoft.com/office/drawing/2014/main" id="{40644715-4AEA-4847-91F1-ACD53DCC4CBF}"/>
                  </a:ext>
                </a:extLst>
              </p:cNvPr>
              <p:cNvSpPr/>
              <p:nvPr/>
            </p:nvSpPr>
            <p:spPr>
              <a:xfrm>
                <a:off x="5472877" y="2881305"/>
                <a:ext cx="1296000" cy="1152774"/>
              </a:xfrm>
              <a:prstGeom prst="rect">
                <a:avLst/>
              </a:prstGeom>
              <a:solidFill>
                <a:srgbClr val="EFA5BE">
                  <a:lumMod val="20000"/>
                  <a:lumOff val="80000"/>
                </a:srgbClr>
              </a:solidFill>
              <a:ln w="12700" cap="flat" cmpd="sng" algn="ctr">
                <a:solidFill>
                  <a:srgbClr val="EFA5BE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Rectangle 72">
                <a:extLst>
                  <a:ext uri="{FF2B5EF4-FFF2-40B4-BE49-F238E27FC236}">
                    <a16:creationId xmlns:a16="http://schemas.microsoft.com/office/drawing/2014/main" id="{687A0758-1ABC-448F-BF23-BBC3E63F1510}"/>
                  </a:ext>
                </a:extLst>
              </p:cNvPr>
              <p:cNvSpPr/>
              <p:nvPr/>
            </p:nvSpPr>
            <p:spPr>
              <a:xfrm>
                <a:off x="6860047" y="2881305"/>
                <a:ext cx="1296000" cy="1152774"/>
              </a:xfrm>
              <a:prstGeom prst="rect">
                <a:avLst/>
              </a:prstGeom>
              <a:solidFill>
                <a:srgbClr val="FFEB95">
                  <a:lumMod val="20000"/>
                  <a:lumOff val="80000"/>
                </a:srgbClr>
              </a:solidFill>
              <a:ln w="12700" cap="flat" cmpd="sng" algn="ctr">
                <a:solidFill>
                  <a:srgbClr val="E1C265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tangle 16">
                <a:extLst>
                  <a:ext uri="{FF2B5EF4-FFF2-40B4-BE49-F238E27FC236}">
                    <a16:creationId xmlns:a16="http://schemas.microsoft.com/office/drawing/2014/main" id="{16DCEA37-43AF-486F-B776-0307759C5145}"/>
                  </a:ext>
                </a:extLst>
              </p:cNvPr>
              <p:cNvSpPr/>
              <p:nvPr/>
            </p:nvSpPr>
            <p:spPr>
              <a:xfrm>
                <a:off x="8247218" y="2881304"/>
                <a:ext cx="1296000" cy="1152774"/>
              </a:xfrm>
              <a:prstGeom prst="rect">
                <a:avLst/>
              </a:prstGeom>
              <a:solidFill>
                <a:srgbClr val="26A9D1">
                  <a:lumMod val="20000"/>
                  <a:lumOff val="80000"/>
                </a:srgbClr>
              </a:solidFill>
              <a:ln w="12700" cap="flat" cmpd="sng" algn="ctr">
                <a:solidFill>
                  <a:srgbClr val="26A9D1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Rectangle 11">
                <a:extLst>
                  <a:ext uri="{FF2B5EF4-FFF2-40B4-BE49-F238E27FC236}">
                    <a16:creationId xmlns:a16="http://schemas.microsoft.com/office/drawing/2014/main" id="{E8DA69F6-DDA2-4C69-9582-90D1170E5C5B}"/>
                  </a:ext>
                </a:extLst>
              </p:cNvPr>
              <p:cNvSpPr/>
              <p:nvPr/>
            </p:nvSpPr>
            <p:spPr>
              <a:xfrm>
                <a:off x="8293054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איסוף מסמכים רלוונטיים </a:t>
                </a:r>
                <a:endParaRPr lang="en-US" kern="0" dirty="0">
                  <a:solidFill>
                    <a:srgbClr val="0E2C64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Rectangle 60">
                <a:extLst>
                  <a:ext uri="{FF2B5EF4-FFF2-40B4-BE49-F238E27FC236}">
                    <a16:creationId xmlns:a16="http://schemas.microsoft.com/office/drawing/2014/main" id="{276954A7-0035-47D7-A4A6-18070F532AC2}"/>
                  </a:ext>
                </a:extLst>
              </p:cNvPr>
              <p:cNvSpPr/>
              <p:nvPr/>
            </p:nvSpPr>
            <p:spPr>
              <a:xfrm>
                <a:off x="6908367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חילוץ וניתוח המידע</a:t>
                </a:r>
              </a:p>
            </p:txBody>
          </p:sp>
          <p:cxnSp>
            <p:nvCxnSpPr>
              <p:cNvPr id="191" name="Straight Arrow Connector 61">
                <a:extLst>
                  <a:ext uri="{FF2B5EF4-FFF2-40B4-BE49-F238E27FC236}">
                    <a16:creationId xmlns:a16="http://schemas.microsoft.com/office/drawing/2014/main" id="{4DBB457D-7C61-4F7B-A37A-3BC32234FD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08205" y="3463349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92" name="Rectangle 62">
                <a:extLst>
                  <a:ext uri="{FF2B5EF4-FFF2-40B4-BE49-F238E27FC236}">
                    <a16:creationId xmlns:a16="http://schemas.microsoft.com/office/drawing/2014/main" id="{F0DEE515-DAE2-410C-934B-8007ECB94C25}"/>
                  </a:ext>
                </a:extLst>
              </p:cNvPr>
              <p:cNvSpPr/>
              <p:nvPr/>
            </p:nvSpPr>
            <p:spPr>
              <a:xfrm>
                <a:off x="5519362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cs typeface="Calibri" panose="020F0502020204030204" pitchFamily="34" charset="0"/>
                  </a:rPr>
                  <a:t>בניית תיק-אסיר דיגיטלי</a:t>
                </a:r>
              </a:p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ושאלות מנחות</a:t>
                </a:r>
              </a:p>
            </p:txBody>
          </p:sp>
          <p:sp>
            <p:nvSpPr>
              <p:cNvPr id="193" name="Rectangle 65">
                <a:extLst>
                  <a:ext uri="{FF2B5EF4-FFF2-40B4-BE49-F238E27FC236}">
                    <a16:creationId xmlns:a16="http://schemas.microsoft.com/office/drawing/2014/main" id="{4C02A2D3-FC42-43F8-9905-ED2BCAB9DEDB}"/>
                  </a:ext>
                </a:extLst>
              </p:cNvPr>
              <p:cNvSpPr/>
              <p:nvPr/>
            </p:nvSpPr>
            <p:spPr>
              <a:xfrm>
                <a:off x="4140369" y="2965772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שקלול כלל המידע והתשובות וקבלת החלטה</a:t>
                </a:r>
              </a:p>
            </p:txBody>
          </p:sp>
          <p:sp>
            <p:nvSpPr>
              <p:cNvPr id="194" name="Rectangle 66">
                <a:extLst>
                  <a:ext uri="{FF2B5EF4-FFF2-40B4-BE49-F238E27FC236}">
                    <a16:creationId xmlns:a16="http://schemas.microsoft.com/office/drawing/2014/main" id="{7D6561D2-F4E0-4A40-9BBA-C83E3D175995}"/>
                  </a:ext>
                </a:extLst>
              </p:cNvPr>
              <p:cNvSpPr/>
              <p:nvPr/>
            </p:nvSpPr>
            <p:spPr>
              <a:xfrm>
                <a:off x="2751364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מסמך סיכום ממצאים סופי והמלצה עם נימוקים</a:t>
                </a:r>
              </a:p>
            </p:txBody>
          </p:sp>
          <p:cxnSp>
            <p:nvCxnSpPr>
              <p:cNvPr id="195" name="Straight Arrow Connector 67">
                <a:extLst>
                  <a:ext uri="{FF2B5EF4-FFF2-40B4-BE49-F238E27FC236}">
                    <a16:creationId xmlns:a16="http://schemas.microsoft.com/office/drawing/2014/main" id="{B56B3784-FB63-43B4-AA72-A34E9B6B52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19200" y="3463350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96" name="Straight Arrow Connector 68">
                <a:extLst>
                  <a:ext uri="{FF2B5EF4-FFF2-40B4-BE49-F238E27FC236}">
                    <a16:creationId xmlns:a16="http://schemas.microsoft.com/office/drawing/2014/main" id="{68A46748-35BB-4285-AC41-56FD8FADD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1964" y="3463349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97" name="Straight Arrow Connector 69">
                <a:extLst>
                  <a:ext uri="{FF2B5EF4-FFF2-40B4-BE49-F238E27FC236}">
                    <a16:creationId xmlns:a16="http://schemas.microsoft.com/office/drawing/2014/main" id="{CB7D6929-D5BA-411B-B24F-E55604CA18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1202" y="3463350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98" name="מלבן 2"/>
              <p:cNvSpPr/>
              <p:nvPr/>
            </p:nvSpPr>
            <p:spPr>
              <a:xfrm>
                <a:off x="8247217" y="4096030"/>
                <a:ext cx="1296001" cy="229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defRPr/>
                </a:pPr>
                <a:r>
                  <a:rPr lang="en-US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RPA</a:t>
                </a:r>
                <a:endParaRPr lang="he-IL" sz="16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מלבן 20"/>
              <p:cNvSpPr/>
              <p:nvPr/>
            </p:nvSpPr>
            <p:spPr>
              <a:xfrm>
                <a:off x="8030757" y="4122662"/>
                <a:ext cx="125290" cy="313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defRPr/>
                </a:pPr>
                <a:endParaRPr lang="he-IL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מלבן 21"/>
              <p:cNvSpPr/>
              <p:nvPr/>
            </p:nvSpPr>
            <p:spPr>
              <a:xfrm>
                <a:off x="6860047" y="4096032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defRPr/>
                </a:pPr>
                <a:r>
                  <a:rPr lang="en-US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OCR</a:t>
                </a:r>
                <a:endParaRPr lang="he-IL" sz="1600" b="1" kern="0" dirty="0">
                  <a:solidFill>
                    <a:sysClr val="windowText" lastClr="000000"/>
                  </a:solidFill>
                </a:endParaRPr>
              </a:p>
              <a:p>
                <a:pPr algn="ctr" rtl="1">
                  <a:defRPr/>
                </a:pPr>
                <a:r>
                  <a:rPr lang="en-US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NLP</a:t>
                </a:r>
                <a:endParaRPr lang="he-IL" sz="1600" b="1" kern="0" dirty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מלבן 22"/>
              <p:cNvSpPr/>
              <p:nvPr/>
            </p:nvSpPr>
            <p:spPr>
              <a:xfrm>
                <a:off x="5472878" y="4096032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יצירה אוטומטית של מסמך</a:t>
                </a:r>
              </a:p>
            </p:txBody>
          </p:sp>
          <p:sp>
            <p:nvSpPr>
              <p:cNvPr id="202" name="מלבן 24"/>
              <p:cNvSpPr/>
              <p:nvPr/>
            </p:nvSpPr>
            <p:spPr>
              <a:xfrm>
                <a:off x="4085707" y="4096030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מנוע חוקה</a:t>
                </a:r>
              </a:p>
              <a:p>
                <a:pPr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למידת מכונה</a:t>
                </a:r>
                <a:endParaRPr lang="he-IL" sz="16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מלבן 25"/>
              <p:cNvSpPr/>
              <p:nvPr/>
            </p:nvSpPr>
            <p:spPr>
              <a:xfrm>
                <a:off x="2698537" y="4096025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יצירה אוטומטית של מסמך</a:t>
                </a:r>
              </a:p>
            </p:txBody>
          </p:sp>
        </p:grpSp>
        <p:sp>
          <p:nvSpPr>
            <p:cNvPr id="179" name="מלבן 2"/>
            <p:cNvSpPr/>
            <p:nvPr/>
          </p:nvSpPr>
          <p:spPr>
            <a:xfrm>
              <a:off x="9231124" y="4099660"/>
              <a:ext cx="19108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איסוף מסמכים מנט המשפט</a:t>
              </a:r>
              <a:endParaRPr lang="he-IL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מלבן 21"/>
            <p:cNvSpPr/>
            <p:nvPr/>
          </p:nvSpPr>
          <p:spPr>
            <a:xfrm>
              <a:off x="7185849" y="4099663"/>
              <a:ext cx="191085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הפיכת המסמכים לקריאים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זיהוי המסמכים הקיימים / החסרים + תאריך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חילוץ מטופס 903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חילוץ מדו"ח עו"ס</a:t>
              </a: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מלבן 22"/>
            <p:cNvSpPr/>
            <p:nvPr/>
          </p:nvSpPr>
          <p:spPr>
            <a:xfrm>
              <a:off x="5140574" y="4099663"/>
              <a:ext cx="19108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יצירת מסמך סיכום נתונים </a:t>
              </a: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 algn="r" rtl="1">
                <a:buFont typeface="Arial" panose="020B0604020202020204" pitchFamily="34" charset="0"/>
                <a:buChar char="•"/>
                <a:defRPr/>
              </a:pP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מלבן 24"/>
            <p:cNvSpPr/>
            <p:nvPr/>
          </p:nvSpPr>
          <p:spPr>
            <a:xfrm>
              <a:off x="3095298" y="4099663"/>
              <a:ext cx="19108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שקלול הנתונים מול מנוע חוקה שיוגדר ע"י המשרד + המלצה עבור הפרקליטות</a:t>
              </a:r>
            </a:p>
          </p:txBody>
        </p:sp>
        <p:sp>
          <p:nvSpPr>
            <p:cNvPr id="183" name="מלבן 25"/>
            <p:cNvSpPr/>
            <p:nvPr/>
          </p:nvSpPr>
          <p:spPr>
            <a:xfrm>
              <a:off x="1050023" y="4099660"/>
              <a:ext cx="19108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בהתאם לאישור ההמלצה יצירת מסמך סיכום מנומק</a:t>
              </a: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1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80723" y="1006515"/>
            <a:ext cx="367527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מספק: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100 מספרים לתיקי אסיר בעבירות סמים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כניסה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למערכת נט המשפט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תבנית מסמך "תכולת התיק"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תבנית מסמך "סיכום נתונים לגיבוש חו"ד"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תבנית מסמך "המלצה ונימוקים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"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X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פרוטוקולים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מועדות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שחרורים בעבירות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סמים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הכוללים החלטה + נסיבות ( </a:t>
            </a:r>
            <a:r>
              <a:rPr lang="en-US" sz="1600" u="sng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IBM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en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–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אנא ציינו  מהו מספר התיקים לו אתם זקוקים לטובת לימוד המערכת)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רשימה של נימוקים מוכנים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מראש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10 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תיקים חדשים לבחינת יכולות </a:t>
            </a: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צפי הפתרון בשלב ה - </a:t>
            </a:r>
            <a:r>
              <a:rPr lang="en-US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POC</a:t>
            </a:r>
            <a:endParaRPr lang="he-IL" sz="1600" u="sng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פתרון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להדגמת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התהליך כולו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התמקדות בנושא עבירות סמים בלבד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262718" y="1006515"/>
            <a:ext cx="391800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100 תיקי </a:t>
            </a: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אסיר דיגיטליים </a:t>
            </a:r>
            <a:r>
              <a:rPr lang="he-IL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הכוללים:</a:t>
            </a: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טופס 903</a:t>
            </a:r>
            <a:endParaRPr lang="he-IL" sz="1600" dirty="0"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דוח סוציאלי מורחב </a:t>
            </a:r>
            <a:endParaRPr lang="en-US" sz="1600" dirty="0"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כתב אישום / פסק דין  / גזר </a:t>
            </a: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דין</a:t>
            </a:r>
          </a:p>
          <a:p>
            <a:pPr lvl="1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בשתי תצורות:</a:t>
            </a:r>
          </a:p>
          <a:p>
            <a:pPr marL="857250" lvl="1" indent="-4000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lphaLcParenR"/>
            </a:pPr>
            <a:r>
              <a:rPr lang="he-IL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התצורה בה יובאו מנט המשפט  </a:t>
            </a:r>
          </a:p>
          <a:p>
            <a:pPr marL="857250" lvl="1" indent="-4000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lphaLcParenR"/>
            </a:pPr>
            <a:r>
              <a:rPr lang="he-IL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תצורה "חיה" לאחר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OCR</a:t>
            </a:r>
            <a:r>
              <a:rPr lang="he-IL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מסמך המסכם את תכולת התיק</a:t>
            </a:r>
            <a:r>
              <a:rPr lang="en-US" sz="1600" dirty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כולל חוסרים ותאריכים של המסמכים המעודכנים ביותר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מסמך סיכום (חילוץ ישויות) </a:t>
            </a:r>
            <a:r>
              <a:rPr lang="he-IL" sz="1600" dirty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לגיבוש חו"ד 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מסמך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המלצה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+ נימוק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(ראו פרוט בשקף הבא)</a:t>
            </a: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10" y="1006515"/>
            <a:ext cx="324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כיצד נמדוד הצלחה</a:t>
            </a:r>
          </a:p>
        </p:txBody>
      </p:sp>
      <p:sp>
        <p:nvSpPr>
          <p:cNvPr id="2" name="Left Brace 1"/>
          <p:cNvSpPr/>
          <p:nvPr/>
        </p:nvSpPr>
        <p:spPr>
          <a:xfrm>
            <a:off x="3902715" y="1468180"/>
            <a:ext cx="360000" cy="2515991"/>
          </a:xfrm>
          <a:prstGeom prst="leftBrace">
            <a:avLst>
              <a:gd name="adj1" fmla="val 8333"/>
              <a:gd name="adj2" fmla="val 763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10" y="2729595"/>
            <a:ext cx="3420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r>
              <a:rPr lang="en-US" sz="1500" dirty="0"/>
              <a:t>RPA</a:t>
            </a:r>
            <a:r>
              <a:rPr lang="he-IL" sz="1500" dirty="0"/>
              <a:t> </a:t>
            </a:r>
            <a:r>
              <a:rPr lang="he-IL" sz="1500" u="none" dirty="0"/>
              <a:t>- עובד המשרד יערוך השוואה פרטנית של תיקי האסיר בנט המשפט מול </a:t>
            </a:r>
            <a:r>
              <a:rPr lang="he-IL" sz="1500" u="none" dirty="0" smtClean="0"/>
              <a:t>התוצרים</a:t>
            </a:r>
          </a:p>
          <a:p>
            <a:endParaRPr lang="he-IL" sz="1500" dirty="0"/>
          </a:p>
          <a:p>
            <a:r>
              <a:rPr lang="en-US" sz="1500" dirty="0"/>
              <a:t>OCR</a:t>
            </a:r>
            <a:r>
              <a:rPr lang="he-IL" sz="1500" dirty="0"/>
              <a:t> </a:t>
            </a:r>
            <a:r>
              <a:rPr lang="he-IL" sz="1500" u="none" dirty="0"/>
              <a:t>- עובד המשרד יערוך השוואה פרטנית בין המסמכים לבין הנתונים שחולצו ע"י הספק (+ מתמחה / סטודנט)</a:t>
            </a:r>
          </a:p>
        </p:txBody>
      </p:sp>
      <p:sp>
        <p:nvSpPr>
          <p:cNvPr id="9" name="Left Brace 8"/>
          <p:cNvSpPr/>
          <p:nvPr/>
        </p:nvSpPr>
        <p:spPr>
          <a:xfrm>
            <a:off x="3902715" y="5217767"/>
            <a:ext cx="360000" cy="313064"/>
          </a:xfrm>
          <a:prstGeom prst="leftBrace">
            <a:avLst>
              <a:gd name="adj1" fmla="val 8333"/>
              <a:gd name="adj2" fmla="val 471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140" y="4306630"/>
            <a:ext cx="34200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pPr>
              <a:lnSpc>
                <a:spcPct val="100000"/>
              </a:lnSpc>
            </a:pPr>
            <a:r>
              <a:rPr lang="he-IL" sz="1500" dirty="0"/>
              <a:t>חילוץ ישויות </a:t>
            </a:r>
            <a:r>
              <a:rPr lang="he-IL" sz="1500" u="none" dirty="0"/>
              <a:t>- עובד המשרד יערוך השוואה בין </a:t>
            </a:r>
            <a:r>
              <a:rPr lang="he-IL" sz="1500" u="none" dirty="0" smtClean="0"/>
              <a:t>מסמך </a:t>
            </a:r>
            <a:r>
              <a:rPr lang="he-IL" sz="1500" u="none" dirty="0"/>
              <a:t>הסיכום שהתקבל מהספק אל מול סיכומי המתמחה בתיק האסיר</a:t>
            </a:r>
            <a:endParaRPr lang="en-US" sz="1500" u="none" dirty="0"/>
          </a:p>
        </p:txBody>
      </p:sp>
      <p:sp>
        <p:nvSpPr>
          <p:cNvPr id="11" name="Left Brace 10"/>
          <p:cNvSpPr/>
          <p:nvPr/>
        </p:nvSpPr>
        <p:spPr>
          <a:xfrm>
            <a:off x="3902715" y="4147799"/>
            <a:ext cx="360000" cy="943661"/>
          </a:xfrm>
          <a:prstGeom prst="leftBrace">
            <a:avLst>
              <a:gd name="adj1" fmla="val 8333"/>
              <a:gd name="adj2" fmla="val 590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4510" y="5191167"/>
            <a:ext cx="34200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pPr>
              <a:lnSpc>
                <a:spcPct val="100000"/>
              </a:lnSpc>
            </a:pPr>
            <a:r>
              <a:rPr lang="he-IL" sz="1500" dirty="0" smtClean="0">
                <a:solidFill>
                  <a:srgbClr val="FF0000"/>
                </a:solidFill>
              </a:rPr>
              <a:t>המלצה + נימוק </a:t>
            </a:r>
            <a:r>
              <a:rPr lang="he-IL" sz="1500" u="none" dirty="0">
                <a:solidFill>
                  <a:srgbClr val="FF0000"/>
                </a:solidFill>
              </a:rPr>
              <a:t>- עובד המשרד + פרקליט / מתמחה יאוששו את התוצאות שהתקבלו </a:t>
            </a:r>
            <a:r>
              <a:rPr lang="he-IL" sz="1500" u="none" dirty="0" smtClean="0">
                <a:solidFill>
                  <a:srgbClr val="FF0000"/>
                </a:solidFill>
              </a:rPr>
              <a:t>אל מול הפרוטוקולים המקוריים</a:t>
            </a:r>
            <a:endParaRPr lang="en-US" sz="1500" u="none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92640" y="559808"/>
            <a:ext cx="21633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510" y="1449088"/>
            <a:ext cx="342000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r>
              <a:rPr lang="he-IL" sz="1500" u="none" dirty="0"/>
              <a:t>המערכת הסופית שתתקבל מידי הספק צפויה להבחן על </a:t>
            </a:r>
            <a:r>
              <a:rPr lang="he-IL" sz="1500" dirty="0"/>
              <a:t>כ-10 תיקים</a:t>
            </a:r>
            <a:r>
              <a:rPr lang="he-IL" sz="1500" u="none" dirty="0"/>
              <a:t> חדשים דומים בתכליתם למסמכים שהועברו לספק, כאשר הצפי הוא לקבל תשובות עם % דיוק דומה בכל הסעיפים ומתודולוגיות הבדיקה כמפורט מטה:</a:t>
            </a:r>
          </a:p>
        </p:txBody>
      </p:sp>
    </p:spTree>
    <p:extLst>
      <p:ext uri="{BB962C8B-B14F-4D97-AF65-F5344CB8AC3E}">
        <p14:creationId xmlns:p14="http://schemas.microsoft.com/office/powerpoint/2010/main" val="37099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4206240" y="559808"/>
            <a:ext cx="7649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מתודולוגית בדיקת התוצרים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578" y="1155283"/>
            <a:ext cx="11320422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המערכת הסופית שתתקבל מידי הספק צפויה להבחן על כ-10 תיקים חדשים דומים בתכליתם למסמכים שהועברו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לספק. הצפי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הוא לקבל תשובות עם % דיוק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דומה למה שהצהיר הספק לאחר הגשת המערכת.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מתודולוגית הבדיקה תתקיים כמפורט </a:t>
            </a:r>
            <a:r>
              <a:rPr lang="he-IL" sz="1600" u="sng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מטה</a:t>
            </a: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:</a:t>
            </a: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en-US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RPA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- עובד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יערוך השוואה פרטנית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בין המסמכים שיסופקו ע"י המערכת, לבין תיקי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האסיר הקיימים בנט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המשפט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תוצרים</a:t>
            </a:r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אמינות ריצה, פשטות פיתוח, אחוז </a:t>
            </a: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הצלחה בתרחיש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לימוד</a:t>
            </a:r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מגבלות, קשיים, תשתית </a:t>
            </a: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נדרשת 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נדרשים</a:t>
            </a:r>
          </a:p>
          <a:p>
            <a:pPr marL="342900" indent="-342900"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endParaRPr lang="he-IL" sz="16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en-US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OCR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- עובד המשרד יערוך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השוואה פרטנית בין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המסמכים לאחר ה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OCR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שיסופקו ע"י המערכת לבין תיקי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האסיר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המקוריים שסופקו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 </a:t>
            </a: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אחוז </a:t>
            </a:r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הדיוק, קשיים, איכות המוצר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sz="16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b="1" u="sng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חילוץ </a:t>
            </a:r>
            <a:r>
              <a:rPr lang="he-IL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והבנת ישויות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- עובד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(+ מתמחה ) יערוך השוואה באופן פרטני בין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הנתונים שחולצו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לבין הנתונים הקיימים בתיקי האסיר המקוריים שסופקו</a:t>
            </a:r>
            <a:endParaRPr lang="he-IL" sz="16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 </a:t>
            </a:r>
            <a:r>
              <a:rPr lang="he-IL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השוואה באופן פרטני בין הנתונים שחולצו לבין הנתונים הקיימים בתיקי האסיר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בהתאם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לטבלה מוגדרת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en-US" sz="16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DSS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-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הספק יקבל פרוטוקול של ועדת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השחרורים. פרוטוקול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הועדה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יכלול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נסיבות +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החלטה</a:t>
            </a:r>
            <a:endParaRPr lang="he-IL" sz="1600" dirty="0">
              <a:solidFill>
                <a:srgbClr val="FF0000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במבחן,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יספק לספק 10 מסמכים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חדשים דומים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למסמכים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שהועברו לספק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לצורך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לימוד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המערכת, וכוללים </a:t>
            </a:r>
            <a:r>
              <a:rPr lang="he-IL" sz="1600" u="sng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רק את נסיבות המקרה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הספק יעבד נתונים אלו </a:t>
            </a:r>
            <a:r>
              <a:rPr lang="he-IL" sz="1600" dirty="0" err="1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ויצתרך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לספק :</a:t>
            </a: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המלצה כן/לא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לשחרר </a:t>
            </a:r>
          </a:p>
          <a:p>
            <a:pPr marL="800100" lvl="1" indent="-342900"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נימוק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על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בסיס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משפטים שיוגדרו מראש </a:t>
            </a: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עובד המשרד בשילוב פרקליט / מתמחה יאוששו את התוצאות שהתקבלו מהספק ע"י השוואת נתונים שהתקבלו אל מול התוצאות בפרוטוקולים 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נדרש לתאם ציפיות עבור הקריטריונים ובחינת מודל העבודה </a:t>
            </a:r>
          </a:p>
        </p:txBody>
      </p:sp>
    </p:spTree>
    <p:extLst>
      <p:ext uri="{BB962C8B-B14F-4D97-AF65-F5344CB8AC3E}">
        <p14:creationId xmlns:p14="http://schemas.microsoft.com/office/powerpoint/2010/main" val="23475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/>
          <p:cNvSpPr/>
          <p:nvPr/>
        </p:nvSpPr>
        <p:spPr>
          <a:xfrm>
            <a:off x="2551761" y="4330208"/>
            <a:ext cx="2464376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432074" y="4330208"/>
            <a:ext cx="3482636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585204" y="1941230"/>
            <a:ext cx="4704875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1262" y="1941230"/>
            <a:ext cx="4704875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1304056" y="1508945"/>
            <a:ext cx="651086" cy="969075"/>
            <a:chOff x="3303328" y="1262359"/>
            <a:chExt cx="1156550" cy="1721406"/>
          </a:xfrm>
        </p:grpSpPr>
        <p:pic>
          <p:nvPicPr>
            <p:cNvPr id="59" name="Picture 6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28" y="1262359"/>
              <a:ext cx="1156550" cy="1229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3309757" y="2532724"/>
              <a:ext cx="861070" cy="4510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תיק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cxnSp>
        <p:nvCxnSpPr>
          <p:cNvPr id="42" name="Elbow Connector 41"/>
          <p:cNvCxnSpPr>
            <a:stCxn id="211" idx="1"/>
            <a:endCxn id="81" idx="0"/>
          </p:cNvCxnSpPr>
          <p:nvPr/>
        </p:nvCxnSpPr>
        <p:spPr>
          <a:xfrm rot="10800000" flipV="1">
            <a:off x="4361969" y="1849592"/>
            <a:ext cx="6579197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11" idx="1"/>
            <a:endCxn id="80" idx="0"/>
          </p:cNvCxnSpPr>
          <p:nvPr/>
        </p:nvCxnSpPr>
        <p:spPr>
          <a:xfrm rot="10800000" flipV="1">
            <a:off x="3456865" y="1849592"/>
            <a:ext cx="7484300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11" idx="1"/>
            <a:endCxn id="6146" idx="0"/>
          </p:cNvCxnSpPr>
          <p:nvPr/>
        </p:nvCxnSpPr>
        <p:spPr>
          <a:xfrm rot="10800000" flipV="1">
            <a:off x="2551763" y="1849592"/>
            <a:ext cx="8389403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11" idx="1"/>
            <a:endCxn id="67" idx="0"/>
          </p:cNvCxnSpPr>
          <p:nvPr/>
        </p:nvCxnSpPr>
        <p:spPr>
          <a:xfrm rot="10800000" flipV="1">
            <a:off x="1646661" y="1849592"/>
            <a:ext cx="9294505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11" idx="1"/>
            <a:endCxn id="79" idx="0"/>
          </p:cNvCxnSpPr>
          <p:nvPr/>
        </p:nvCxnSpPr>
        <p:spPr>
          <a:xfrm rot="10800000" flipV="1">
            <a:off x="741559" y="1849592"/>
            <a:ext cx="10199607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8219" idx="1"/>
            <a:endCxn id="97" idx="0"/>
          </p:cNvCxnSpPr>
          <p:nvPr/>
        </p:nvCxnSpPr>
        <p:spPr>
          <a:xfrm rot="10800000" flipV="1">
            <a:off x="7853863" y="4156643"/>
            <a:ext cx="3087303" cy="4590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787951" y="3382075"/>
            <a:ext cx="234519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RPA</a:t>
            </a:r>
            <a:endParaRPr lang="he-IL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720048" y="2208930"/>
            <a:ext cx="4481000" cy="1303709"/>
            <a:chOff x="2538717" y="896599"/>
            <a:chExt cx="4483495" cy="1304435"/>
          </a:xfrm>
        </p:grpSpPr>
        <p:grpSp>
          <p:nvGrpSpPr>
            <p:cNvPr id="30" name="Group 29"/>
            <p:cNvGrpSpPr/>
            <p:nvPr/>
          </p:nvGrpSpPr>
          <p:grpSpPr>
            <a:xfrm>
              <a:off x="2538717" y="896599"/>
              <a:ext cx="861070" cy="1087238"/>
              <a:chOff x="2538717" y="896599"/>
              <a:chExt cx="861070" cy="108723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2538717" y="1648171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גזר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17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7365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444323" y="896599"/>
              <a:ext cx="861070" cy="1304435"/>
              <a:chOff x="3444323" y="896599"/>
              <a:chExt cx="861070" cy="1304435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444323" y="1648173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הכרעת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18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971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4349929" y="896599"/>
              <a:ext cx="861070" cy="1304435"/>
              <a:chOff x="4349929" y="896599"/>
              <a:chExt cx="861070" cy="1304435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4349929" y="1648173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כתב אישום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19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8577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5255535" y="896599"/>
              <a:ext cx="861070" cy="1304433"/>
              <a:chOff x="5255535" y="896599"/>
              <a:chExt cx="861070" cy="1304433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255535" y="1648171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חו"ד עו"ס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20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4183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6161142" y="896599"/>
              <a:ext cx="861070" cy="1087238"/>
              <a:chOff x="6161142" y="896599"/>
              <a:chExt cx="861070" cy="1087238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6161142" y="1648171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903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21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790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22" name="Elbow Connector 121"/>
          <p:cNvCxnSpPr>
            <a:stCxn id="211" idx="1"/>
            <a:endCxn id="117" idx="0"/>
          </p:cNvCxnSpPr>
          <p:nvPr/>
        </p:nvCxnSpPr>
        <p:spPr>
          <a:xfrm rot="10800000" flipV="1">
            <a:off x="6150345" y="1849592"/>
            <a:ext cx="4790821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211" idx="1"/>
            <a:endCxn id="118" idx="0"/>
          </p:cNvCxnSpPr>
          <p:nvPr/>
        </p:nvCxnSpPr>
        <p:spPr>
          <a:xfrm rot="10800000" flipV="1">
            <a:off x="7055447" y="1849592"/>
            <a:ext cx="3885719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11" idx="1"/>
            <a:endCxn id="119" idx="0"/>
          </p:cNvCxnSpPr>
          <p:nvPr/>
        </p:nvCxnSpPr>
        <p:spPr>
          <a:xfrm rot="10800000" flipV="1">
            <a:off x="7960549" y="1849592"/>
            <a:ext cx="2980617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211" idx="1"/>
            <a:endCxn id="120" idx="0"/>
          </p:cNvCxnSpPr>
          <p:nvPr/>
        </p:nvCxnSpPr>
        <p:spPr>
          <a:xfrm rot="10800000" flipV="1">
            <a:off x="8865651" y="1849592"/>
            <a:ext cx="2075515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211" idx="1"/>
            <a:endCxn id="121" idx="0"/>
          </p:cNvCxnSpPr>
          <p:nvPr/>
        </p:nvCxnSpPr>
        <p:spPr>
          <a:xfrm rot="10800000" flipV="1">
            <a:off x="9770753" y="1849592"/>
            <a:ext cx="1170412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8219" idx="1"/>
            <a:endCxn id="130" idx="0"/>
          </p:cNvCxnSpPr>
          <p:nvPr/>
        </p:nvCxnSpPr>
        <p:spPr>
          <a:xfrm rot="10800000" flipV="1">
            <a:off x="8821639" y="4156642"/>
            <a:ext cx="2119527" cy="4590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2849471" y="4615658"/>
            <a:ext cx="1868954" cy="1227115"/>
            <a:chOff x="1704961" y="5042264"/>
            <a:chExt cx="1869995" cy="1227797"/>
          </a:xfrm>
        </p:grpSpPr>
        <p:pic>
          <p:nvPicPr>
            <p:cNvPr id="161" name="Picture 2" descr="Image result for word doc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623" y="5042264"/>
              <a:ext cx="796672" cy="79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Box 161"/>
            <p:cNvSpPr txBox="1"/>
            <p:nvPr/>
          </p:nvSpPr>
          <p:spPr>
            <a:xfrm>
              <a:off x="1704961" y="5838935"/>
              <a:ext cx="1869995" cy="4311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חיזוי המלצה ונימוקים על בסיס פרוטוקולים דומים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1262" y="2163856"/>
            <a:ext cx="4481001" cy="1348784"/>
            <a:chOff x="3866961" y="5042264"/>
            <a:chExt cx="4483495" cy="1349535"/>
          </a:xfrm>
        </p:grpSpPr>
        <p:grpSp>
          <p:nvGrpSpPr>
            <p:cNvPr id="75" name="Group 74"/>
            <p:cNvGrpSpPr/>
            <p:nvPr/>
          </p:nvGrpSpPr>
          <p:grpSpPr>
            <a:xfrm>
              <a:off x="7489386" y="5042264"/>
              <a:ext cx="861070" cy="1132338"/>
              <a:chOff x="7489386" y="5042264"/>
              <a:chExt cx="861070" cy="1132338"/>
            </a:xfrm>
          </p:grpSpPr>
          <p:pic>
            <p:nvPicPr>
              <p:cNvPr id="81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1585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7489386" y="5838936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903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583779" y="5042264"/>
              <a:ext cx="861070" cy="1349534"/>
              <a:chOff x="6596117" y="5042264"/>
              <a:chExt cx="861070" cy="1349534"/>
            </a:xfrm>
          </p:grpSpPr>
          <p:pic>
            <p:nvPicPr>
              <p:cNvPr id="80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8316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6596117" y="5838937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חו"ד עו"ס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866961" y="5042264"/>
              <a:ext cx="861070" cy="1132338"/>
              <a:chOff x="3866961" y="5042264"/>
              <a:chExt cx="861070" cy="1132338"/>
            </a:xfrm>
          </p:grpSpPr>
          <p:pic>
            <p:nvPicPr>
              <p:cNvPr id="79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9160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3866961" y="5838936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גזר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678173" y="5042264"/>
              <a:ext cx="861070" cy="1349535"/>
              <a:chOff x="5676722" y="5042264"/>
              <a:chExt cx="861070" cy="1349535"/>
            </a:xfrm>
          </p:grpSpPr>
          <p:pic>
            <p:nvPicPr>
              <p:cNvPr id="6146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8921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5676722" y="5838938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כתב אישום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772567" y="5042264"/>
              <a:ext cx="861070" cy="1349535"/>
              <a:chOff x="4697151" y="5042264"/>
              <a:chExt cx="861070" cy="1349535"/>
            </a:xfrm>
          </p:grpSpPr>
          <p:pic>
            <p:nvPicPr>
              <p:cNvPr id="67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350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4697151" y="5838938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הכרעת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172" name="TextBox 171"/>
          <p:cNvSpPr txBox="1"/>
          <p:nvPr/>
        </p:nvSpPr>
        <p:spPr>
          <a:xfrm>
            <a:off x="1379166" y="3382075"/>
            <a:ext cx="23451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OCR</a:t>
            </a:r>
            <a:endParaRPr lang="he-IL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8" name="Elbow Connector 177"/>
          <p:cNvCxnSpPr>
            <a:stCxn id="8219" idx="1"/>
            <a:endCxn id="161" idx="0"/>
          </p:cNvCxnSpPr>
          <p:nvPr/>
        </p:nvCxnSpPr>
        <p:spPr>
          <a:xfrm rot="10800000" flipV="1">
            <a:off x="3783949" y="4156642"/>
            <a:ext cx="7157217" cy="4590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Rectangle 8218"/>
          <p:cNvSpPr/>
          <p:nvPr/>
        </p:nvSpPr>
        <p:spPr>
          <a:xfrm>
            <a:off x="10941165" y="4065005"/>
            <a:ext cx="183276" cy="18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10941165" y="1757955"/>
            <a:ext cx="183276" cy="18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/>
          <p:cNvCxnSpPr>
            <a:stCxn id="8219" idx="1"/>
            <a:endCxn id="211" idx="1"/>
          </p:cNvCxnSpPr>
          <p:nvPr/>
        </p:nvCxnSpPr>
        <p:spPr>
          <a:xfrm flipV="1">
            <a:off x="10941165" y="1849593"/>
            <a:ext cx="0" cy="230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77" y="3376044"/>
            <a:ext cx="329762" cy="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2" y="3376044"/>
            <a:ext cx="329762" cy="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" name="Group 175"/>
          <p:cNvGrpSpPr/>
          <p:nvPr/>
        </p:nvGrpSpPr>
        <p:grpSpPr>
          <a:xfrm>
            <a:off x="2551761" y="5910998"/>
            <a:ext cx="2345193" cy="350617"/>
            <a:chOff x="2789110" y="5826360"/>
            <a:chExt cx="2345193" cy="350617"/>
          </a:xfrm>
        </p:grpSpPr>
        <p:sp>
          <p:nvSpPr>
            <p:cNvPr id="132" name="TextBox 131"/>
            <p:cNvSpPr txBox="1"/>
            <p:nvPr/>
          </p:nvSpPr>
          <p:spPr>
            <a:xfrm>
              <a:off x="2789110" y="5832391"/>
              <a:ext cx="234519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DSS</a:t>
              </a:r>
              <a:endPara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45" name="Picture 6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870" y="5826360"/>
              <a:ext cx="329762" cy="35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" name="Group 173"/>
          <p:cNvGrpSpPr/>
          <p:nvPr/>
        </p:nvGrpSpPr>
        <p:grpSpPr>
          <a:xfrm>
            <a:off x="5998574" y="5910998"/>
            <a:ext cx="4622080" cy="350617"/>
            <a:chOff x="5998574" y="5995636"/>
            <a:chExt cx="4622080" cy="350617"/>
          </a:xfrm>
        </p:grpSpPr>
        <p:sp>
          <p:nvSpPr>
            <p:cNvPr id="128" name="TextBox 127"/>
            <p:cNvSpPr txBox="1"/>
            <p:nvPr/>
          </p:nvSpPr>
          <p:spPr>
            <a:xfrm>
              <a:off x="5998574" y="6001667"/>
              <a:ext cx="462208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NLP + Automatic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classification</a:t>
              </a:r>
              <a:endPara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46" name="Picture 6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403" y="5995636"/>
              <a:ext cx="329762" cy="35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9" name="TextBox 248"/>
          <p:cNvSpPr txBox="1"/>
          <p:nvPr/>
        </p:nvSpPr>
        <p:spPr>
          <a:xfrm>
            <a:off x="7960550" y="559808"/>
            <a:ext cx="3895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&gt; תכולת כל תיק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3" name="Straight Connector 182"/>
          <p:cNvCxnSpPr>
            <a:stCxn id="211" idx="1"/>
            <a:endCxn id="59" idx="1"/>
          </p:cNvCxnSpPr>
          <p:nvPr/>
        </p:nvCxnSpPr>
        <p:spPr>
          <a:xfrm>
            <a:off x="10941165" y="1849593"/>
            <a:ext cx="362891" cy="5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337177" y="4615660"/>
            <a:ext cx="1914756" cy="1227130"/>
            <a:chOff x="8251961" y="4615660"/>
            <a:chExt cx="1914756" cy="1227130"/>
          </a:xfrm>
        </p:grpSpPr>
        <p:grpSp>
          <p:nvGrpSpPr>
            <p:cNvPr id="129" name="Group 128"/>
            <p:cNvGrpSpPr/>
            <p:nvPr/>
          </p:nvGrpSpPr>
          <p:grpSpPr>
            <a:xfrm>
              <a:off x="9306126" y="4615668"/>
              <a:ext cx="860591" cy="1227122"/>
              <a:chOff x="2209424" y="5042264"/>
              <a:chExt cx="861070" cy="1227802"/>
            </a:xfrm>
          </p:grpSpPr>
          <p:pic>
            <p:nvPicPr>
              <p:cNvPr id="130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623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TextBox 130"/>
              <p:cNvSpPr txBox="1"/>
              <p:nvPr/>
            </p:nvSpPr>
            <p:spPr>
              <a:xfrm>
                <a:off x="2209424" y="5838940"/>
                <a:ext cx="861070" cy="4311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Futura" pitchFamily="18" charset="0"/>
                    <a:cs typeface="Calibri" panose="020F0502020204030204" pitchFamily="34" charset="0"/>
                  </a:rPr>
                  <a:t>סיכום תכולת התיק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251961" y="4615660"/>
              <a:ext cx="1072634" cy="1227117"/>
              <a:chOff x="2122987" y="5042264"/>
              <a:chExt cx="1073231" cy="1227799"/>
            </a:xfrm>
          </p:grpSpPr>
          <p:pic>
            <p:nvPicPr>
              <p:cNvPr id="97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623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2122987" y="5838936"/>
                <a:ext cx="1073231" cy="4311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Futura" pitchFamily="18" charset="0"/>
                    <a:cs typeface="Calibri" panose="020F0502020204030204" pitchFamily="34" charset="0"/>
                  </a:rPr>
                  <a:t>מסמך סיכום לגיבוש </a:t>
                </a:r>
                <a:r>
                  <a:rPr lang="he-IL" sz="1100" dirty="0">
                    <a:solidFill>
                      <a:prstClr val="black"/>
                    </a:solidFill>
                    <a:latin typeface="Calibri" panose="020F0502020204030204" pitchFamily="34" charset="0"/>
                    <a:ea typeface="Futura" pitchFamily="18" charset="0"/>
                    <a:cs typeface="Calibri" panose="020F0502020204030204" pitchFamily="34" charset="0"/>
                  </a:rPr>
                  <a:t>חו"ד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8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4206240" y="559808"/>
            <a:ext cx="7649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סיכום התוצרים הנדרשים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35959"/>
              </p:ext>
            </p:extLst>
          </p:nvPr>
        </p:nvGraphicFramePr>
        <p:xfrm>
          <a:off x="4702629" y="2297049"/>
          <a:ext cx="6797524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3222">
                  <a:extLst>
                    <a:ext uri="{9D8B030D-6E8A-4147-A177-3AD203B41FA5}">
                      <a16:colId xmlns:a16="http://schemas.microsoft.com/office/drawing/2014/main" val="1855909132"/>
                    </a:ext>
                  </a:extLst>
                </a:gridCol>
                <a:gridCol w="5504302">
                  <a:extLst>
                    <a:ext uri="{9D8B030D-6E8A-4147-A177-3AD203B41FA5}">
                      <a16:colId xmlns:a16="http://schemas.microsoft.com/office/drawing/2014/main" val="4072049467"/>
                    </a:ext>
                  </a:extLst>
                </a:gridCol>
              </a:tblGrid>
              <a:tr h="323449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cs typeface="+mn-cs"/>
                        </a:rPr>
                        <a:t>IBM</a:t>
                      </a:r>
                      <a:endParaRPr lang="en-US" sz="1600" dirty="0">
                        <a:cs typeface="+mn-cs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התוצרים והמסמכים אליהם נדרשים הספקים</a:t>
                      </a:r>
                      <a:endParaRPr lang="en-US" sz="1600" dirty="0">
                        <a:cs typeface="+mn-cs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93405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he-IL" sz="16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cs typeface="+mn-cs"/>
                        </a:rPr>
                        <a:t>יבוא מסמכים מנט המשפט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64623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en-US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cs typeface="+mn-cs"/>
                        </a:rPr>
                        <a:t>OCR</a:t>
                      </a:r>
                      <a:r>
                        <a:rPr lang="he-IL" sz="1600" dirty="0" smtClean="0">
                          <a:cs typeface="+mn-cs"/>
                        </a:rPr>
                        <a:t> למסמכים המבוקשים</a:t>
                      </a:r>
                      <a:endParaRPr lang="en-US" sz="1600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93683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en-US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cs typeface="+mn-cs"/>
                        </a:rPr>
                        <a:t>מסמך "תכולת התיק" עבור כל אחד מהתיקים שיובאו</a:t>
                      </a:r>
                      <a:endParaRPr lang="en-US" sz="1600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94889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he-IL" sz="16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 smtClean="0">
                          <a:cs typeface="+mn-cs"/>
                        </a:rPr>
                        <a:t>חילוץ ישויות לגיבוש חו"ד  עבור </a:t>
                      </a:r>
                      <a:r>
                        <a:rPr lang="he-IL" sz="1600" u="sng" dirty="0" smtClean="0">
                          <a:cs typeface="+mn-cs"/>
                        </a:rPr>
                        <a:t>עבירות סמים.</a:t>
                      </a:r>
                      <a:r>
                        <a:rPr lang="he-IL" sz="1600" u="none" baseline="0" dirty="0" smtClean="0">
                          <a:cs typeface="+mn-cs"/>
                        </a:rPr>
                        <a:t> ומילוי</a:t>
                      </a:r>
                      <a:r>
                        <a:rPr lang="he-IL" sz="1600" u="none" dirty="0" smtClean="0">
                          <a:cs typeface="+mn-cs"/>
                        </a:rPr>
                        <a:t> מסמך "סיכום נתונים לגיבוש חו"ד"</a:t>
                      </a:r>
                    </a:p>
                    <a:p>
                      <a:endParaRPr lang="he-IL" sz="1600" u="sng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0064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en-US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cs typeface="+mn-cs"/>
                        </a:rPr>
                        <a:t>מסמך</a:t>
                      </a:r>
                      <a:r>
                        <a:rPr lang="he-IL" sz="1600" baseline="0" dirty="0" smtClean="0">
                          <a:cs typeface="+mn-cs"/>
                        </a:rPr>
                        <a:t> המלצה מנומק</a:t>
                      </a:r>
                      <a:endParaRPr lang="en-US" sz="1600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0357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0950" y="1197596"/>
            <a:ext cx="9165050" cy="8803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להן טבלה בה מפורטות דרישותינו מהספק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בהמשך המצגת מפורטות התבניות למסמכים אותם נדרוש מהספקים בהתאם לתכולה אותה נגדיר.</a:t>
            </a:r>
            <a:endParaRPr lang="he-IL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117809</TotalTime>
  <Words>2373</Words>
  <Application>Microsoft Office PowerPoint</Application>
  <PresentationFormat>Widescreen</PresentationFormat>
  <Paragraphs>432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Roboto</vt:lpstr>
      <vt:lpstr>Calibri</vt:lpstr>
      <vt:lpstr>Arial</vt:lpstr>
      <vt:lpstr>Futura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Bernstein,Noam {Nek} noam@nekudadm.com</dc:creator>
  <cp:lastModifiedBy>Nir Shalom</cp:lastModifiedBy>
  <cp:revision>1093</cp:revision>
  <dcterms:created xsi:type="dcterms:W3CDTF">2018-05-17T11:36:44Z</dcterms:created>
  <dcterms:modified xsi:type="dcterms:W3CDTF">2019-09-26T10:58:49Z</dcterms:modified>
</cp:coreProperties>
</file>