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67" r:id="rId3"/>
    <p:sldId id="265" r:id="rId4"/>
    <p:sldId id="284" r:id="rId5"/>
    <p:sldId id="266" r:id="rId6"/>
    <p:sldId id="264" r:id="rId7"/>
    <p:sldId id="290" r:id="rId8"/>
    <p:sldId id="294" r:id="rId9"/>
    <p:sldId id="291" r:id="rId10"/>
    <p:sldId id="295" r:id="rId11"/>
    <p:sldId id="292" r:id="rId12"/>
    <p:sldId id="297" r:id="rId13"/>
    <p:sldId id="298" r:id="rId14"/>
    <p:sldId id="293" r:id="rId15"/>
    <p:sldId id="281" r:id="rId16"/>
    <p:sldId id="257" r:id="rId17"/>
    <p:sldId id="268" r:id="rId18"/>
    <p:sldId id="269" r:id="rId19"/>
    <p:sldId id="285" r:id="rId20"/>
    <p:sldId id="286" r:id="rId21"/>
    <p:sldId id="287" r:id="rId22"/>
    <p:sldId id="288" r:id="rId23"/>
    <p:sldId id="289" r:id="rId24"/>
    <p:sldId id="270" r:id="rId25"/>
    <p:sldId id="276" r:id="rId26"/>
    <p:sldId id="273" r:id="rId27"/>
    <p:sldId id="283" r:id="rId28"/>
    <p:sldId id="280" r:id="rId29"/>
    <p:sldId id="272" r:id="rId30"/>
    <p:sldId id="278" r:id="rId31"/>
    <p:sldId id="279" r:id="rId32"/>
    <p:sldId id="274" r:id="rId33"/>
    <p:sldId id="275" r:id="rId3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val Sade" initials="YS" lastIdx="6" clrIdx="0">
    <p:extLst>
      <p:ext uri="{19B8F6BF-5375-455C-9EA6-DF929625EA0E}">
        <p15:presenceInfo xmlns:p15="http://schemas.microsoft.com/office/powerpoint/2012/main" userId="S-1-5-21-806468-360911638-1700950580-596991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95A6B0"/>
    <a:srgbClr val="93A5B0"/>
    <a:srgbClr val="2F5780"/>
    <a:srgbClr val="9933FF"/>
    <a:srgbClr val="1F5485"/>
    <a:srgbClr val="275280"/>
    <a:srgbClr val="203864"/>
    <a:srgbClr val="00CC99"/>
    <a:srgbClr val="79B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4T16:31:29.657" idx="4">
    <p:pos x="7670" y="10"/>
    <p:text>חסר גם מידע נגיש על השוק, חברות לא יודעות האם יש להן פוטנציאל רווח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1D4D1-CD9E-440E-9849-1F750EBDBBD6}" type="doc">
      <dgm:prSet loTypeId="urn:microsoft.com/office/officeart/2005/8/layout/chart3" loCatId="cycle" qsTypeId="urn:microsoft.com/office/officeart/2005/8/quickstyle/simple4" qsCatId="simple" csTypeId="urn:microsoft.com/office/officeart/2005/8/colors/colorful5" csCatId="colorful" phldr="1"/>
      <dgm:spPr/>
    </dgm:pt>
    <dgm:pt modelId="{BBA988D3-EAB0-4B02-AA0B-EF076872E1FE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תשתית דאטה וטכנולוגיה</a:t>
          </a:r>
          <a:endParaRPr lang="he-IL" sz="20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9B4362-8530-4D04-B809-0557B5CAD8FC}" type="parTrans" cxnId="{ADA8F74B-88FA-4F15-940E-63C44CE29B75}">
      <dgm:prSet/>
      <dgm:spPr/>
      <dgm:t>
        <a:bodyPr/>
        <a:lstStyle/>
        <a:p>
          <a:pPr rtl="1"/>
          <a:endParaRPr lang="he-I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459A55-8EF2-4F19-A41D-2F138416E53E}" type="sibTrans" cxnId="{ADA8F74B-88FA-4F15-940E-63C44CE29B75}">
      <dgm:prSet/>
      <dgm:spPr/>
      <dgm:t>
        <a:bodyPr/>
        <a:lstStyle/>
        <a:p>
          <a:pPr rtl="1"/>
          <a:endParaRPr lang="he-I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980592-3A2B-4DE2-9F73-E727F461515F}">
      <dgm:prSet phldrT="[טקסט]" custT="1"/>
      <dgm:spPr>
        <a:solidFill>
          <a:srgbClr val="00CC99"/>
        </a:solidFill>
      </dgm:spPr>
      <dgm:t>
        <a:bodyPr/>
        <a:lstStyle/>
        <a:p>
          <a:pPr rtl="1"/>
          <a:r>
            <a:rPr lang="he-IL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פיתוח שוק </a:t>
          </a:r>
          <a:r>
            <a:rPr lang="he-IL" sz="2000" dirty="0" err="1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הליגל</a:t>
          </a:r>
          <a:r>
            <a:rPr lang="he-IL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-טק בישראל</a:t>
          </a:r>
        </a:p>
      </dgm:t>
    </dgm:pt>
    <dgm:pt modelId="{2496BAF8-1521-429D-BAB0-01FA398EE373}" type="parTrans" cxnId="{0E289111-8605-4AE3-98D0-D0A54B186B51}">
      <dgm:prSet/>
      <dgm:spPr/>
      <dgm:t>
        <a:bodyPr/>
        <a:lstStyle/>
        <a:p>
          <a:pPr rtl="1"/>
          <a:endParaRPr lang="he-I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AD09EA-72CB-473A-A1DC-EDC422D593F9}" type="sibTrans" cxnId="{0E289111-8605-4AE3-98D0-D0A54B186B51}">
      <dgm:prSet/>
      <dgm:spPr/>
      <dgm:t>
        <a:bodyPr/>
        <a:lstStyle/>
        <a:p>
          <a:pPr rtl="1"/>
          <a:endParaRPr lang="he-I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B4E75A-E6BA-4CD2-9E3E-8EF29EED1C05}">
      <dgm:prSet phldrT="[טקסט]" custT="1"/>
      <dgm:spPr>
        <a:solidFill>
          <a:srgbClr val="9933FF"/>
        </a:solidFill>
      </dgm:spPr>
      <dgm:t>
        <a:bodyPr/>
        <a:lstStyle/>
        <a:p>
          <a:pPr rtl="1"/>
          <a:r>
            <a:rPr lang="he-IL" sz="2000" dirty="0" err="1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ליגל</a:t>
          </a:r>
          <a:r>
            <a:rPr lang="he-IL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-טק במגזר הציבורי</a:t>
          </a:r>
          <a:endParaRPr lang="he-IL" sz="20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91EF25-E5F5-485C-B19D-2FFF24F67C94}" type="parTrans" cxnId="{B32FD642-52BA-4C9C-82D7-11EA38849581}">
      <dgm:prSet/>
      <dgm:spPr/>
      <dgm:t>
        <a:bodyPr/>
        <a:lstStyle/>
        <a:p>
          <a:pPr rtl="1"/>
          <a:endParaRPr lang="he-IL"/>
        </a:p>
      </dgm:t>
    </dgm:pt>
    <dgm:pt modelId="{9F5ECA8D-BB77-48A5-8E75-61FA15614685}" type="sibTrans" cxnId="{B32FD642-52BA-4C9C-82D7-11EA38849581}">
      <dgm:prSet/>
      <dgm:spPr/>
      <dgm:t>
        <a:bodyPr/>
        <a:lstStyle/>
        <a:p>
          <a:pPr rtl="1"/>
          <a:endParaRPr lang="he-IL"/>
        </a:p>
      </dgm:t>
    </dgm:pt>
    <dgm:pt modelId="{67C1A4AE-3B62-487D-A403-E9CF643C112F}" type="pres">
      <dgm:prSet presAssocID="{AED1D4D1-CD9E-440E-9849-1F750EBDBBD6}" presName="compositeShape" presStyleCnt="0">
        <dgm:presLayoutVars>
          <dgm:chMax val="7"/>
          <dgm:dir/>
          <dgm:resizeHandles val="exact"/>
        </dgm:presLayoutVars>
      </dgm:prSet>
      <dgm:spPr/>
    </dgm:pt>
    <dgm:pt modelId="{E6A4551D-55F3-4163-84F2-D2C42DA87FA9}" type="pres">
      <dgm:prSet presAssocID="{AED1D4D1-CD9E-440E-9849-1F750EBDBBD6}" presName="wedge1" presStyleLbl="node1" presStyleIdx="0" presStyleCnt="3" custLinFactNeighborX="-5177" custLinFactNeighborY="3107"/>
      <dgm:spPr/>
      <dgm:t>
        <a:bodyPr/>
        <a:lstStyle/>
        <a:p>
          <a:pPr rtl="1"/>
          <a:endParaRPr lang="he-IL"/>
        </a:p>
      </dgm:t>
    </dgm:pt>
    <dgm:pt modelId="{CDC8D2BF-DCD4-4FAF-9899-EF76EC0EBE55}" type="pres">
      <dgm:prSet presAssocID="{AED1D4D1-CD9E-440E-9849-1F750EBDBBD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DACFDB4-C92D-4AFE-A7FE-74E8131824E6}" type="pres">
      <dgm:prSet presAssocID="{AED1D4D1-CD9E-440E-9849-1F750EBDBBD6}" presName="wedge2" presStyleLbl="node1" presStyleIdx="1" presStyleCnt="3"/>
      <dgm:spPr/>
      <dgm:t>
        <a:bodyPr/>
        <a:lstStyle/>
        <a:p>
          <a:pPr rtl="1"/>
          <a:endParaRPr lang="he-IL"/>
        </a:p>
      </dgm:t>
    </dgm:pt>
    <dgm:pt modelId="{B02C2980-7EE7-400E-938E-CF36DB58AC31}" type="pres">
      <dgm:prSet presAssocID="{AED1D4D1-CD9E-440E-9849-1F750EBDBBD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959C2B5-3472-43E3-BDBB-E468A7D94D51}" type="pres">
      <dgm:prSet presAssocID="{AED1D4D1-CD9E-440E-9849-1F750EBDBBD6}" presName="wedge3" presStyleLbl="node1" presStyleIdx="2" presStyleCnt="3"/>
      <dgm:spPr/>
      <dgm:t>
        <a:bodyPr/>
        <a:lstStyle/>
        <a:p>
          <a:pPr rtl="1"/>
          <a:endParaRPr lang="he-IL"/>
        </a:p>
      </dgm:t>
    </dgm:pt>
    <dgm:pt modelId="{0179B6CF-742F-4CB0-8121-1D11E4F965CF}" type="pres">
      <dgm:prSet presAssocID="{AED1D4D1-CD9E-440E-9849-1F750EBDBBD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7A89EAA-A233-4D77-A839-B747F314B6DF}" type="presOf" srcId="{BBA988D3-EAB0-4B02-AA0B-EF076872E1FE}" destId="{E6A4551D-55F3-4163-84F2-D2C42DA87FA9}" srcOrd="0" destOrd="0" presId="urn:microsoft.com/office/officeart/2005/8/layout/chart3"/>
    <dgm:cxn modelId="{7B232E2B-9ED0-4FC5-A596-73306A2181C8}" type="presOf" srcId="{F0980592-3A2B-4DE2-9F73-E727F461515F}" destId="{0179B6CF-742F-4CB0-8121-1D11E4F965CF}" srcOrd="1" destOrd="0" presId="urn:microsoft.com/office/officeart/2005/8/layout/chart3"/>
    <dgm:cxn modelId="{A2FAFAA2-D8EF-4D19-B9AE-9593766734F7}" type="presOf" srcId="{F0980592-3A2B-4DE2-9F73-E727F461515F}" destId="{4959C2B5-3472-43E3-BDBB-E468A7D94D51}" srcOrd="0" destOrd="0" presId="urn:microsoft.com/office/officeart/2005/8/layout/chart3"/>
    <dgm:cxn modelId="{E1FCC7AD-6A4F-4442-B277-88D5F6258A54}" type="presOf" srcId="{BBA988D3-EAB0-4B02-AA0B-EF076872E1FE}" destId="{CDC8D2BF-DCD4-4FAF-9899-EF76EC0EBE55}" srcOrd="1" destOrd="0" presId="urn:microsoft.com/office/officeart/2005/8/layout/chart3"/>
    <dgm:cxn modelId="{3632F385-659E-4600-B46A-21E3118C659F}" type="presOf" srcId="{AED1D4D1-CD9E-440E-9849-1F750EBDBBD6}" destId="{67C1A4AE-3B62-487D-A403-E9CF643C112F}" srcOrd="0" destOrd="0" presId="urn:microsoft.com/office/officeart/2005/8/layout/chart3"/>
    <dgm:cxn modelId="{BDA2C196-1BF2-47F9-9DDF-12E4222B570C}" type="presOf" srcId="{1CB4E75A-E6BA-4CD2-9E3E-8EF29EED1C05}" destId="{1DACFDB4-C92D-4AFE-A7FE-74E8131824E6}" srcOrd="0" destOrd="0" presId="urn:microsoft.com/office/officeart/2005/8/layout/chart3"/>
    <dgm:cxn modelId="{B32FD642-52BA-4C9C-82D7-11EA38849581}" srcId="{AED1D4D1-CD9E-440E-9849-1F750EBDBBD6}" destId="{1CB4E75A-E6BA-4CD2-9E3E-8EF29EED1C05}" srcOrd="1" destOrd="0" parTransId="{F891EF25-E5F5-485C-B19D-2FFF24F67C94}" sibTransId="{9F5ECA8D-BB77-48A5-8E75-61FA15614685}"/>
    <dgm:cxn modelId="{ECECE1B0-FE55-47A9-BD41-F4DEBB869562}" type="presOf" srcId="{1CB4E75A-E6BA-4CD2-9E3E-8EF29EED1C05}" destId="{B02C2980-7EE7-400E-938E-CF36DB58AC31}" srcOrd="1" destOrd="0" presId="urn:microsoft.com/office/officeart/2005/8/layout/chart3"/>
    <dgm:cxn modelId="{ADA8F74B-88FA-4F15-940E-63C44CE29B75}" srcId="{AED1D4D1-CD9E-440E-9849-1F750EBDBBD6}" destId="{BBA988D3-EAB0-4B02-AA0B-EF076872E1FE}" srcOrd="0" destOrd="0" parTransId="{E39B4362-8530-4D04-B809-0557B5CAD8FC}" sibTransId="{73459A55-8EF2-4F19-A41D-2F138416E53E}"/>
    <dgm:cxn modelId="{0E289111-8605-4AE3-98D0-D0A54B186B51}" srcId="{AED1D4D1-CD9E-440E-9849-1F750EBDBBD6}" destId="{F0980592-3A2B-4DE2-9F73-E727F461515F}" srcOrd="2" destOrd="0" parTransId="{2496BAF8-1521-429D-BAB0-01FA398EE373}" sibTransId="{A3AD09EA-72CB-473A-A1DC-EDC422D593F9}"/>
    <dgm:cxn modelId="{635289A5-3603-45F1-BDD9-F45FBB81E230}" type="presParOf" srcId="{67C1A4AE-3B62-487D-A403-E9CF643C112F}" destId="{E6A4551D-55F3-4163-84F2-D2C42DA87FA9}" srcOrd="0" destOrd="0" presId="urn:microsoft.com/office/officeart/2005/8/layout/chart3"/>
    <dgm:cxn modelId="{229D60CA-5B98-466E-8C33-E1E195C2EDE6}" type="presParOf" srcId="{67C1A4AE-3B62-487D-A403-E9CF643C112F}" destId="{CDC8D2BF-DCD4-4FAF-9899-EF76EC0EBE55}" srcOrd="1" destOrd="0" presId="urn:microsoft.com/office/officeart/2005/8/layout/chart3"/>
    <dgm:cxn modelId="{D3CFE808-6E72-48D5-B57C-8F30248CD967}" type="presParOf" srcId="{67C1A4AE-3B62-487D-A403-E9CF643C112F}" destId="{1DACFDB4-C92D-4AFE-A7FE-74E8131824E6}" srcOrd="2" destOrd="0" presId="urn:microsoft.com/office/officeart/2005/8/layout/chart3"/>
    <dgm:cxn modelId="{389F1F08-42E5-45A4-8566-B872E0269A7C}" type="presParOf" srcId="{67C1A4AE-3B62-487D-A403-E9CF643C112F}" destId="{B02C2980-7EE7-400E-938E-CF36DB58AC31}" srcOrd="3" destOrd="0" presId="urn:microsoft.com/office/officeart/2005/8/layout/chart3"/>
    <dgm:cxn modelId="{FCF2EFD1-5B48-4D82-B1B9-A2086428F122}" type="presParOf" srcId="{67C1A4AE-3B62-487D-A403-E9CF643C112F}" destId="{4959C2B5-3472-43E3-BDBB-E468A7D94D51}" srcOrd="4" destOrd="0" presId="urn:microsoft.com/office/officeart/2005/8/layout/chart3"/>
    <dgm:cxn modelId="{DA17F613-A44E-461C-9190-85A4F83BBC83}" type="presParOf" srcId="{67C1A4AE-3B62-487D-A403-E9CF643C112F}" destId="{0179B6CF-742F-4CB0-8121-1D11E4F965CF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4551D-55F3-4163-84F2-D2C42DA87FA9}">
      <dsp:nvSpPr>
        <dsp:cNvPr id="0" name=""/>
        <dsp:cNvSpPr/>
      </dsp:nvSpPr>
      <dsp:spPr>
        <a:xfrm>
          <a:off x="1506398" y="457540"/>
          <a:ext cx="4106184" cy="4106184"/>
        </a:xfrm>
        <a:prstGeom prst="pie">
          <a:avLst>
            <a:gd name="adj1" fmla="val 16200000"/>
            <a:gd name="adj2" fmla="val 180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תשתית דאטה וטכנולוגיה</a:t>
          </a:r>
          <a:endParaRPr lang="he-IL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38892" y="1215229"/>
        <a:ext cx="1393169" cy="1368728"/>
      </dsp:txXfrm>
    </dsp:sp>
    <dsp:sp modelId="{1DACFDB4-C92D-4AFE-A7FE-74E8131824E6}">
      <dsp:nvSpPr>
        <dsp:cNvPr id="0" name=""/>
        <dsp:cNvSpPr/>
      </dsp:nvSpPr>
      <dsp:spPr>
        <a:xfrm>
          <a:off x="1507311" y="452169"/>
          <a:ext cx="4106184" cy="4106184"/>
        </a:xfrm>
        <a:prstGeom prst="pie">
          <a:avLst>
            <a:gd name="adj1" fmla="val 1800000"/>
            <a:gd name="adj2" fmla="val 9000000"/>
          </a:avLst>
        </a:prstGeom>
        <a:solidFill>
          <a:srgbClr val="9933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err="1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ליגל</a:t>
          </a:r>
          <a:r>
            <a:rPr lang="he-IL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-טק במגזר הציבורי</a:t>
          </a:r>
          <a:endParaRPr lang="he-IL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31624" y="3042976"/>
        <a:ext cx="1857559" cy="1270961"/>
      </dsp:txXfrm>
    </dsp:sp>
    <dsp:sp modelId="{4959C2B5-3472-43E3-BDBB-E468A7D94D51}">
      <dsp:nvSpPr>
        <dsp:cNvPr id="0" name=""/>
        <dsp:cNvSpPr/>
      </dsp:nvSpPr>
      <dsp:spPr>
        <a:xfrm>
          <a:off x="1507311" y="452169"/>
          <a:ext cx="4106184" cy="4106184"/>
        </a:xfrm>
        <a:prstGeom prst="pie">
          <a:avLst>
            <a:gd name="adj1" fmla="val 9000000"/>
            <a:gd name="adj2" fmla="val 16200000"/>
          </a:avLst>
        </a:prstGeom>
        <a:solidFill>
          <a:srgbClr val="00CC9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פיתוח שוק </a:t>
          </a:r>
          <a:r>
            <a:rPr lang="he-IL" sz="2000" kern="1200" dirty="0" err="1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הליגל</a:t>
          </a:r>
          <a:r>
            <a:rPr lang="he-IL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-טק בישראל</a:t>
          </a:r>
        </a:p>
      </dsp:txBody>
      <dsp:txXfrm>
        <a:off x="1947260" y="1258741"/>
        <a:ext cx="1393169" cy="1368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024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720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14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216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092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717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731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602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720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312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89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997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orldjusticeproject.org/our-work/research-and-data/global-insights-access-justice-2019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xmvWOoSFyA" TargetMode="External"/><Relationship Id="rId2" Type="http://schemas.openxmlformats.org/officeDocument/2006/relationships/hyperlink" Target="https://www.legalzoom.com/country/i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wvtLepkOhw" TargetMode="External"/><Relationship Id="rId2" Type="http://schemas.openxmlformats.org/officeDocument/2006/relationships/hyperlink" Target="https://getmatterhorn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LKUs1tOC0" TargetMode="External"/><Relationship Id="rId2" Type="http://schemas.openxmlformats.org/officeDocument/2006/relationships/hyperlink" Target="https://donotpa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lawgeex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enQBl1JU_EA" TargetMode="Externa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t6xDjg2Ecw" TargetMode="External"/><Relationship Id="rId2" Type="http://schemas.openxmlformats.org/officeDocument/2006/relationships/hyperlink" Target="https://www.nexlp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fcj-fcjc.org/sites/default/files/docs/Law%20and%20Society%20-%20What%20we%20Know%2C%20Don%27t%20know%20and%20Should%20know%20about%20the%20Cost%20of%20Justice%20in%20Canada.pdf" TargetMode="External"/><Relationship Id="rId2" Type="http://schemas.openxmlformats.org/officeDocument/2006/relationships/hyperlink" Target="https://doi.org/10.1787/597f5b7f-e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fcj-fcjc.org/wp-content/uploads/Investing-in-Justice-A-Literature-Review-in-Support-of-the-Case-for-Improved-Access-by-Lisa-Moore-and-Trevor-C-W-Farrow.pdf" TargetMode="External"/><Relationship Id="rId5" Type="http://schemas.openxmlformats.org/officeDocument/2006/relationships/hyperlink" Target="https://digitalcommons.osgoode.yorku.ca/cgi/viewcontent.cgi?article=1149&amp;context=olsrps" TargetMode="External"/><Relationship Id="rId4" Type="http://schemas.openxmlformats.org/officeDocument/2006/relationships/hyperlink" Target="https://cfcj-fcjc.org/sites/default/files/docs/costofjustice_law%26society_final%205%20%28May%202015%29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int/en/web/cepej/eval-tools" TargetMode="External"/><Relationship Id="rId2" Type="http://schemas.openxmlformats.org/officeDocument/2006/relationships/hyperlink" Target="https://www.coe.int/en/web/cepej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1483" r="31483"/>
          <a:stretch>
            <a:fillRect/>
          </a:stretch>
        </p:blipFill>
        <p:spPr>
          <a:xfrm>
            <a:off x="139224" y="846910"/>
            <a:ext cx="3947316" cy="6009122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4" name="TextBox 4"/>
          <p:cNvSpPr txBox="1"/>
          <p:nvPr/>
        </p:nvSpPr>
        <p:spPr>
          <a:xfrm>
            <a:off x="5163448" y="987298"/>
            <a:ext cx="5951643" cy="1535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36"/>
              </a:lnSpc>
            </a:pPr>
            <a:r>
              <a:rPr lang="he-IL" sz="3600" b="1" dirty="0" smtClean="0">
                <a:solidFill>
                  <a:srgbClr val="2752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צמצום פער הנגישות למשפט באמצעים טכנולוגיים</a:t>
            </a:r>
            <a:endParaRPr lang="he-IL" sz="3600" b="1" dirty="0">
              <a:solidFill>
                <a:srgbClr val="27528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17447" y="5095364"/>
            <a:ext cx="5443643" cy="294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2396"/>
              </a:lnSpc>
            </a:pPr>
            <a:r>
              <a:rPr lang="he-IL" sz="1867" b="1" spc="258" dirty="0" smtClean="0">
                <a:solidFill>
                  <a:srgbClr val="2F57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ספטמבר </a:t>
            </a:r>
            <a:r>
              <a:rPr lang="he-IL" sz="1867" b="1" spc="258" dirty="0">
                <a:solidFill>
                  <a:srgbClr val="2F57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US" sz="1867" b="1" spc="258" dirty="0">
              <a:solidFill>
                <a:srgbClr val="2F57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2"/>
          <p:cNvSpPr/>
          <p:nvPr/>
        </p:nvSpPr>
        <p:spPr>
          <a:xfrm>
            <a:off x="139224" y="88343"/>
            <a:ext cx="3947316" cy="6769657"/>
          </a:xfrm>
          <a:prstGeom prst="rect">
            <a:avLst/>
          </a:prstGeom>
          <a:gradFill flip="none" rotWithShape="1">
            <a:gsLst>
              <a:gs pos="0">
                <a:srgbClr val="2F5780">
                  <a:alpha val="18000"/>
                  <a:lumMod val="100000"/>
                </a:srgbClr>
              </a:gs>
              <a:gs pos="90000">
                <a:srgbClr val="204675"/>
              </a:gs>
              <a:gs pos="100000">
                <a:srgbClr val="203864"/>
              </a:gs>
            </a:gsLst>
            <a:lin ang="16200000" scaled="1"/>
            <a:tileRect/>
          </a:gradFill>
        </p:spPr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68" y="5447244"/>
            <a:ext cx="2977804" cy="1214386"/>
          </a:xfrm>
          <a:prstGeom prst="rect">
            <a:avLst/>
          </a:prstGeom>
        </p:spPr>
      </p:pic>
      <p:sp>
        <p:nvSpPr>
          <p:cNvPr id="9" name="מסגרת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1"/>
            </a:avLst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377498" y="1287226"/>
            <a:ext cx="6096000" cy="9546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401" b="1" dirty="0">
                <a:latin typeface="Calibri" panose="020F0502020204030204" pitchFamily="34" charset="0"/>
                <a:cs typeface="Calibri" panose="020F0502020204030204" pitchFamily="34" charset="0"/>
              </a:rPr>
              <a:t>בעיות משפטיות הן נפוצות ותכופות</a:t>
            </a:r>
          </a:p>
          <a:p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כמחצית </a:t>
            </a:r>
            <a:r>
              <a:rPr lang="he-IL" sz="1401" dirty="0" err="1">
                <a:latin typeface="Calibri" panose="020F0502020204030204" pitchFamily="34" charset="0"/>
                <a:cs typeface="Calibri" panose="020F0502020204030204" pitchFamily="34" charset="0"/>
              </a:rPr>
              <a:t>מהנסקרים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e-IL" sz="1401" b="1" dirty="0">
                <a:latin typeface="Calibri" panose="020F0502020204030204" pitchFamily="34" charset="0"/>
                <a:cs typeface="Calibri" panose="020F0502020204030204" pitchFamily="34" charset="0"/>
              </a:rPr>
              <a:t>49%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he-IL" sz="1401" b="1" dirty="0">
                <a:latin typeface="Calibri" panose="020F0502020204030204" pitchFamily="34" charset="0"/>
                <a:cs typeface="Calibri" panose="020F0502020204030204" pitchFamily="34" charset="0"/>
              </a:rPr>
              <a:t> חוו לפחות בעיה משפטית אחת 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במהלך השנתיים שקדמו לסקר. שכיחות וחומרת הבעיות משתנות בהתאם למדינה, אך הבעיות הנפוצות ביותר קשורות ל</a:t>
            </a:r>
            <a:r>
              <a:rPr lang="he-IL" sz="1401" b="1" dirty="0">
                <a:latin typeface="Calibri" panose="020F0502020204030204" pitchFamily="34" charset="0"/>
                <a:cs typeface="Calibri" panose="020F0502020204030204" pitchFamily="34" charset="0"/>
              </a:rPr>
              <a:t>צרכנות, דיור, נושאים כספיים וחובות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" name="מלבן 2"/>
          <p:cNvSpPr/>
          <p:nvPr/>
        </p:nvSpPr>
        <p:spPr>
          <a:xfrm>
            <a:off x="1377498" y="2420197"/>
            <a:ext cx="6096000" cy="11701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401" b="1" dirty="0">
                <a:latin typeface="Calibri" panose="020F0502020204030204" pitchFamily="34" charset="0"/>
                <a:cs typeface="Calibri" panose="020F0502020204030204" pitchFamily="34" charset="0"/>
              </a:rPr>
              <a:t>בעיות משפטיות משפיעות לרעה על חייהם של אנשים</a:t>
            </a:r>
          </a:p>
          <a:p>
            <a:r>
              <a:rPr lang="he-IL" sz="1401" b="1" dirty="0">
                <a:latin typeface="Calibri" panose="020F0502020204030204" pitchFamily="34" charset="0"/>
                <a:cs typeface="Calibri" panose="020F0502020204030204" pitchFamily="34" charset="0"/>
              </a:rPr>
              <a:t>43% </a:t>
            </a:r>
            <a:r>
              <a:rPr lang="he-IL" sz="1401" dirty="0" err="1">
                <a:latin typeface="Calibri" panose="020F0502020204030204" pitchFamily="34" charset="0"/>
                <a:cs typeface="Calibri" panose="020F0502020204030204" pitchFamily="34" charset="0"/>
              </a:rPr>
              <a:t>מהנסקרים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 דיווחו כי הבעיה המשפטית בה נתקלו </a:t>
            </a:r>
            <a:r>
              <a:rPr lang="he-IL" sz="1401" b="1" dirty="0">
                <a:latin typeface="Calibri" panose="020F0502020204030204" pitchFamily="34" charset="0"/>
                <a:cs typeface="Calibri" panose="020F0502020204030204" pitchFamily="34" charset="0"/>
              </a:rPr>
              <a:t>השפיעה לרעה על חייהם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יותר מרבע </a:t>
            </a:r>
            <a:r>
              <a:rPr lang="he-IL" sz="1401" dirty="0" err="1">
                <a:latin typeface="Calibri" panose="020F0502020204030204" pitchFamily="34" charset="0"/>
                <a:cs typeface="Calibri" panose="020F0502020204030204" pitchFamily="34" charset="0"/>
              </a:rPr>
              <a:t>מהנסקרים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e-IL" sz="1401" b="1" dirty="0">
                <a:latin typeface="Calibri" panose="020F0502020204030204" pitchFamily="34" charset="0"/>
                <a:cs typeface="Calibri" panose="020F0502020204030204" pitchFamily="34" charset="0"/>
              </a:rPr>
              <a:t>29%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) חוו </a:t>
            </a:r>
            <a:r>
              <a:rPr lang="he-IL" sz="1401" b="1" dirty="0">
                <a:latin typeface="Calibri" panose="020F0502020204030204" pitchFamily="34" charset="0"/>
                <a:cs typeface="Calibri" panose="020F0502020204030204" pitchFamily="34" charset="0"/>
              </a:rPr>
              <a:t>בעיה בריאותית 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או בעיה הקשורה בסטרס כתוצאה מכך. למעלה מחמישית </a:t>
            </a:r>
            <a:r>
              <a:rPr lang="he-IL" sz="1401" dirty="0" err="1">
                <a:latin typeface="Calibri" panose="020F0502020204030204" pitchFamily="34" charset="0"/>
                <a:cs typeface="Calibri" panose="020F0502020204030204" pitchFamily="34" charset="0"/>
              </a:rPr>
              <a:t>מהנסקרים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e-IL" sz="1401" b="1" dirty="0">
                <a:latin typeface="Calibri" panose="020F0502020204030204" pitchFamily="34" charset="0"/>
                <a:cs typeface="Calibri" panose="020F0502020204030204" pitchFamily="34" charset="0"/>
              </a:rPr>
              <a:t>23%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) דיווחו כי </a:t>
            </a:r>
            <a:r>
              <a:rPr lang="he-IL" sz="1401" b="1" dirty="0">
                <a:latin typeface="Calibri" panose="020F0502020204030204" pitchFamily="34" charset="0"/>
                <a:cs typeface="Calibri" panose="020F0502020204030204" pitchFamily="34" charset="0"/>
              </a:rPr>
              <a:t>איבדו את מקום עבודתם או נאלצו לעבור דירה 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כתוצאה מן הבעיה.</a:t>
            </a:r>
          </a:p>
        </p:txBody>
      </p:sp>
      <p:sp>
        <p:nvSpPr>
          <p:cNvPr id="4" name="מלבן 3"/>
          <p:cNvSpPr/>
          <p:nvPr/>
        </p:nvSpPr>
        <p:spPr>
          <a:xfrm>
            <a:off x="1377498" y="3768612"/>
            <a:ext cx="6096000" cy="11701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401" b="1" dirty="0">
                <a:latin typeface="Calibri" panose="020F0502020204030204" pitchFamily="34" charset="0"/>
                <a:cs typeface="Calibri" panose="020F0502020204030204" pitchFamily="34" charset="0"/>
              </a:rPr>
              <a:t>רוב האנשים אינם פונים לעורכי דין ולבתי משפט</a:t>
            </a:r>
          </a:p>
          <a:p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פחות משליש </a:t>
            </a:r>
            <a:r>
              <a:rPr lang="he-IL" sz="1401" dirty="0" err="1">
                <a:latin typeface="Calibri" panose="020F0502020204030204" pitchFamily="34" charset="0"/>
                <a:cs typeface="Calibri" panose="020F0502020204030204" pitchFamily="34" charset="0"/>
              </a:rPr>
              <a:t>מהנסקרים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 (29%) חיפשו אחר סוג כלשהו של ייעוץ שיעזור להם להבין טוב יותר או לפתור את הבעיה שלהם. אנשים שפנו לסיוע העדיפו לפנות לבני משפחה או חברים. </a:t>
            </a:r>
          </a:p>
          <a:p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פחות מחמישית </a:t>
            </a:r>
            <a:r>
              <a:rPr lang="he-IL" sz="1401" dirty="0" err="1">
                <a:latin typeface="Calibri" panose="020F0502020204030204" pitchFamily="34" charset="0"/>
                <a:cs typeface="Calibri" panose="020F0502020204030204" pitchFamily="34" charset="0"/>
              </a:rPr>
              <a:t>מהנסקרים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 (17%) הגיעו עם הבעיה המשפטית שלהם לרשות כלשהי או לצד שלישי כדי לתווך או לשפוט בעניין, ורובם העדיפו לנהל משא ומתן ישירות עם הצד השני.</a:t>
            </a:r>
          </a:p>
        </p:txBody>
      </p:sp>
      <p:sp>
        <p:nvSpPr>
          <p:cNvPr id="6" name="מלבן 5"/>
          <p:cNvSpPr/>
          <p:nvPr/>
        </p:nvSpPr>
        <p:spPr>
          <a:xfrm>
            <a:off x="390699" y="5117027"/>
            <a:ext cx="7082799" cy="160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1" b="1" dirty="0">
                <a:latin typeface="Calibri" panose="020F0502020204030204" pitchFamily="34" charset="0"/>
                <a:cs typeface="Calibri" panose="020F0502020204030204" pitchFamily="34" charset="0"/>
              </a:rPr>
              <a:t>אנשים מתמודדים עם סוגים שונים של מכשולים בדרך לפתרון בעיות משפטיות</a:t>
            </a:r>
          </a:p>
          <a:p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פחות משליש </a:t>
            </a:r>
            <a:r>
              <a:rPr lang="he-IL" sz="1401" dirty="0" err="1">
                <a:latin typeface="Calibri" panose="020F0502020204030204" pitchFamily="34" charset="0"/>
                <a:cs typeface="Calibri" panose="020F0502020204030204" pitchFamily="34" charset="0"/>
              </a:rPr>
              <a:t>מהנסקרים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e-IL" sz="1401" b="1" dirty="0">
                <a:latin typeface="Calibri" panose="020F0502020204030204" pitchFamily="34" charset="0"/>
                <a:cs typeface="Calibri" panose="020F0502020204030204" pitchFamily="34" charset="0"/>
              </a:rPr>
              <a:t>29%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he-IL" sz="1401" b="1" dirty="0">
                <a:latin typeface="Calibri" panose="020F0502020204030204" pitchFamily="34" charset="0"/>
                <a:cs typeface="Calibri" panose="020F0502020204030204" pitchFamily="34" charset="0"/>
              </a:rPr>
              <a:t>הבינו את בעייתם כ"משפטית" 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(ולא כחברתית או נובעת מ"מזל רע"). </a:t>
            </a:r>
          </a:p>
          <a:p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מעט פחות מחמישית </a:t>
            </a:r>
            <a:r>
              <a:rPr lang="he-IL" sz="1401" dirty="0" err="1">
                <a:latin typeface="Calibri" panose="020F0502020204030204" pitchFamily="34" charset="0"/>
                <a:cs typeface="Calibri" panose="020F0502020204030204" pitchFamily="34" charset="0"/>
              </a:rPr>
              <a:t>מהנסקרים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e-IL" sz="1401" b="1" dirty="0">
                <a:latin typeface="Calibri" panose="020F0502020204030204" pitchFamily="34" charset="0"/>
                <a:cs typeface="Calibri" panose="020F0502020204030204" pitchFamily="34" charset="0"/>
              </a:rPr>
              <a:t>16%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) דיווחו כי היה להם </a:t>
            </a:r>
            <a:r>
              <a:rPr lang="he-IL" sz="1401" b="1" dirty="0">
                <a:latin typeface="Calibri" panose="020F0502020204030204" pitchFamily="34" charset="0"/>
                <a:cs typeface="Calibri" panose="020F0502020204030204" pitchFamily="34" charset="0"/>
              </a:rPr>
              <a:t>קשה או כמעט בלתי אפשרי למצוא את המימון 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הדרוש כדי לפתור את הבעיה שלהם. </a:t>
            </a:r>
          </a:p>
          <a:p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שיעור דומה מן הנסקרים (</a:t>
            </a:r>
            <a:r>
              <a:rPr lang="he-IL" sz="1401" b="1" dirty="0">
                <a:latin typeface="Calibri" panose="020F0502020204030204" pitchFamily="34" charset="0"/>
                <a:cs typeface="Calibri" panose="020F0502020204030204" pitchFamily="34" charset="0"/>
              </a:rPr>
              <a:t>17%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) דיווחו כי הבעיה המשפטית שלהם טרם נפתרה בעת עריכת הסקר, וכי הם </a:t>
            </a:r>
            <a:r>
              <a:rPr lang="he-IL" sz="1401" b="1" dirty="0">
                <a:latin typeface="Calibri" panose="020F0502020204030204" pitchFamily="34" charset="0"/>
                <a:cs typeface="Calibri" panose="020F0502020204030204" pitchFamily="34" charset="0"/>
              </a:rPr>
              <a:t>ויתרו על הניסיון לקדם את פתרונה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, ו-39% </a:t>
            </a:r>
            <a:r>
              <a:rPr lang="he-IL" sz="1401" dirty="0" err="1">
                <a:latin typeface="Calibri" panose="020F0502020204030204" pitchFamily="34" charset="0"/>
                <a:cs typeface="Calibri" panose="020F0502020204030204" pitchFamily="34" charset="0"/>
              </a:rPr>
              <a:t>מהנסקרים</a:t>
            </a:r>
            <a:r>
              <a:rPr lang="he-IL" sz="1401" dirty="0">
                <a:latin typeface="Calibri" panose="020F0502020204030204" pitchFamily="34" charset="0"/>
                <a:cs typeface="Calibri" panose="020F0502020204030204" pitchFamily="34" charset="0"/>
              </a:rPr>
              <a:t> דיווחו כי הבעיה שלהם עדיין נמשכת והם מנסים לפתור אותה.</a:t>
            </a:r>
          </a:p>
        </p:txBody>
      </p:sp>
      <p:sp>
        <p:nvSpPr>
          <p:cNvPr id="8" name="מלבן 7"/>
          <p:cNvSpPr/>
          <p:nvPr/>
        </p:nvSpPr>
        <p:spPr>
          <a:xfrm>
            <a:off x="7473498" y="1618380"/>
            <a:ext cx="44761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תובנות גלובליות מתוך דוח</a:t>
            </a:r>
          </a:p>
          <a:p>
            <a:r>
              <a:rPr lang="en-US" sz="2000" b="1" dirty="0">
                <a:hlinkClick r:id="rId2"/>
              </a:rPr>
              <a:t>Global Insights on Access to Justice 2019</a:t>
            </a:r>
            <a:endParaRPr lang="en-US" sz="2000" b="1" dirty="0"/>
          </a:p>
          <a:p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של ארגון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World Justice Project</a:t>
            </a:r>
            <a:endParaRPr lang="he-I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0" y="3654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3823857" y="330494"/>
            <a:ext cx="7762401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ATJ</a:t>
            </a:r>
            <a:r>
              <a:rPr lang="he-IL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נתונים וגרפים </a:t>
            </a: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(מניח כאן בינתיים, צריך להחליט אם נדרש)</a:t>
            </a:r>
            <a:endParaRPr lang="he-IL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לבן 15"/>
          <p:cNvSpPr/>
          <p:nvPr/>
        </p:nvSpPr>
        <p:spPr>
          <a:xfrm>
            <a:off x="0" y="3654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3823857" y="330494"/>
            <a:ext cx="7762401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ATJ</a:t>
            </a:r>
            <a:r>
              <a:rPr lang="he-IL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נתונים וגרפים </a:t>
            </a: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(מניח כאן בינתיים, צריך להחליט אם נדרש)</a:t>
            </a:r>
            <a:endParaRPr lang="he-IL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תמונה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2643447"/>
            <a:ext cx="4985548" cy="2485506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5106960" y="1606729"/>
            <a:ext cx="6758580" cy="8389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מתאם בין מספר גבוה של בעיות משפטיות לבין השתייכות לאוכלוסיה מוחלשת</a:t>
            </a:r>
          </a:p>
          <a:p>
            <a:pPr algn="ctr">
              <a:lnSpc>
                <a:spcPct val="150000"/>
              </a:lnSpc>
            </a:pP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(מתוך סקר שנערך באוסטרליה 2008)</a:t>
            </a:r>
            <a:endParaRPr lang="he-I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30" y="3333404"/>
            <a:ext cx="4332419" cy="2972467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308730" y="2868533"/>
            <a:ext cx="4051109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תהליך היווצרות אשכולות של בעיות משפטיות</a:t>
            </a:r>
          </a:p>
        </p:txBody>
      </p:sp>
    </p:spTree>
    <p:extLst>
      <p:ext uri="{BB962C8B-B14F-4D97-AF65-F5344CB8AC3E}">
        <p14:creationId xmlns:p14="http://schemas.microsoft.com/office/powerpoint/2010/main" val="30239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לבן 15"/>
          <p:cNvSpPr/>
          <p:nvPr/>
        </p:nvSpPr>
        <p:spPr>
          <a:xfrm>
            <a:off x="0" y="3654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3823857" y="330494"/>
            <a:ext cx="7762401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ATJ</a:t>
            </a:r>
            <a:r>
              <a:rPr lang="he-IL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נתונים וגרפים </a:t>
            </a: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(מניח כאן בינתיים, צריך להחליט אם נדרש)</a:t>
            </a:r>
            <a:endParaRPr lang="he-IL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/>
          <a:srcRect t="6606"/>
          <a:stretch/>
        </p:blipFill>
        <p:spPr>
          <a:xfrm>
            <a:off x="4364180" y="2012526"/>
            <a:ext cx="4474848" cy="3760399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1400693" y="1458528"/>
            <a:ext cx="10124903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השלכות ומחירים של פערים בנגישות לצדק ולשירותים משפטיים</a:t>
            </a: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29" y="5772925"/>
            <a:ext cx="7026855" cy="92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לבן 15"/>
          <p:cNvSpPr/>
          <p:nvPr/>
        </p:nvSpPr>
        <p:spPr>
          <a:xfrm>
            <a:off x="0" y="3654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3823857" y="330494"/>
            <a:ext cx="7762401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ATJ</a:t>
            </a:r>
            <a:r>
              <a:rPr lang="he-IL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נתונים וגרפים </a:t>
            </a: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(מניח כאן בינתיים, צריך להחליט אם נדרש)</a:t>
            </a:r>
            <a:endParaRPr lang="he-IL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921" y="1349611"/>
            <a:ext cx="6818157" cy="53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לבן 15"/>
          <p:cNvSpPr/>
          <p:nvPr/>
        </p:nvSpPr>
        <p:spPr>
          <a:xfrm>
            <a:off x="0" y="3654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3857108" y="350904"/>
            <a:ext cx="7762401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ATJ</a:t>
            </a:r>
            <a:r>
              <a:rPr lang="he-IL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נתונים וגרפים </a:t>
            </a:r>
            <a:r>
              <a:rPr lang="he-I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(מניח כאן בינתיים, צריך </a:t>
            </a: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להחליט אם נדרש)</a:t>
            </a:r>
            <a:endParaRPr lang="he-IL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תמונה 3"/>
          <p:cNvPicPr/>
          <p:nvPr/>
        </p:nvPicPr>
        <p:blipFill>
          <a:blip r:embed="rId2"/>
          <a:stretch>
            <a:fillRect/>
          </a:stretch>
        </p:blipFill>
        <p:spPr>
          <a:xfrm>
            <a:off x="440296" y="4296625"/>
            <a:ext cx="5445115" cy="2174506"/>
          </a:xfrm>
          <a:prstGeom prst="rect">
            <a:avLst/>
          </a:prstGeom>
        </p:spPr>
      </p:pic>
      <p:pic>
        <p:nvPicPr>
          <p:cNvPr id="5" name="תמונה 4"/>
          <p:cNvPicPr/>
          <p:nvPr/>
        </p:nvPicPr>
        <p:blipFill>
          <a:blip r:embed="rId3"/>
          <a:stretch>
            <a:fillRect/>
          </a:stretch>
        </p:blipFill>
        <p:spPr>
          <a:xfrm>
            <a:off x="5659324" y="2390003"/>
            <a:ext cx="6532676" cy="2223490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5454877" y="1532029"/>
            <a:ext cx="6279283" cy="8389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התפלגות סוג הפעולות שנוקטים עסקים קטנים בתגובה לבעיה משפטית </a:t>
            </a:r>
          </a:p>
          <a:p>
            <a:pPr algn="ctr">
              <a:lnSpc>
                <a:spcPct val="150000"/>
              </a:lnSpc>
            </a:pPr>
            <a:r>
              <a:rPr lang="he-IL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(מתוך סקר שנערך באנגליה </a:t>
            </a:r>
            <a:r>
              <a:rPr lang="he-IL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וווילס</a:t>
            </a:r>
            <a:r>
              <a:rPr lang="he-IL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2013)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86487" y="3400436"/>
            <a:ext cx="6042040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התפלגות סוג הפעולות </a:t>
            </a:r>
            <a:r>
              <a:rPr lang="he-IL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שננקטות ע"י אנשים 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כתגובה לבעיה משפטית </a:t>
            </a:r>
          </a:p>
          <a:p>
            <a:pPr algn="ctr">
              <a:lnSpc>
                <a:spcPct val="150000"/>
              </a:lnSpc>
            </a:pP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(מתוך סקר שנערך בקנדה 2006)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7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0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2460177" y="153777"/>
            <a:ext cx="933965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שימוש בטכנולוגיה לגישור על פער הנגישות למשפט</a:t>
            </a:r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68284" y="1904544"/>
            <a:ext cx="9803817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מוצרים הפונים לאזרחים או עסקים על ידי ספקים פרטיים ומאפשרים </a:t>
            </a:r>
            <a:r>
              <a:rPr lang="he-IL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להנגיש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שירותים, לצמצם פערי מידע ולדלג על צורך במתווכים, לקצר זמני טיפול, להוזיל עלויות ולשנות מודלי תמחור (לפי שירות ולא לפי שעה) </a:t>
            </a:r>
          </a:p>
        </p:txBody>
      </p:sp>
      <p:sp>
        <p:nvSpPr>
          <p:cNvPr id="2" name="אליפסה 1"/>
          <p:cNvSpPr/>
          <p:nvPr/>
        </p:nvSpPr>
        <p:spPr>
          <a:xfrm>
            <a:off x="10591680" y="1871287"/>
            <a:ext cx="1034473" cy="103447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B2C</a:t>
            </a:r>
            <a:endParaRPr lang="he-IL" sz="2400" dirty="0"/>
          </a:p>
        </p:txBody>
      </p:sp>
      <p:sp>
        <p:nvSpPr>
          <p:cNvPr id="8" name="אליפסה 7"/>
          <p:cNvSpPr/>
          <p:nvPr/>
        </p:nvSpPr>
        <p:spPr>
          <a:xfrm>
            <a:off x="10581861" y="5095347"/>
            <a:ext cx="1034473" cy="103447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B2B</a:t>
            </a:r>
            <a:endParaRPr lang="he-IL" sz="2400" dirty="0"/>
          </a:p>
        </p:txBody>
      </p:sp>
      <p:sp>
        <p:nvSpPr>
          <p:cNvPr id="9" name="אליפסה 8"/>
          <p:cNvSpPr/>
          <p:nvPr/>
        </p:nvSpPr>
        <p:spPr>
          <a:xfrm>
            <a:off x="10591680" y="3497171"/>
            <a:ext cx="1034473" cy="103447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G2C</a:t>
            </a:r>
            <a:endParaRPr lang="he-IL" sz="2400" dirty="0"/>
          </a:p>
        </p:txBody>
      </p:sp>
      <p:sp>
        <p:nvSpPr>
          <p:cNvPr id="10" name="מלבן 9"/>
          <p:cNvSpPr/>
          <p:nvPr/>
        </p:nvSpPr>
        <p:spPr>
          <a:xfrm>
            <a:off x="468284" y="3530428"/>
            <a:ext cx="9803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שילוב טכנולוגיה בשירותים הניתנים באופן בלעדי על ידי המדינה לאזרחים או עסקים, באופן שמאפשר לפשט, לייעל ולקצר הליכים ותהליכים, לצמצם את הנטל הבירוקרטי והרגולטורי ולחסוך במשאבים ציבוריים</a:t>
            </a:r>
          </a:p>
        </p:txBody>
      </p:sp>
      <p:sp>
        <p:nvSpPr>
          <p:cNvPr id="11" name="מלבן 10"/>
          <p:cNvSpPr/>
          <p:nvPr/>
        </p:nvSpPr>
        <p:spPr>
          <a:xfrm>
            <a:off x="806335" y="5128604"/>
            <a:ext cx="94657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שירותים ומוצרים המיועדים לנותני שירותים משפטיים (ובתוכם השירות המשפטי הציבורי), שמטרתם לייעל ולשפר תהליכי עבודה פנימיים ולחסוך בכוח אדם ובמשאבים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871" y="615537"/>
            <a:ext cx="1066825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LegalZoom</a:t>
            </a:r>
          </a:p>
          <a:p>
            <a:r>
              <a:rPr lang="he-IL" sz="24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שירותים משפטיים ישירים לאנשים ועסקים (</a:t>
            </a:r>
            <a:r>
              <a:rPr lang="en-US" sz="24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B2C</a:t>
            </a:r>
            <a:r>
              <a:rPr lang="he-IL" sz="24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e-IL" sz="2400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94" y="1941922"/>
            <a:ext cx="6442605" cy="3686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56363" y="2049982"/>
            <a:ext cx="11737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אימפקט:</a:t>
            </a:r>
            <a:endParaRPr lang="he-IL" sz="2000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08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871" y="615537"/>
            <a:ext cx="1066825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 + </a:t>
            </a:r>
            <a:r>
              <a:rPr lang="en-US" sz="3200" b="1" dirty="0" err="1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eCourt</a:t>
            </a:r>
            <a:endParaRPr lang="en-US" sz="3200" b="1" dirty="0" smtClean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יישוב סכסוכים מקוון +</a:t>
            </a:r>
            <a:r>
              <a:rPr lang="en-US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בתי משפט מקוונים (</a:t>
            </a:r>
            <a:r>
              <a:rPr lang="en-US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G2C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e-IL" sz="2000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99" y="2215818"/>
            <a:ext cx="7763710" cy="3343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33813" y="2049982"/>
            <a:ext cx="12963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אימפקט:</a:t>
            </a:r>
            <a:endParaRPr lang="he-IL" sz="2000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07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871" y="615537"/>
            <a:ext cx="1066825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eDiscovery</a:t>
            </a:r>
            <a:endParaRPr lang="en-US" sz="3600" b="1" dirty="0" smtClean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ייעול ניהול הליכים על ידי עורכי דין ובשירות המשפטי הציבורי (</a:t>
            </a:r>
            <a:r>
              <a:rPr lang="en-US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B2B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e-IL" sz="2000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l="554" t="805"/>
          <a:stretch/>
        </p:blipFill>
        <p:spPr>
          <a:xfrm>
            <a:off x="867266" y="1885359"/>
            <a:ext cx="8089278" cy="4024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65789" y="2049982"/>
            <a:ext cx="11643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אימפקט:</a:t>
            </a:r>
            <a:endParaRPr lang="he-IL" sz="2000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16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14308" y="365125"/>
            <a:ext cx="4639491" cy="13255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Legalzoom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735976" y="1825625"/>
            <a:ext cx="7617823" cy="4351338"/>
          </a:xfrm>
        </p:spPr>
        <p:txBody>
          <a:bodyPr>
            <a:normAutofit lnSpcReduction="10000"/>
          </a:bodyPr>
          <a:lstStyle/>
          <a:p>
            <a:r>
              <a:rPr lang="he-IL" sz="2000" dirty="0" smtClean="0"/>
              <a:t>חברת </a:t>
            </a:r>
            <a:r>
              <a:rPr lang="en-US" sz="2000" dirty="0" smtClean="0"/>
              <a:t>LegalZoom</a:t>
            </a:r>
            <a:r>
              <a:rPr lang="he-IL" sz="2000" dirty="0" smtClean="0"/>
              <a:t> היא חברת </a:t>
            </a:r>
            <a:r>
              <a:rPr lang="en-US" sz="2000" dirty="0" smtClean="0"/>
              <a:t>B2C</a:t>
            </a:r>
            <a:r>
              <a:rPr lang="he-IL" sz="2000" dirty="0" smtClean="0"/>
              <a:t> המספקת מוצרים משפטיים ישירות לצרכנים באופן מקוון, נגיש ופשוט.</a:t>
            </a:r>
          </a:p>
          <a:p>
            <a:r>
              <a:rPr lang="he-IL" sz="2000" dirty="0" smtClean="0"/>
              <a:t>דוגמא למוצרים: כתיבת צוואות, הקמה ופירוק של תאגיד, חתימה על הצהרות, זכויות יוצרים </a:t>
            </a:r>
            <a:r>
              <a:rPr lang="he-IL" sz="2000" dirty="0" err="1" smtClean="0"/>
              <a:t>וכו</a:t>
            </a:r>
            <a:r>
              <a:rPr lang="he-IL" sz="2000" dirty="0" smtClean="0"/>
              <a:t>'.</a:t>
            </a:r>
          </a:p>
          <a:p>
            <a:r>
              <a:rPr lang="he-IL" sz="2000" dirty="0" smtClean="0"/>
              <a:t>אימפקט ישיר: שיפור השירות לצרכן, הורדת המחיר לצרכן – החברה מספקת שירותים משפטיים ללא צורך ביציאה מהבית ובמחירים זולים יותר מאשר מחירי השוק (לדוג' צוואה + ליווי משפטי של שבועיים ב100 דולר, כאשר מחיר השוק הוא 300-400 דולר).</a:t>
            </a:r>
          </a:p>
          <a:p>
            <a:r>
              <a:rPr lang="he-IL" sz="2000" dirty="0" smtClean="0"/>
              <a:t>אימפקט עקיף: יצירת תחרות בין שירותים טכנולוגיים לעורכי דין, הגברת ה</a:t>
            </a:r>
            <a:r>
              <a:rPr lang="en-US" sz="2000" dirty="0" smtClean="0"/>
              <a:t>Access to Justice</a:t>
            </a:r>
            <a:r>
              <a:rPr lang="he-IL" sz="2000" dirty="0" smtClean="0"/>
              <a:t> בכך ששירותים משפטיים יהיו נגישים יותר וזולים יותר, הורדת חסמים בירוקרטיים ומשפטיים לעשיית עסקים ועסקאות.</a:t>
            </a:r>
          </a:p>
          <a:p>
            <a:endParaRPr lang="he-IL" sz="2000" dirty="0"/>
          </a:p>
          <a:p>
            <a:pPr marL="0" indent="0" algn="ctr">
              <a:buNone/>
            </a:pPr>
            <a:r>
              <a:rPr lang="en-US" b="1" dirty="0">
                <a:hlinkClick r:id="rId3"/>
              </a:rPr>
              <a:t>Starting a yoga business with </a:t>
            </a:r>
            <a:r>
              <a:rPr lang="en-US" b="1" dirty="0" smtClean="0">
                <a:hlinkClick r:id="rId3"/>
              </a:rPr>
              <a:t>LegalZoom</a:t>
            </a:r>
            <a:endParaRPr lang="en-US" b="1" dirty="0" smtClean="0"/>
          </a:p>
        </p:txBody>
      </p:sp>
      <p:grpSp>
        <p:nvGrpSpPr>
          <p:cNvPr id="6" name="קבוצה 5"/>
          <p:cNvGrpSpPr/>
          <p:nvPr/>
        </p:nvGrpSpPr>
        <p:grpSpPr>
          <a:xfrm>
            <a:off x="277857" y="587827"/>
            <a:ext cx="3458119" cy="5917475"/>
            <a:chOff x="-1" y="666205"/>
            <a:chExt cx="3458119" cy="5917475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 rotWithShape="1">
            <a:blip r:embed="rId4"/>
            <a:srcRect l="827" t="3197" r="72434" b="7240"/>
            <a:stretch/>
          </p:blipFill>
          <p:spPr>
            <a:xfrm>
              <a:off x="-1" y="1449977"/>
              <a:ext cx="3458119" cy="5133703"/>
            </a:xfrm>
            <a:prstGeom prst="rect">
              <a:avLst/>
            </a:prstGeom>
          </p:spPr>
        </p:pic>
        <p:pic>
          <p:nvPicPr>
            <p:cNvPr id="1028" name="Picture 4" descr="https://fitsmallbusiness.com/wp-content/uploads/2018/01/LegalZoom-logo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86" t="31487" r="9392" b="33528"/>
            <a:stretch/>
          </p:blipFill>
          <p:spPr bwMode="auto">
            <a:xfrm>
              <a:off x="409709" y="666205"/>
              <a:ext cx="2638697" cy="78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81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0" y="0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1216058" y="1898050"/>
            <a:ext cx="1032863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החוק והמשפט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מעצבים ומסדירים את מרבית ההיבטים בחייהם של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אנשים (משפחה, דיור, עבודה, זקנה, צרכנות וכו') ועסקים (חברות, נכסים, חובות, חוזים וכו').</a:t>
            </a:r>
            <a:endParaRPr lang="he-I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בעיות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משפטיות וצרכים משפטיים </a:t>
            </a:r>
            <a:r>
              <a:rPr lang="he-IL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אינם אירוע נדיר או בלתי צפוי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אנשים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ועסקים מתמודדים עם צרכים משפטיים ובעיות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משפטיות, ונדרשים לשירותים משפטיים </a:t>
            </a:r>
            <a:r>
              <a:rPr lang="he-IL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באופן יום-יומי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לאורך חייהם, בכל תחומי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החיים.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מרביתם של הצרכים המשפטיים או הבעיות המשפטיות בהם נתקלים אנשים ועסקים </a:t>
            </a:r>
            <a:r>
              <a:rPr lang="he-IL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אינם מגיעים לשערי בתי המשפט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אלא נפתרים או נזנחים קודם לכן. פעמים רבות מדובר בצרכים משפטיים שאמורים לקבל מענה בכלים אחרים, מחוץ למערכת המשפטית הפורמלית.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9423662" y="149412"/>
            <a:ext cx="21210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רקע</a:t>
            </a:r>
            <a:endParaRPr lang="he-IL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14308" y="365125"/>
            <a:ext cx="4639491" cy="13255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Matterhorn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735976" y="1825625"/>
            <a:ext cx="7617823" cy="4351338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חברת </a:t>
            </a:r>
            <a:r>
              <a:rPr lang="en-US" sz="2000" dirty="0" smtClean="0"/>
              <a:t>Matterhorn</a:t>
            </a:r>
            <a:r>
              <a:rPr lang="he-IL" sz="2000" dirty="0" smtClean="0"/>
              <a:t> מספקת מוצרי </a:t>
            </a:r>
            <a:r>
              <a:rPr lang="en-US" sz="2000" dirty="0" smtClean="0"/>
              <a:t>G2C</a:t>
            </a:r>
            <a:r>
              <a:rPr lang="he-IL" sz="2000" dirty="0" smtClean="0"/>
              <a:t> מסוג </a:t>
            </a:r>
            <a:r>
              <a:rPr lang="en-US" sz="2000" dirty="0" smtClean="0"/>
              <a:t>ODR</a:t>
            </a:r>
            <a:r>
              <a:rPr lang="he-IL" sz="2000" dirty="0" smtClean="0"/>
              <a:t> למגזר הציבורי.</a:t>
            </a:r>
          </a:p>
          <a:p>
            <a:r>
              <a:rPr lang="he-IL" sz="2000" dirty="0" smtClean="0"/>
              <a:t>דוגמא למוצרים: פתרון סכסוכים משפחתיים, גביית תשלומים של תושבים, פתרון מחלוקות עם הרשות, מחלוקות בתחום התעבורה </a:t>
            </a:r>
            <a:r>
              <a:rPr lang="he-IL" sz="2000" dirty="0" err="1" smtClean="0"/>
              <a:t>וכו</a:t>
            </a:r>
            <a:r>
              <a:rPr lang="he-IL" sz="2000" dirty="0" smtClean="0"/>
              <a:t>'.</a:t>
            </a:r>
          </a:p>
          <a:p>
            <a:r>
              <a:rPr lang="he-IL" sz="2000" dirty="0" smtClean="0"/>
              <a:t>אימפקט ישיר: שיפור השירות העירוני</a:t>
            </a:r>
            <a:r>
              <a:rPr lang="en-US" sz="2000" dirty="0" smtClean="0"/>
              <a:t>/</a:t>
            </a:r>
            <a:r>
              <a:rPr lang="he-IL" sz="2000" dirty="0" smtClean="0"/>
              <a:t>ממשלתי לתושב, הפשטת תהליכים בירוקרטיים מורכבים, הורדת העומס על בתי המשפט, גישה קלה לנתונים משפטיים, הגברת תחושת ההוגנות של הצרכן עקב שקיפות המערכת. </a:t>
            </a:r>
          </a:p>
          <a:p>
            <a:r>
              <a:rPr lang="he-IL" sz="2000" dirty="0" smtClean="0"/>
              <a:t>אימפקט עקיף: צמצום ה</a:t>
            </a:r>
            <a:r>
              <a:rPr lang="en-US" sz="2000" dirty="0" smtClean="0"/>
              <a:t>Access to Justice</a:t>
            </a:r>
            <a:r>
              <a:rPr lang="he-IL" sz="2000" dirty="0" smtClean="0"/>
              <a:t> בכך שמספקים לתושבים שירות משפטי חינמי שלא מצריך עו"ד או הגעה פיזית למשפט, הגברת האמון הציבורי במערכת המשפט ע"י שירות שקוף שמנחה את האזרחים בהליך המשפטי, צמצום אובדן שעות עבודה.</a:t>
            </a:r>
          </a:p>
          <a:p>
            <a:endParaRPr lang="he-IL" sz="2000" dirty="0"/>
          </a:p>
          <a:p>
            <a:pPr marL="0" indent="0" algn="ctr">
              <a:buNone/>
            </a:pPr>
            <a:r>
              <a:rPr lang="en-US" b="1" dirty="0" smtClean="0">
                <a:hlinkClick r:id="rId3"/>
              </a:rPr>
              <a:t>ODR Benefits for Judges</a:t>
            </a:r>
            <a:endParaRPr lang="en-US" b="1" dirty="0" smtClean="0"/>
          </a:p>
        </p:txBody>
      </p:sp>
      <p:pic>
        <p:nvPicPr>
          <p:cNvPr id="2050" name="Picture 2" descr="https://getmatterhorn.com/wp-content/uploads/2017/11/matterhorn-by-court-innovatio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8" y="680243"/>
            <a:ext cx="30575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5"/>
          <a:srcRect l="83543" t="13294"/>
          <a:stretch/>
        </p:blipFill>
        <p:spPr>
          <a:xfrm>
            <a:off x="2049326" y="3765731"/>
            <a:ext cx="1277574" cy="179215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5"/>
          <a:srcRect l="54992" t="15400" r="27003" b="4968"/>
          <a:stretch/>
        </p:blipFill>
        <p:spPr>
          <a:xfrm>
            <a:off x="651600" y="3765731"/>
            <a:ext cx="1397726" cy="164592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5"/>
          <a:srcRect l="29976" t="18771" r="57908" b="9814"/>
          <a:stretch/>
        </p:blipFill>
        <p:spPr>
          <a:xfrm>
            <a:off x="899126" y="2145187"/>
            <a:ext cx="940526" cy="147610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5"/>
          <a:srcRect l="1228" t="16872" r="84638" b="11713"/>
          <a:stretch/>
        </p:blipFill>
        <p:spPr>
          <a:xfrm>
            <a:off x="2106000" y="2145188"/>
            <a:ext cx="1097280" cy="14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1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14308" y="365125"/>
            <a:ext cx="4639491" cy="13255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DoNotPay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735976" y="1825625"/>
            <a:ext cx="7617823" cy="4351338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חברת </a:t>
            </a:r>
            <a:r>
              <a:rPr lang="en-US" sz="2000" dirty="0" smtClean="0"/>
              <a:t>DoNotPay</a:t>
            </a:r>
            <a:r>
              <a:rPr lang="he-IL" sz="2000" dirty="0" smtClean="0"/>
              <a:t> מספקת מוצרי </a:t>
            </a:r>
            <a:r>
              <a:rPr lang="en-US" sz="2000" dirty="0" smtClean="0"/>
              <a:t>B2C</a:t>
            </a:r>
            <a:r>
              <a:rPr lang="he-IL" sz="2000" dirty="0" smtClean="0"/>
              <a:t> מסוג </a:t>
            </a:r>
            <a:r>
              <a:rPr lang="en-US" sz="2000" dirty="0" smtClean="0"/>
              <a:t>Robot-Lawyer</a:t>
            </a:r>
            <a:r>
              <a:rPr lang="he-IL" sz="2000" dirty="0" smtClean="0"/>
              <a:t> שמאפשר לצרכנים "לדרוש" צדק באופן וירטואלי וחינמי.</a:t>
            </a:r>
          </a:p>
          <a:p>
            <a:r>
              <a:rPr lang="he-IL" sz="2000" dirty="0" smtClean="0"/>
              <a:t>דוגמא למוצרים: שירות שמאפשר לצרכן לדרוש פיצוי על כרטיס טיסה שבוטל, לבטל מינויים לחברות, לבטל חיובי כרטיס אשראי, להגיש ערעורים על דוחות חניה, בקשות להחזרים תשלומים </a:t>
            </a:r>
            <a:r>
              <a:rPr lang="he-IL" sz="2000" dirty="0" err="1" smtClean="0"/>
              <a:t>וכו</a:t>
            </a:r>
            <a:r>
              <a:rPr lang="he-IL" sz="2000" dirty="0" smtClean="0"/>
              <a:t>'.</a:t>
            </a:r>
          </a:p>
          <a:p>
            <a:r>
              <a:rPr lang="he-IL" sz="2000" dirty="0" smtClean="0"/>
              <a:t>אימפקט ישיר: מאפשר לצרכנים להתמודד עם בעיות משפטיות שלרוב לא מטופלות כי הצרכן לא רוצה להגיע למשפט או לשכור עו"ד, עוזר להתמודד עם פערי ידע צרכני, משקף לצרכנים את זכויותיהם.</a:t>
            </a:r>
          </a:p>
          <a:p>
            <a:r>
              <a:rPr lang="he-IL" sz="2000" dirty="0" smtClean="0"/>
              <a:t>אימפקט עקיף: יצירת תחרות בין שירותים טכנולוגיים לעורכי דין, הגברת ה</a:t>
            </a:r>
            <a:r>
              <a:rPr lang="en-US" sz="2000" dirty="0" smtClean="0"/>
              <a:t>Access to Justice</a:t>
            </a:r>
            <a:r>
              <a:rPr lang="he-IL" sz="2000" dirty="0" smtClean="0"/>
              <a:t> בכך שהצרכן זוכה לצדק חינמי היכן שהוא לרוב מוותר, הורדת חסמים בירוקרטיים, מעודד חברות לעמוד בתנאים ובחוק.</a:t>
            </a:r>
            <a:endParaRPr lang="he-IL" sz="2000" dirty="0"/>
          </a:p>
          <a:p>
            <a:pPr marL="0" indent="0" algn="ctr">
              <a:buNone/>
            </a:pPr>
            <a:r>
              <a:rPr lang="en-US" b="1" dirty="0" smtClean="0">
                <a:hlinkClick r:id="rId3"/>
              </a:rPr>
              <a:t> Sue </a:t>
            </a:r>
            <a:r>
              <a:rPr lang="en-US" b="1" dirty="0" err="1" smtClean="0">
                <a:hlinkClick r:id="rId3"/>
              </a:rPr>
              <a:t>robocallers</a:t>
            </a:r>
            <a:r>
              <a:rPr lang="en-US" b="1" dirty="0" smtClean="0">
                <a:hlinkClick r:id="rId3"/>
              </a:rPr>
              <a:t> using DoNotPay</a:t>
            </a:r>
            <a:endParaRPr lang="en-US" b="1" dirty="0" smtClean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/>
          <a:srcRect l="6625" t="2146" r="5258" b="5299"/>
          <a:stretch/>
        </p:blipFill>
        <p:spPr>
          <a:xfrm>
            <a:off x="261255" y="808129"/>
            <a:ext cx="3474721" cy="5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Lawgeex</a:t>
            </a:r>
            <a:endParaRPr lang="he-IL" dirty="0"/>
          </a:p>
        </p:txBody>
      </p:sp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4585063" y="1825625"/>
            <a:ext cx="6768736" cy="1838915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חברת </a:t>
            </a:r>
            <a:r>
              <a:rPr lang="en-US" sz="2000" dirty="0" err="1" smtClean="0"/>
              <a:t>LawGeex</a:t>
            </a:r>
            <a:r>
              <a:rPr lang="he-IL" sz="2000" dirty="0" smtClean="0"/>
              <a:t> מספקת מוצרי </a:t>
            </a:r>
            <a:r>
              <a:rPr lang="en-US" sz="2000" dirty="0" smtClean="0"/>
              <a:t>B2B</a:t>
            </a:r>
            <a:r>
              <a:rPr lang="he-IL" sz="2000" dirty="0" smtClean="0"/>
              <a:t> מסוג </a:t>
            </a:r>
            <a:r>
              <a:rPr lang="en-US" sz="2000" dirty="0" smtClean="0"/>
              <a:t>Contract Processors</a:t>
            </a:r>
            <a:r>
              <a:rPr lang="he-IL" sz="2000" dirty="0" smtClean="0"/>
              <a:t> (מעבדי חוזים) למשרדי </a:t>
            </a:r>
            <a:r>
              <a:rPr lang="he-IL" sz="2000" dirty="0" err="1" smtClean="0"/>
              <a:t>עו"דים</a:t>
            </a:r>
            <a:r>
              <a:rPr lang="he-IL" sz="2000" dirty="0" smtClean="0"/>
              <a:t> ותאגידים.</a:t>
            </a:r>
          </a:p>
          <a:p>
            <a:r>
              <a:rPr lang="he-IL" sz="2000" dirty="0" smtClean="0"/>
              <a:t>דוגמא למוצרים: תוכנה שעוברת על חוזים ארוכים ומסמנת ומדגישה נקודות בעייתיות "בדיוק כמו עורך דין רגיל" (לפי אתר החברה). </a:t>
            </a:r>
          </a:p>
        </p:txBody>
      </p:sp>
      <p:pic>
        <p:nvPicPr>
          <p:cNvPr id="3075" name="Picture 3" descr="https://res-5.cloudinary.com/crunchbase-production/image/upload/c_lpad,f_auto,q_auto:eco/ymykl97s508g8zujbbs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2" y="399255"/>
            <a:ext cx="3048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ph-files.imgix.net/89cdc7e0-c0aa-450b-b17c-3df8eb147b5b?auto=format&amp;fit=crop&amp;frame=1&amp;h=512&amp;w=1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818"/>
            <a:ext cx="4728027" cy="236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ציין מיקום תוכן 2"/>
          <p:cNvSpPr txBox="1">
            <a:spLocks/>
          </p:cNvSpPr>
          <p:nvPr/>
        </p:nvSpPr>
        <p:spPr>
          <a:xfrm>
            <a:off x="2978331" y="3662726"/>
            <a:ext cx="8375468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dirty="0" smtClean="0"/>
              <a:t>אימפקט ישיר: </a:t>
            </a:r>
            <a:r>
              <a:rPr lang="en-US" sz="2000" dirty="0" err="1" smtClean="0"/>
              <a:t>LawGeex</a:t>
            </a:r>
            <a:r>
              <a:rPr lang="he-IL" sz="2000" dirty="0" smtClean="0"/>
              <a:t> טוענים כי המוצר שלהם חוסך כ80% מזמן המעבר האנושי, 90% מעלות המשכורת האנושית ומאפשר סגירת עסקאות במהירות הגבוהה פי שלוש ממהירות רגילה. גם אם נתונים אלו מנופחים עדיין מדובר בחסכון פוטנציאלי אדיר בזמן, כסף וכוח אדם.</a:t>
            </a:r>
          </a:p>
          <a:p>
            <a:r>
              <a:rPr lang="he-IL" sz="2000" dirty="0" smtClean="0"/>
              <a:t>אימפקט עקיף: התייעלות תאגידים ופירמות שעלולה להוביל להגברת התחרותיות, הוזלת "עלויות עסקה" וכך לתרום לשיפור הפריון במשק.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hlinkClick r:id="rId5"/>
              </a:rPr>
              <a:t>HOW IT WORKS?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01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14308" y="365125"/>
            <a:ext cx="4639491" cy="13255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NexLP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735976" y="1825625"/>
            <a:ext cx="7617823" cy="4351338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חברת </a:t>
            </a:r>
            <a:r>
              <a:rPr lang="en-US" sz="2000" dirty="0" smtClean="0"/>
              <a:t>NexLP</a:t>
            </a:r>
            <a:r>
              <a:rPr lang="he-IL" sz="2000" dirty="0" smtClean="0"/>
              <a:t> מספקת מוצרי </a:t>
            </a:r>
            <a:r>
              <a:rPr lang="en-US" sz="2000" dirty="0" smtClean="0"/>
              <a:t>B2B</a:t>
            </a:r>
            <a:r>
              <a:rPr lang="he-IL" sz="2000" dirty="0" smtClean="0"/>
              <a:t> מסוג </a:t>
            </a:r>
            <a:r>
              <a:rPr lang="en-US" sz="2000" dirty="0" smtClean="0"/>
              <a:t>eDiscovery</a:t>
            </a:r>
            <a:r>
              <a:rPr lang="he-IL" sz="2000" dirty="0" smtClean="0"/>
              <a:t> שמאפשרת </a:t>
            </a:r>
            <a:r>
              <a:rPr lang="he-IL" sz="2000" dirty="0" err="1" smtClean="0"/>
              <a:t>לעו"דים</a:t>
            </a:r>
            <a:r>
              <a:rPr lang="he-IL" sz="2000" dirty="0" smtClean="0"/>
              <a:t> לזהות דפוסים וחריגות בדאטה ראייתי.</a:t>
            </a:r>
          </a:p>
          <a:p>
            <a:r>
              <a:rPr lang="he-IL" sz="2000" dirty="0" smtClean="0"/>
              <a:t>דוגמא למוצרים: תוכנה העוברת על כמויות גדולות של דאטה ובכך מוצאת, מדגישה וממפה הקשרים, יחסי גומלין, אנומליות </a:t>
            </a:r>
            <a:r>
              <a:rPr lang="he-IL" sz="2000" dirty="0" err="1" smtClean="0"/>
              <a:t>וכו</a:t>
            </a:r>
            <a:r>
              <a:rPr lang="he-IL" sz="2000" dirty="0" smtClean="0"/>
              <a:t>'. באופן זה התוכנה יודעת להצביע על מידע שרלוונטי לחוקר</a:t>
            </a:r>
            <a:r>
              <a:rPr lang="en-US" sz="2000" dirty="0" smtClean="0"/>
              <a:t>/</a:t>
            </a:r>
            <a:r>
              <a:rPr lang="he-IL" sz="2000" dirty="0" smtClean="0"/>
              <a:t>עו"ד.</a:t>
            </a:r>
          </a:p>
          <a:p>
            <a:r>
              <a:rPr lang="he-IL" sz="2000" dirty="0" smtClean="0"/>
              <a:t>אימפקט ישיר: שיפור התוצר המשפטי, הגברת יעילות העבודה המשפטית, תוצר שאמור להוביל לניצחון </a:t>
            </a:r>
            <a:r>
              <a:rPr lang="he-IL" sz="2000" dirty="0" err="1" smtClean="0"/>
              <a:t>ב"קייסים</a:t>
            </a:r>
            <a:r>
              <a:rPr lang="he-IL" sz="2000" dirty="0" smtClean="0"/>
              <a:t>".</a:t>
            </a:r>
          </a:p>
          <a:p>
            <a:r>
              <a:rPr lang="he-IL" sz="2000" dirty="0" smtClean="0"/>
              <a:t>אימפקט עקיף: תוכנות </a:t>
            </a:r>
            <a:r>
              <a:rPr lang="en-US" sz="2000" dirty="0" smtClean="0"/>
              <a:t>eDiscovery</a:t>
            </a:r>
            <a:r>
              <a:rPr lang="he-IL" sz="2000" dirty="0" smtClean="0"/>
              <a:t> יכולות להגביר את ה</a:t>
            </a:r>
            <a:r>
              <a:rPr lang="en-US" sz="2000" dirty="0" smtClean="0"/>
              <a:t>Access to Justice</a:t>
            </a:r>
            <a:r>
              <a:rPr lang="he-IL" sz="2000" dirty="0" smtClean="0"/>
              <a:t> בכך שהן מסוגלות להגיע לתוצר משפטי טוב יותר ואמין יותר. תוכנות אלו יכולות גם לשפר את הפריון במשק ע"י ייעול וקיצור זמן עבודת </a:t>
            </a:r>
            <a:r>
              <a:rPr lang="he-IL" sz="2000" dirty="0" err="1" smtClean="0"/>
              <a:t>העו"ד</a:t>
            </a:r>
            <a:r>
              <a:rPr lang="he-IL" sz="2000" dirty="0" smtClean="0"/>
              <a:t>.</a:t>
            </a:r>
            <a:endParaRPr lang="he-IL" sz="2000" dirty="0"/>
          </a:p>
          <a:p>
            <a:pPr marL="0" indent="0" algn="ctr">
              <a:buNone/>
            </a:pPr>
            <a:r>
              <a:rPr lang="en-US" b="1" dirty="0" smtClean="0">
                <a:hlinkClick r:id="rId3"/>
              </a:rPr>
              <a:t>AI on a Big Data Scale</a:t>
            </a:r>
            <a:endParaRPr lang="en-US" b="1" dirty="0" smtClean="0"/>
          </a:p>
        </p:txBody>
      </p:sp>
      <p:pic>
        <p:nvPicPr>
          <p:cNvPr id="5128" name="Picture 8" descr="https://image.pitchbook.com/3t48rC9y2uE6aQ66NYGO8vm6Gej1592200116603_200x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7" y="-339634"/>
            <a:ext cx="2521132" cy="252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image.pitchbook.com/3t48rC9y2uE6aQ66NYGO8vm6Gej1592200116603_200x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17" y="-187234"/>
            <a:ext cx="2521132" cy="252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קבוצה 7"/>
          <p:cNvGrpSpPr/>
          <p:nvPr/>
        </p:nvGrpSpPr>
        <p:grpSpPr>
          <a:xfrm>
            <a:off x="-117565" y="2063930"/>
            <a:ext cx="4185647" cy="2473189"/>
            <a:chOff x="-117566" y="2064079"/>
            <a:chExt cx="4303213" cy="2486104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 rotWithShape="1">
            <a:blip r:embed="rId5"/>
            <a:srcRect l="16946" t="42294" r="41002" b="13037"/>
            <a:stretch/>
          </p:blipFill>
          <p:spPr>
            <a:xfrm>
              <a:off x="-117566" y="2316435"/>
              <a:ext cx="4049486" cy="2233748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5"/>
            <a:srcRect l="16946" t="42294" r="74191" b="46211"/>
            <a:stretch/>
          </p:blipFill>
          <p:spPr>
            <a:xfrm>
              <a:off x="3384431" y="2064079"/>
              <a:ext cx="801216" cy="539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70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0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1091809" y="349398"/>
            <a:ext cx="10668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חסמים לכניסת טכנולוגיות לשוק הישראלי</a:t>
            </a:r>
            <a:endParaRPr lang="en-US" sz="3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871" y="1643059"/>
            <a:ext cx="10902228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רגולציה </a:t>
            </a:r>
            <a:r>
              <a:rPr lang="he-IL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הרגולציה הדוקה על שוק עריכת הדין, שאינה מאפשרת כניסת שחקנים טכנולוגיים לשוק השירותים המשפטיים או שיתופי פעולה כלשהם בין חברות עורכי דין לסקטורים אחרים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גודל השוק </a:t>
            </a:r>
            <a:r>
              <a:rPr lang="he-IL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שוק קטן בשפה העברית המשפיע על כדאיות הפיתוח וההשקעה בישראל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אופי השוק </a:t>
            </a:r>
            <a:r>
              <a:rPr lang="he-IL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ריבוי משרדים קטנים ללא משאבים או ידע הנדרשים להטמעת חדשנות וטכנולוגיה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תשתית דאטה </a:t>
            </a:r>
            <a:r>
              <a:rPr lang="he-IL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מחסור בדאטה משפטי איכותי ופתוח כמו חקיקה, פסיקה, דוגמאות לכתבי בית דין וחוזים וכיו"ב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תשתית טכנולוגית </a:t>
            </a:r>
            <a:r>
              <a:rPr lang="he-IL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טכנולוגיות ניתוח שפה טבעית בעברית מצויות בשלבים מוקדמים</a:t>
            </a:r>
            <a:endParaRPr lang="he-IL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10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0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911500" y="349398"/>
            <a:ext cx="10668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שילוב טכנולוגיות בשוק השירותים המשפטיים בישראל</a:t>
            </a:r>
            <a:endParaRPr lang="en-US" sz="3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2704593159"/>
              </p:ext>
            </p:extLst>
          </p:nvPr>
        </p:nvGraphicFramePr>
        <p:xfrm>
          <a:off x="2876204" y="1389784"/>
          <a:ext cx="7332472" cy="4888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746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886" y="2035300"/>
            <a:ext cx="10902228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חקיקה דיגיטלית –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פרסום חקיקה בפורמט דיגיטלי קריא על ידי מכונה המאפשר פיתוח יישומים מתקדמים היודעים לנתח מהו המצב המשפטי הקיים</a:t>
            </a:r>
            <a:endParaRPr lang="he-IL" sz="2000" b="1" dirty="0" smtClean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מאגר פסיקה ממשלתי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מאגר פסיקה פתוח וחופשי לשימוש, קריא על ידי מכונה, וכולל את כלל הערכאות</a:t>
            </a:r>
            <a:endParaRPr lang="he-IL" sz="2000" b="1" dirty="0" smtClean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פתיחת מאגרי מידע ממשלתיים – </a:t>
            </a:r>
            <a:r>
              <a:rPr lang="he-IL" sz="2000" dirty="0" err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התממה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פתיחה לשימושים טכנולוגיים</a:t>
            </a:r>
          </a:p>
        </p:txBody>
      </p:sp>
      <p:sp>
        <p:nvSpPr>
          <p:cNvPr id="10" name="מלבן 9"/>
          <p:cNvSpPr/>
          <p:nvPr/>
        </p:nvSpPr>
        <p:spPr>
          <a:xfrm>
            <a:off x="0" y="0"/>
            <a:ext cx="12192000" cy="10156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1291230" y="249706"/>
            <a:ext cx="1066825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תשתית </a:t>
            </a:r>
            <a: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דאטה וטכנולוגיה</a:t>
            </a:r>
          </a:p>
          <a:p>
            <a:endParaRPr lang="he-IL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0" y="1015662"/>
            <a:ext cx="12192000" cy="6967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1291230" y="1084187"/>
            <a:ext cx="10668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מידע משפטי פתוח</a:t>
            </a:r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03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886" y="2035300"/>
            <a:ext cx="10902228" cy="185281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"ארגז חול" דאטה – מאגר דאטה משולב מגזר פרטי וציבורי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הקמת מאגר דאטה כלל-מגזרי משותף בתחום המסמכים המשפטיים</a:t>
            </a:r>
            <a:endParaRPr lang="he-IL" sz="2000" b="1" dirty="0" smtClean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NLP</a:t>
            </a:r>
            <a:r>
              <a:rPr lang="he-IL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בשפה העברית בתחום המשפט – 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@@@@@@@@@</a:t>
            </a:r>
          </a:p>
        </p:txBody>
      </p:sp>
      <p:sp>
        <p:nvSpPr>
          <p:cNvPr id="10" name="מלבן 9"/>
          <p:cNvSpPr/>
          <p:nvPr/>
        </p:nvSpPr>
        <p:spPr>
          <a:xfrm>
            <a:off x="0" y="0"/>
            <a:ext cx="12192000" cy="10156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1291230" y="249706"/>
            <a:ext cx="1066825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תשתית </a:t>
            </a:r>
            <a: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דאטה וטכנולוגיה</a:t>
            </a:r>
          </a:p>
          <a:p>
            <a:endParaRPr lang="he-IL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0" y="1015662"/>
            <a:ext cx="12192000" cy="6967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1291230" y="1084187"/>
            <a:ext cx="10668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תשתית טכנולוגית</a:t>
            </a:r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53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0" y="0"/>
            <a:ext cx="12192000" cy="1015662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1291230" y="249706"/>
            <a:ext cx="10668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פיתוח שוק </a:t>
            </a:r>
            <a:r>
              <a:rPr lang="he-IL" sz="3200" b="1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הליגל</a:t>
            </a:r>
            <a:r>
              <a:rPr lang="he-IL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-טק בישראל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886" y="2228671"/>
            <a:ext cx="1090222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הקמת גורם </a:t>
            </a:r>
            <a:r>
              <a:rPr lang="he-IL" sz="2000" b="1" dirty="0" err="1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מתכלל</a:t>
            </a:r>
            <a:r>
              <a:rPr lang="he-IL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שיעסוק בתחומים הבאים: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מיפוי צרכים בתחום השירותים המשפטיים ובתחום </a:t>
            </a:r>
            <a:r>
              <a:rPr lang="he-IL" sz="2000" dirty="0" err="1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הליגל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-טק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התאמת הרגולציה לשילוב שחקנים טכנולוגיים בעולם השירותים המשפטיים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יוזמה, ליווי ותמיכה במיזמים בתחום </a:t>
            </a:r>
            <a:r>
              <a:rPr lang="he-IL" sz="2000" dirty="0" err="1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הליגל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-טק</a:t>
            </a:r>
          </a:p>
        </p:txBody>
      </p:sp>
      <p:sp>
        <p:nvSpPr>
          <p:cNvPr id="5" name="מלבן 4"/>
          <p:cNvSpPr/>
          <p:nvPr/>
        </p:nvSpPr>
        <p:spPr>
          <a:xfrm>
            <a:off x="0" y="1015662"/>
            <a:ext cx="12192000" cy="696759"/>
          </a:xfrm>
          <a:prstGeom prst="rect">
            <a:avLst/>
          </a:prstGeom>
          <a:solidFill>
            <a:srgbClr val="00CC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291230" y="1084187"/>
            <a:ext cx="10668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גורם </a:t>
            </a:r>
            <a:r>
              <a:rPr lang="he-IL" sz="2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מתכלל</a:t>
            </a:r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78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886" y="2228671"/>
            <a:ext cx="10902228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מיפוי פערים בתחום השירותים המשפטיים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עריכת סקר נגישות למשפט ולשירותים משפטיים בישראל על מנת למפות את פער הנגישות למשפט, התחומים המרכזיים בהם הוא קיים והחסמים המרכזים בתחום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 smtClean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מיפוי פערים וצרכים בשוק </a:t>
            </a:r>
            <a:r>
              <a:rPr lang="he-IL" sz="2000" b="1" dirty="0" err="1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הליגל</a:t>
            </a:r>
            <a:r>
              <a:rPr lang="he-IL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-טק הישראלי 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עריכת "מסע לקוח"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בקרב המשתמשים הפוטנציאליים של שוק </a:t>
            </a:r>
            <a:r>
              <a:rPr lang="he-IL" sz="2000" dirty="0" err="1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הליגל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-טק הישראלי (</a:t>
            </a:r>
            <a:r>
              <a:rPr lang="en-US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G2C, B2C, B2B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מיפוי </a:t>
            </a:r>
            <a:r>
              <a:rPr lang="he-IL" sz="2000" dirty="0" err="1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ותעדוף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הצרכים וגיבוש </a:t>
            </a:r>
            <a:r>
              <a:rPr lang="he-IL" sz="2000" dirty="0" err="1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אסטרטגייה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למתן מענה.</a:t>
            </a:r>
          </a:p>
        </p:txBody>
      </p:sp>
      <p:sp>
        <p:nvSpPr>
          <p:cNvPr id="5" name="מלבן 4"/>
          <p:cNvSpPr/>
          <p:nvPr/>
        </p:nvSpPr>
        <p:spPr>
          <a:xfrm>
            <a:off x="0" y="0"/>
            <a:ext cx="12192000" cy="1015662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291230" y="249706"/>
            <a:ext cx="10668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פיתוח שוק </a:t>
            </a:r>
            <a:r>
              <a:rPr lang="he-IL" sz="3200" b="1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הליגל</a:t>
            </a:r>
            <a:r>
              <a:rPr lang="he-IL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-טק בישראל</a:t>
            </a:r>
          </a:p>
        </p:txBody>
      </p:sp>
      <p:sp>
        <p:nvSpPr>
          <p:cNvPr id="7" name="מלבן 6"/>
          <p:cNvSpPr/>
          <p:nvPr/>
        </p:nvSpPr>
        <p:spPr>
          <a:xfrm>
            <a:off x="0" y="1015662"/>
            <a:ext cx="12192000" cy="696759"/>
          </a:xfrm>
          <a:prstGeom prst="rect">
            <a:avLst/>
          </a:prstGeom>
          <a:solidFill>
            <a:srgbClr val="00CC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1291230" y="1084187"/>
            <a:ext cx="10668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מיפוי צרכים</a:t>
            </a:r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1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826254" y="1689914"/>
            <a:ext cx="7556271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נגישות למשפט</a:t>
            </a: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היא יכולתם </a:t>
            </a:r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של אנשים ועסקים למלא את צרכיהם המשפטיים, </a:t>
            </a: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ולהשיג </a:t>
            </a:r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פתרון לבעיותיהם המשפטיות באופן הוגן, שוויוני ויעיל.</a:t>
            </a:r>
            <a:endParaRPr lang="he-IL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169621" y="3625480"/>
            <a:ext cx="9212903" cy="2722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נגישות למשפט אינה מצטמצמת ליכולת לניהול הליך הוגן בבית המשפט, אלא ל</a:t>
            </a:r>
            <a:r>
              <a:rPr lang="he-IL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מגוון שירותים, הליכים ויכולות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שמטרתם למנוע את ההגעה לשערי בית המשפט</a:t>
            </a:r>
          </a:p>
          <a:p>
            <a:pPr>
              <a:lnSpc>
                <a:spcPct val="150000"/>
              </a:lnSpc>
            </a:pPr>
            <a:endParaRPr lang="he-IL" sz="1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נגישות למשפט ולשירותים משפטיים אינה מתמצה בעצם קיומם של השירותים המשפטיים, אלא נמדדת ב</a:t>
            </a:r>
            <a:r>
              <a:rPr lang="he-IL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מבחן התוצאה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האם, ובאיזה אופן, אנשים ועסקים מסוגלים להתמודד עם בעיותיהם המשפטיות היום-יומיות ולמלא את צרכיהם המשפטיים בפועל באופן יעיל והוגן.</a:t>
            </a:r>
          </a:p>
        </p:txBody>
      </p:sp>
      <p:sp>
        <p:nvSpPr>
          <p:cNvPr id="17" name="מלבן 16"/>
          <p:cNvSpPr/>
          <p:nvPr/>
        </p:nvSpPr>
        <p:spPr>
          <a:xfrm>
            <a:off x="0" y="0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6633556" y="264439"/>
            <a:ext cx="491944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נגישות למשפט    </a:t>
            </a:r>
            <a:r>
              <a:rPr lang="he-IL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Justice</a:t>
            </a:r>
            <a:r>
              <a:rPr lang="he-IL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196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7901" y="2348426"/>
            <a:ext cx="10902228" cy="235295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התאמת הרגולציה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בחינת דרכים לשינוי הרגולציה הקיימת על מנת לאפשר כניסת שחקנים טכנולוגיים לשוק השירותים המשפטיים (</a:t>
            </a:r>
            <a:r>
              <a:rPr lang="en-US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B2C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ומודלים חדשים של שיתופי פעולה בין חברות עורכי דין לסקטורים אחרים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b="1" dirty="0" smtClean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"ארגז חול" רגולטורי 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ועדה שתבחן ותלווה הצעות מן המגזר העסקי, המגזר השלישי והציבור לשינויים רגולטוריים נדרשים לצמצום פער הנגישות למשפט (המודל של יוטה)</a:t>
            </a:r>
          </a:p>
        </p:txBody>
      </p:sp>
      <p:sp>
        <p:nvSpPr>
          <p:cNvPr id="5" name="מלבן 4"/>
          <p:cNvSpPr/>
          <p:nvPr/>
        </p:nvSpPr>
        <p:spPr>
          <a:xfrm>
            <a:off x="0" y="0"/>
            <a:ext cx="12192000" cy="1015662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291230" y="249706"/>
            <a:ext cx="10668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פיתוח שוק </a:t>
            </a:r>
            <a:r>
              <a:rPr lang="he-IL" sz="3200" b="1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הליגל</a:t>
            </a:r>
            <a:r>
              <a:rPr lang="he-IL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-טק בישראל</a:t>
            </a:r>
          </a:p>
        </p:txBody>
      </p:sp>
      <p:sp>
        <p:nvSpPr>
          <p:cNvPr id="7" name="מלבן 6"/>
          <p:cNvSpPr/>
          <p:nvPr/>
        </p:nvSpPr>
        <p:spPr>
          <a:xfrm>
            <a:off x="0" y="1015662"/>
            <a:ext cx="12192000" cy="696759"/>
          </a:xfrm>
          <a:prstGeom prst="rect">
            <a:avLst/>
          </a:prstGeom>
          <a:solidFill>
            <a:srgbClr val="00CC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1291230" y="1084187"/>
            <a:ext cx="10668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התאמת הרגולציה</a:t>
            </a:r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81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871" y="1643059"/>
            <a:ext cx="10902228" cy="62170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e-IL" sz="2000" dirty="0" smtClean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901" y="2348426"/>
            <a:ext cx="10902228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קידום </a:t>
            </a:r>
            <a:r>
              <a:rPr lang="he-IL" sz="2000" b="1" dirty="0" err="1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אקוסיסטם</a:t>
            </a:r>
            <a:r>
              <a:rPr lang="he-IL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מידע על השוק, שיתופי פעולה, 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שולחנות עגולים</a:t>
            </a:r>
            <a:endParaRPr lang="he-IL" sz="2000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b="1" dirty="0" smtClean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מרכזי אתגר לשירותים הניתנים על ידי משרד המשפטים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b="1" dirty="0" smtClean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"ארגז חול" רגולטורי 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ועדה שתבחן ותלווה הצעות מן המגזר העסקי, המגזר השלישי והציבור לשינויים רגולטוריים נדרשים לצמצום פער הנגישות למשפט (המודל של יוטה)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0" y="0"/>
            <a:ext cx="12192000" cy="1015662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1291230" y="249706"/>
            <a:ext cx="10668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פיתוח שוק </a:t>
            </a:r>
            <a:r>
              <a:rPr lang="he-IL" sz="3200" b="1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הליגל</a:t>
            </a:r>
            <a:r>
              <a:rPr lang="he-IL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-טק בישראל</a:t>
            </a:r>
          </a:p>
        </p:txBody>
      </p:sp>
      <p:sp>
        <p:nvSpPr>
          <p:cNvPr id="11" name="מלבן 10"/>
          <p:cNvSpPr/>
          <p:nvPr/>
        </p:nvSpPr>
        <p:spPr>
          <a:xfrm>
            <a:off x="0" y="1015662"/>
            <a:ext cx="12192000" cy="696759"/>
          </a:xfrm>
          <a:prstGeom prst="rect">
            <a:avLst/>
          </a:prstGeom>
          <a:solidFill>
            <a:srgbClr val="00CC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1291230" y="1084187"/>
            <a:ext cx="10668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קידום </a:t>
            </a:r>
            <a:r>
              <a:rPr lang="he-IL" sz="2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אקוסיסטם</a:t>
            </a:r>
            <a:r>
              <a:rPr lang="he-IL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ותמיכה במיזמים</a:t>
            </a:r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80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901" y="1963570"/>
            <a:ext cx="10902228" cy="185281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</a:t>
            </a:r>
            <a:r>
              <a:rPr lang="he-IL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פלטפורמה מקוונת ליישוב סכסוכים וניהול הליכים בתחומי משפט שונים (עסקים קטנים ובינויים, בתים משותפים, תביעות קטנות, צרכנות וכיו"ב)</a:t>
            </a:r>
            <a:endParaRPr lang="he-IL" sz="2000" b="1" dirty="0" smtClean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eCourt</a:t>
            </a:r>
            <a:r>
              <a:rPr lang="he-IL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פלטפורמה מקוונת לניהול הליכים משפטיים מרחוק. (@האם זה בגזרה שלנו?)</a:t>
            </a:r>
            <a:endParaRPr lang="en-US" sz="2000" b="1" dirty="0" smtClean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0" y="0"/>
            <a:ext cx="12192000" cy="1015662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1291230" y="249706"/>
            <a:ext cx="10668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ליגל</a:t>
            </a:r>
            <a: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-טק במגזר הציבורי</a:t>
            </a:r>
          </a:p>
        </p:txBody>
      </p:sp>
      <p:sp>
        <p:nvSpPr>
          <p:cNvPr id="12" name="מלבן 11"/>
          <p:cNvSpPr/>
          <p:nvPr/>
        </p:nvSpPr>
        <p:spPr>
          <a:xfrm>
            <a:off x="0" y="1015662"/>
            <a:ext cx="12192000" cy="696759"/>
          </a:xfrm>
          <a:prstGeom prst="rect">
            <a:avLst/>
          </a:prstGeom>
          <a:solidFill>
            <a:srgbClr val="9933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1291230" y="1084187"/>
            <a:ext cx="10668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הליכים מקוונים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00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886" y="2221022"/>
            <a:ext cx="10902228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תיק חקירה דיגיטלי (משפט פלילי) –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יצירת תיק חקירה דיגיטלי ללא נייר. העברת החומרים מכל גורמי החקירה והאכיפה לגורמי התביעה הרלוונטיים ובהמשך גם אל בתי המשפט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גילוי מסמכים וניהול ראיות (משפט אזרחי)</a:t>
            </a:r>
            <a:r>
              <a:rPr lang="en-US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גילוי מסמכים וניהול ראיות באופן שיאפשר </a:t>
            </a:r>
            <a:r>
              <a:rPr lang="he-IL" sz="2000" dirty="0" err="1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קיטלוג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ומיון מסמכים כך שניתן יהיה להעביר לצד השני מסמכים רלוונטיים לתיק באופן  מסודר וללא כפילויות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בחינת זכאות לסיוע משפטי – 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פרויקט אוטומטיזציה מלאה של הליך בדיקת הזכאות לסיוע משפטי.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ממשקים מקוונים לבתי המשפט – </a:t>
            </a:r>
            <a:r>
              <a:rPr lang="he-IL" sz="2000" dirty="0" err="1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דגכדגכדגכדגכ</a:t>
            </a:r>
            <a:endParaRPr lang="he-IL" sz="2000" b="1" dirty="0" smtClean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e-IL" sz="2000" dirty="0" smtClean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0" y="0"/>
            <a:ext cx="12192000" cy="1015662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291230" y="249706"/>
            <a:ext cx="10668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ליגל</a:t>
            </a:r>
            <a: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-טק במגזר הציבורי</a:t>
            </a:r>
          </a:p>
        </p:txBody>
      </p:sp>
      <p:sp>
        <p:nvSpPr>
          <p:cNvPr id="7" name="מלבן 6"/>
          <p:cNvSpPr/>
          <p:nvPr/>
        </p:nvSpPr>
        <p:spPr>
          <a:xfrm>
            <a:off x="0" y="1015662"/>
            <a:ext cx="12192000" cy="696759"/>
          </a:xfrm>
          <a:prstGeom prst="rect">
            <a:avLst/>
          </a:prstGeom>
          <a:solidFill>
            <a:srgbClr val="9933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1291230" y="1084187"/>
            <a:ext cx="10668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עבודת הפרקליטות והסיוע המשפטי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8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קבוצה 19"/>
          <p:cNvGrpSpPr/>
          <p:nvPr/>
        </p:nvGrpSpPr>
        <p:grpSpPr>
          <a:xfrm>
            <a:off x="2108125" y="2467061"/>
            <a:ext cx="8471301" cy="3874497"/>
            <a:chOff x="2241128" y="2126240"/>
            <a:chExt cx="8471301" cy="3874497"/>
          </a:xfrm>
        </p:grpSpPr>
        <p:grpSp>
          <p:nvGrpSpPr>
            <p:cNvPr id="18" name="קבוצה 17"/>
            <p:cNvGrpSpPr/>
            <p:nvPr/>
          </p:nvGrpSpPr>
          <p:grpSpPr>
            <a:xfrm>
              <a:off x="2241128" y="2126240"/>
              <a:ext cx="8471301" cy="3874497"/>
              <a:chOff x="753150" y="2558502"/>
              <a:chExt cx="8471301" cy="3874497"/>
            </a:xfrm>
          </p:grpSpPr>
          <p:grpSp>
            <p:nvGrpSpPr>
              <p:cNvPr id="2" name="קבוצה 1"/>
              <p:cNvGrpSpPr/>
              <p:nvPr/>
            </p:nvGrpSpPr>
            <p:grpSpPr>
              <a:xfrm flipH="1">
                <a:off x="753150" y="2558502"/>
                <a:ext cx="8471301" cy="3874497"/>
                <a:chOff x="1833801" y="3441469"/>
                <a:chExt cx="7020857" cy="3211111"/>
              </a:xfrm>
            </p:grpSpPr>
            <p:pic>
              <p:nvPicPr>
                <p:cNvPr id="3" name="תמונה 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7766"/>
                <a:stretch/>
              </p:blipFill>
              <p:spPr>
                <a:xfrm>
                  <a:off x="1833801" y="3441469"/>
                  <a:ext cx="7020857" cy="3211111"/>
                </a:xfrm>
                <a:prstGeom prst="rect">
                  <a:avLst/>
                </a:prstGeom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7423266" y="5264068"/>
                  <a:ext cx="1414766" cy="276999"/>
                </a:xfrm>
                <a:prstGeom prst="rect">
                  <a:avLst/>
                </a:prstGeom>
                <a:solidFill>
                  <a:srgbClr val="5EB0A7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he-IL" sz="12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גופים מעין שיפוטיים</a:t>
                  </a: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7815228" y="4439769"/>
                  <a:ext cx="778860" cy="276999"/>
                </a:xfrm>
                <a:prstGeom prst="rect">
                  <a:avLst/>
                </a:prstGeom>
                <a:solidFill>
                  <a:srgbClr val="5EB0A7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ADR</a:t>
                  </a:r>
                  <a:endParaRPr lang="he-IL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4966857" y="3441469"/>
                  <a:ext cx="1094839" cy="382619"/>
                </a:xfrm>
                <a:prstGeom prst="rect">
                  <a:avLst/>
                </a:prstGeom>
                <a:solidFill>
                  <a:srgbClr val="5EB0A7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he-IL" sz="120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עורך דין </a:t>
                  </a:r>
                </a:p>
                <a:p>
                  <a:pPr algn="ctr"/>
                  <a:r>
                    <a:rPr lang="he-IL" sz="120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בשוק הפרטי</a:t>
                  </a:r>
                  <a:endParaRPr lang="he-IL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4923603" y="4828251"/>
                  <a:ext cx="1152454" cy="382619"/>
                </a:xfrm>
                <a:prstGeom prst="rect">
                  <a:avLst/>
                </a:prstGeom>
                <a:solidFill>
                  <a:srgbClr val="5EB0A7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he-IL" sz="120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שירות משפטי אינטרנטי ללא עורך-דין</a:t>
                  </a:r>
                  <a:endParaRPr lang="he-IL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638059" y="4081312"/>
                  <a:ext cx="1045702" cy="382619"/>
                </a:xfrm>
                <a:prstGeom prst="rect">
                  <a:avLst/>
                </a:prstGeom>
                <a:solidFill>
                  <a:srgbClr val="5EB0A7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he-IL" sz="120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סיוע על ידי גורם שאינו משפטי</a:t>
                  </a:r>
                  <a:endParaRPr lang="he-IL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209762" y="4648865"/>
                  <a:ext cx="1013486" cy="382619"/>
                </a:xfrm>
                <a:prstGeom prst="rect">
                  <a:avLst/>
                </a:prstGeom>
                <a:solidFill>
                  <a:srgbClr val="5EB0A7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he-IL" sz="12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פתרון </a:t>
                  </a:r>
                  <a:r>
                    <a:rPr lang="he-IL" sz="120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עצמאי, אתרי מידע וזכויות</a:t>
                  </a:r>
                  <a:endParaRPr lang="he-IL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309859" y="5341505"/>
                  <a:ext cx="1244131" cy="280587"/>
                </a:xfrm>
                <a:prstGeom prst="rect">
                  <a:avLst/>
                </a:prstGeom>
                <a:solidFill>
                  <a:srgbClr val="B00906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he-IL" sz="16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בעיה משפטית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973484" y="6270151"/>
                  <a:ext cx="1778924" cy="25508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he-IL" sz="1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מערכת בתי המשפט</a:t>
                  </a: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 flipH="1">
                <a:off x="2635953" y="3366168"/>
                <a:ext cx="1321023" cy="646331"/>
              </a:xfrm>
              <a:prstGeom prst="rect">
                <a:avLst/>
              </a:prstGeom>
              <a:solidFill>
                <a:srgbClr val="5EB0A7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סיוע משפטי ממשלתי או ע"י עמותה\קליניקה</a:t>
                </a:r>
                <a:endParaRPr lang="he-IL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מלבן 16"/>
              <p:cNvSpPr/>
              <p:nvPr/>
            </p:nvSpPr>
            <p:spPr>
              <a:xfrm>
                <a:off x="1729048" y="4071602"/>
                <a:ext cx="66502" cy="249583"/>
              </a:xfrm>
              <a:prstGeom prst="rect">
                <a:avLst/>
              </a:prstGeom>
              <a:solidFill>
                <a:srgbClr val="95A6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 flipH="1">
              <a:off x="9102434" y="2467497"/>
              <a:ext cx="1261734" cy="461665"/>
            </a:xfrm>
            <a:prstGeom prst="rect">
              <a:avLst/>
            </a:prstGeom>
            <a:solidFill>
              <a:srgbClr val="5EB0A7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שירות על ידי גורם ממשלתי</a:t>
              </a:r>
              <a:endParaRPr lang="he-IL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" name="מלבן 20"/>
          <p:cNvSpPr/>
          <p:nvPr/>
        </p:nvSpPr>
        <p:spPr>
          <a:xfrm>
            <a:off x="0" y="0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4651439" y="121168"/>
            <a:ext cx="708907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שירותים משפטיים – לא (רק) בית משפט</a:t>
            </a:r>
            <a:endParaRPr lang="he-IL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9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2660073" y="1548237"/>
            <a:ext cx="8755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פער הנגישות למשפט </a:t>
            </a: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הוא הפער </a:t>
            </a:r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שבין צרכיהם המשפטיים של אנשים ועסקים 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לבין יכולתם למלא צרכים אלו באופן הוגן, שוויוני ויעיל.</a:t>
            </a:r>
          </a:p>
        </p:txBody>
      </p:sp>
      <p:sp>
        <p:nvSpPr>
          <p:cNvPr id="7" name="מלבן 6"/>
          <p:cNvSpPr/>
          <p:nvPr/>
        </p:nvSpPr>
        <p:spPr>
          <a:xfrm>
            <a:off x="329938" y="3013231"/>
            <a:ext cx="110270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פער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הנגישות למשפט יכול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לנבוע מ</a:t>
            </a:r>
            <a:r>
              <a:rPr lang="he-IL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מגוון גורמים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היכולת לזהות את הבעיה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כבעיה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משפטית (התנהלות עצמאית ללא מידע וסיוע)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ידע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 התחום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ומידע קיים בנושא (פערי שפה ואוריינות)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אפיקי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הסיוע והייעוץ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העומדים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לרשות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הצרכן (מבנה שוק בעייתי, פערים כלכליים בנגישות לשירותים)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עלותם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ויעילותם הכלכלית של השירותים או דרכי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הפתרון (עלויות גבוהות, משכי זמן ארוכים)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מידת האמון במערכות ותחושת מסוגלות להתמודדות עם הבעיה (בירוקרטיה והליכים מסובכים)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אופן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ניהול ההליכים או מתן השירותים על ידי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ספקי השירות ועוד (@@@)</a:t>
            </a:r>
            <a:endParaRPr lang="he-I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0" y="0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3782291" y="116161"/>
            <a:ext cx="776240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פער הנגישות למשפט    </a:t>
            </a:r>
            <a:r>
              <a:rPr lang="he-IL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Justice Gap</a:t>
            </a:r>
            <a:r>
              <a:rPr lang="he-IL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he-IL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קבוצה 19"/>
          <p:cNvGrpSpPr/>
          <p:nvPr/>
        </p:nvGrpSpPr>
        <p:grpSpPr>
          <a:xfrm>
            <a:off x="450276" y="1438101"/>
            <a:ext cx="11328410" cy="4921135"/>
            <a:chOff x="450276" y="1438101"/>
            <a:chExt cx="11328410" cy="4921135"/>
          </a:xfrm>
        </p:grpSpPr>
        <p:pic>
          <p:nvPicPr>
            <p:cNvPr id="2" name="Picture 2" descr="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17"/>
            <a:stretch/>
          </p:blipFill>
          <p:spPr bwMode="auto">
            <a:xfrm>
              <a:off x="450276" y="1438101"/>
              <a:ext cx="11328410" cy="4921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604365" y="2185974"/>
              <a:ext cx="2560320" cy="338554"/>
            </a:xfrm>
            <a:prstGeom prst="rect">
              <a:avLst/>
            </a:prstGeom>
            <a:solidFill>
              <a:srgbClr val="009ECF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שיפור הסביבה לעשיית עסקים</a:t>
              </a:r>
              <a:endParaRPr lang="he-I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71092" y="3021392"/>
              <a:ext cx="2319250" cy="584775"/>
            </a:xfrm>
            <a:prstGeom prst="rect">
              <a:avLst/>
            </a:prstGeom>
            <a:solidFill>
              <a:srgbClr val="6CC7EF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אכיפת חוזים ושמירה </a:t>
              </a:r>
              <a:r>
                <a:rPr lang="he-IL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על זכויות קנייניות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72700" y="3978568"/>
              <a:ext cx="2319250" cy="584775"/>
            </a:xfrm>
            <a:prstGeom prst="rect">
              <a:avLst/>
            </a:prstGeom>
            <a:solidFill>
              <a:srgbClr val="B6CCDB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 smtClean="0">
                  <a:solidFill>
                    <a:srgbClr val="0F71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הורדת עלויות עסקה וצמצום נטל בירוקרטי ורגולטורי</a:t>
              </a:r>
              <a:endParaRPr lang="he-IL" sz="16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02758" y="4928263"/>
              <a:ext cx="2655918" cy="584775"/>
            </a:xfrm>
            <a:prstGeom prst="rect">
              <a:avLst/>
            </a:prstGeom>
            <a:solidFill>
              <a:srgbClr val="EAEDF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>
                  <a:solidFill>
                    <a:srgbClr val="0F71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פיתוח עסקים קטנים </a:t>
              </a:r>
              <a:r>
                <a:rPr lang="he-IL" sz="1600" dirty="0" smtClean="0">
                  <a:solidFill>
                    <a:srgbClr val="0F71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ובינוניים</a:t>
              </a:r>
            </a:p>
            <a:p>
              <a:pPr algn="ctr"/>
              <a:r>
                <a:rPr lang="he-IL" sz="1600" dirty="0" smtClean="0">
                  <a:solidFill>
                    <a:srgbClr val="0F71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וקידום תחרות  הוגנת</a:t>
              </a:r>
              <a:endParaRPr lang="he-IL" sz="16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6546" y="2120118"/>
              <a:ext cx="3138750" cy="584775"/>
            </a:xfrm>
            <a:prstGeom prst="rect">
              <a:avLst/>
            </a:prstGeom>
            <a:solidFill>
              <a:srgbClr val="EAEDF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 smtClean="0">
                  <a:solidFill>
                    <a:srgbClr val="0F71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הבטחת שירותים משפטיים לכל הסקטורים ושכבות האוכלוסייה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6546" y="3142383"/>
              <a:ext cx="3138750" cy="338554"/>
            </a:xfrm>
            <a:prstGeom prst="rect">
              <a:avLst/>
            </a:prstGeom>
            <a:solidFill>
              <a:srgbClr val="B6CCDB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>
                  <a:solidFill>
                    <a:srgbClr val="0F71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צמצום פערים כלכליים וחברתיים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9421" y="3985823"/>
              <a:ext cx="2868110" cy="584775"/>
            </a:xfrm>
            <a:prstGeom prst="rect">
              <a:avLst/>
            </a:prstGeom>
            <a:solidFill>
              <a:srgbClr val="6CC7EF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מניעת "כדורי שלג"</a:t>
              </a:r>
              <a:r>
                <a:rPr lang="en-US" sz="1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he-IL" sz="1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והידרדרות לריבוי בעיות משפטיות הגוררות זו את זו</a:t>
              </a:r>
              <a:endParaRPr lang="he-I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6546" y="5051374"/>
              <a:ext cx="3072249" cy="338554"/>
            </a:xfrm>
            <a:prstGeom prst="rect">
              <a:avLst/>
            </a:prstGeom>
            <a:solidFill>
              <a:srgbClr val="009ECF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ניצול מיטבי של משאבים ציבוריים</a:t>
              </a:r>
              <a:endParaRPr lang="he-I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6007978" y="3597577"/>
              <a:ext cx="3215241" cy="3694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801" b="1" dirty="0">
                  <a:solidFill>
                    <a:srgbClr val="0F71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קידום צמיחה ופיתוח כלכלי</a:t>
              </a:r>
            </a:p>
          </p:txBody>
        </p:sp>
        <p:sp>
          <p:nvSpPr>
            <p:cNvPr id="15" name="מלבן 14"/>
            <p:cNvSpPr/>
            <p:nvPr/>
          </p:nvSpPr>
          <p:spPr>
            <a:xfrm>
              <a:off x="4563688" y="1862051"/>
              <a:ext cx="3236577" cy="685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801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2924885" y="3674055"/>
              <a:ext cx="3371598" cy="3694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801" b="1" dirty="0">
                  <a:solidFill>
                    <a:srgbClr val="0F71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ניצול משאבים והתמודדות עם עוני</a:t>
              </a:r>
            </a:p>
          </p:txBody>
        </p:sp>
      </p:grpSp>
      <p:sp>
        <p:nvSpPr>
          <p:cNvPr id="16" name="מלבן 15"/>
          <p:cNvSpPr/>
          <p:nvPr/>
        </p:nvSpPr>
        <p:spPr>
          <a:xfrm>
            <a:off x="0" y="3654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3848795" y="103764"/>
            <a:ext cx="776240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השפעת נגישות למשפט על הפריון והצמיחה</a:t>
            </a:r>
          </a:p>
        </p:txBody>
      </p:sp>
    </p:spTree>
    <p:extLst>
      <p:ext uri="{BB962C8B-B14F-4D97-AF65-F5344CB8AC3E}">
        <p14:creationId xmlns:p14="http://schemas.microsoft.com/office/powerpoint/2010/main" val="13034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לבן 15"/>
          <p:cNvSpPr/>
          <p:nvPr/>
        </p:nvSpPr>
        <p:spPr>
          <a:xfrm>
            <a:off x="0" y="3654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3848795" y="103764"/>
            <a:ext cx="776240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השפעת </a:t>
            </a: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נגישות למשפט על הפריון והצמיחה</a:t>
            </a:r>
          </a:p>
        </p:txBody>
      </p:sp>
      <p:sp>
        <p:nvSpPr>
          <p:cNvPr id="18" name="מלבן 17"/>
          <p:cNvSpPr/>
          <p:nvPr/>
        </p:nvSpPr>
        <p:spPr>
          <a:xfrm>
            <a:off x="1410222" y="1729977"/>
            <a:ext cx="980381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גרפים \ נתונים על: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השפעות כלכליות של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Justice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על צמיחה ופריון (או מתאמים כלכליים בין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ATJ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לבין מצב כלכלי) – אפשר להתחיל מ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כאן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ואני יודע שיש מחקרים שנעשו על השלכות כלכליות של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ATJ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בקנדה ובבריטניה, אבל לא הצלתי למצוא שם נתונים שחשבתי שאפשר להשתמש בהם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כיוונים להתחלה בקנדה: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כאן</a:t>
            </a:r>
            <a:endParaRPr lang="he-IL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כאן</a:t>
            </a:r>
            <a:endParaRPr lang="he-IL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כאן</a:t>
            </a:r>
            <a:endParaRPr lang="he-IL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כאן יש דוגמאות מכל מיני מקומות בעולם</a:t>
            </a:r>
            <a:endParaRPr lang="he-IL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לבן 15"/>
          <p:cNvSpPr/>
          <p:nvPr/>
        </p:nvSpPr>
        <p:spPr>
          <a:xfrm>
            <a:off x="0" y="3654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3848795" y="103764"/>
            <a:ext cx="776240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השפעת נגישות למשפט על הפריון והצמיחה</a:t>
            </a:r>
          </a:p>
        </p:txBody>
      </p:sp>
      <p:sp>
        <p:nvSpPr>
          <p:cNvPr id="2" name="מלבן 1"/>
          <p:cNvSpPr/>
          <p:nvPr/>
        </p:nvSpPr>
        <p:spPr>
          <a:xfrm>
            <a:off x="1537854" y="2294004"/>
            <a:ext cx="972589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גרפים \ נתונים על: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משך ואיכות (ומדדים נוספים לגבי)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הליכים משפטיים בתחום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האזרחי (והפלילי?) והשפעתם על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דואינג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ביזנס – מדד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cepej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אפשר לקחת </a:t>
            </a: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מכאן</a:t>
            </a: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אולי כאן?</a:t>
            </a: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לבן 15"/>
          <p:cNvSpPr/>
          <p:nvPr/>
        </p:nvSpPr>
        <p:spPr>
          <a:xfrm>
            <a:off x="0" y="3654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3848795" y="103764"/>
            <a:ext cx="776240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השפעת נגישות למשפט על הפריון והצמיחה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56" y="3661925"/>
            <a:ext cx="8575790" cy="1165796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607996" y="1492100"/>
            <a:ext cx="980381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גרפים \ נתונים על: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פרמטרים בתוך מדד </a:t>
            </a:r>
            <a:r>
              <a:rPr lang="he-IL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דואינג</a:t>
            </a: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ביזנס שקשורים </a:t>
            </a: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justice</a:t>
            </a: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כמו משך זמן או קלות יחסית של </a:t>
            </a: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אכיפת חוזים, גביית חובות ופרמטרים נוספים אם ישנם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הבאתי כאן מספרים ראשוניים על אכיפת חוזים בישראל על פי מדד </a:t>
            </a:r>
            <a:r>
              <a:rPr lang="he-IL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דואינג</a:t>
            </a: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ביזנס, אבל נראה לי שצריך מעבר לנתונים הללו (וגרף נחמד שלהם)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גם גרף השוואתי או לפחות מספר שאומר איפה אנחנו בעולם בנוגע לזה</a:t>
            </a:r>
            <a:endParaRPr lang="he-IL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56" y="4907420"/>
            <a:ext cx="9046320" cy="74176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56" y="5728885"/>
            <a:ext cx="8701631" cy="8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2330</Words>
  <Application>Microsoft Office PowerPoint</Application>
  <PresentationFormat>מסך רחב</PresentationFormat>
  <Paragraphs>190</Paragraphs>
  <Slides>33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Legalzoom</vt:lpstr>
      <vt:lpstr>Matterhorn</vt:lpstr>
      <vt:lpstr>DoNotPay</vt:lpstr>
      <vt:lpstr>Lawgeex</vt:lpstr>
      <vt:lpstr>NexLP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MOJ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Yair Gardin</dc:creator>
  <cp:lastModifiedBy>Yair Gardin</cp:lastModifiedBy>
  <cp:revision>36</cp:revision>
  <dcterms:created xsi:type="dcterms:W3CDTF">2020-08-24T06:58:59Z</dcterms:created>
  <dcterms:modified xsi:type="dcterms:W3CDTF">2020-08-24T17:08:51Z</dcterms:modified>
</cp:coreProperties>
</file>