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sldIdLst>
    <p:sldId id="263" r:id="rId2"/>
    <p:sldId id="374" r:id="rId3"/>
    <p:sldId id="368" r:id="rId4"/>
    <p:sldId id="375" r:id="rId5"/>
    <p:sldId id="340" r:id="rId6"/>
    <p:sldId id="365" r:id="rId7"/>
    <p:sldId id="362" r:id="rId8"/>
    <p:sldId id="328" r:id="rId9"/>
    <p:sldId id="329" r:id="rId10"/>
    <p:sldId id="363" r:id="rId11"/>
    <p:sldId id="331" r:id="rId12"/>
    <p:sldId id="332" r:id="rId13"/>
    <p:sldId id="357" r:id="rId14"/>
    <p:sldId id="364" r:id="rId15"/>
    <p:sldId id="330" r:id="rId16"/>
    <p:sldId id="349" r:id="rId17"/>
    <p:sldId id="325" r:id="rId18"/>
    <p:sldId id="393" r:id="rId19"/>
    <p:sldId id="376" r:id="rId20"/>
    <p:sldId id="318" r:id="rId21"/>
    <p:sldId id="378" r:id="rId22"/>
    <p:sldId id="381" r:id="rId23"/>
    <p:sldId id="403" r:id="rId24"/>
    <p:sldId id="388" r:id="rId25"/>
    <p:sldId id="333" r:id="rId26"/>
    <p:sldId id="404" r:id="rId27"/>
    <p:sldId id="389" r:id="rId28"/>
    <p:sldId id="272" r:id="rId29"/>
    <p:sldId id="399" r:id="rId30"/>
    <p:sldId id="327" r:id="rId31"/>
    <p:sldId id="377" r:id="rId32"/>
    <p:sldId id="335" r:id="rId33"/>
    <p:sldId id="326" r:id="rId34"/>
    <p:sldId id="360" r:id="rId35"/>
    <p:sldId id="361" r:id="rId36"/>
    <p:sldId id="398" r:id="rId37"/>
    <p:sldId id="391" r:id="rId38"/>
    <p:sldId id="383" r:id="rId39"/>
    <p:sldId id="366" r:id="rId40"/>
    <p:sldId id="367" r:id="rId41"/>
    <p:sldId id="353" r:id="rId42"/>
    <p:sldId id="307" r:id="rId43"/>
    <p:sldId id="283" r:id="rId44"/>
    <p:sldId id="380" r:id="rId45"/>
    <p:sldId id="308" r:id="rId46"/>
    <p:sldId id="279" r:id="rId47"/>
    <p:sldId id="397" r:id="rId48"/>
    <p:sldId id="390" r:id="rId49"/>
  </p:sldIdLst>
  <p:sldSz cx="12192000" cy="6858000"/>
  <p:notesSz cx="6858000" cy="9144000"/>
  <p:custDataLst>
    <p:tags r:id="rId51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val Sade" initials="YS" lastIdx="0" clrIdx="0">
    <p:extLst>
      <p:ext uri="{19B8F6BF-5375-455C-9EA6-DF929625EA0E}">
        <p15:presenceInfo xmlns:p15="http://schemas.microsoft.com/office/powerpoint/2012/main" userId="S-1-5-21-806468-360911638-1700950580-59699109" providerId="AD"/>
      </p:ext>
    </p:extLst>
  </p:cmAuthor>
  <p:cmAuthor id="2" name="מורן פדידה" initials="מפ" lastIdx="0" clrIdx="1">
    <p:extLst>
      <p:ext uri="{19B8F6BF-5375-455C-9EA6-DF929625EA0E}">
        <p15:presenceInfo xmlns:p15="http://schemas.microsoft.com/office/powerpoint/2012/main" userId="ad7eb8eb65c492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CC99"/>
    <a:srgbClr val="FFC000"/>
    <a:srgbClr val="CC99FF"/>
    <a:srgbClr val="7FE5CC"/>
    <a:srgbClr val="FFDF7F"/>
    <a:srgbClr val="00B0F0"/>
    <a:srgbClr val="012169"/>
    <a:srgbClr val="C70D2B"/>
    <a:srgbClr val="0F7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valsa\Downloads\Rankings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valsa\Downloads\Ranking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050" b="1">
                <a:latin typeface="Calibri" panose="020F0502020204030204" pitchFamily="34" charset="0"/>
                <a:cs typeface="Calibri" panose="020F0502020204030204" pitchFamily="34" charset="0"/>
              </a:rPr>
              <a:t>מספר התיקים </a:t>
            </a:r>
            <a:r>
              <a:rPr lang="he-IL" sz="1050" b="1" smtClean="0">
                <a:latin typeface="Calibri" panose="020F0502020204030204" pitchFamily="34" charset="0"/>
                <a:cs typeface="Calibri" panose="020F0502020204030204" pitchFamily="34" charset="0"/>
              </a:rPr>
              <a:t>הנפתחים</a:t>
            </a:r>
          </a:p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050" b="1" smtClean="0">
                <a:latin typeface="Calibri" panose="020F0502020204030204" pitchFamily="34" charset="0"/>
                <a:cs typeface="Calibri" panose="020F0502020204030204" pitchFamily="34" charset="0"/>
              </a:rPr>
              <a:t> (פר 100 אזרחים)</a:t>
            </a:r>
            <a:endParaRPr lang="en-US" sz="1050" b="1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Enforcing Contracts (Days)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75-43B0-B707-BA92FA600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Israel</c:v>
                </c:pt>
                <c:pt idx="1">
                  <c:v>OECD High Income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4.7699999999999996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75-43B0-B707-BA92FA600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401840"/>
        <c:axId val="389398232"/>
      </c:barChart>
      <c:catAx>
        <c:axId val="38940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9398232"/>
        <c:crosses val="autoZero"/>
        <c:auto val="0"/>
        <c:lblAlgn val="ctr"/>
        <c:lblOffset val="100"/>
        <c:noMultiLvlLbl val="0"/>
      </c:catAx>
      <c:valAx>
        <c:axId val="389398232"/>
        <c:scaling>
          <c:orientation val="minMax"/>
          <c:max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38940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050" b="1">
                <a:latin typeface="Calibri" panose="020F0502020204030204" pitchFamily="34" charset="0"/>
                <a:cs typeface="Calibri" panose="020F0502020204030204" pitchFamily="34" charset="0"/>
              </a:rPr>
              <a:t>זמני </a:t>
            </a:r>
            <a:r>
              <a:rPr lang="he-IL" sz="1050" b="1" smtClean="0">
                <a:latin typeface="Calibri" panose="020F0502020204030204" pitchFamily="34" charset="0"/>
                <a:cs typeface="Calibri" panose="020F0502020204030204" pitchFamily="34" charset="0"/>
              </a:rPr>
              <a:t>טיפול ממוצעים </a:t>
            </a:r>
            <a:r>
              <a:rPr lang="he-IL" sz="1050" b="1">
                <a:latin typeface="Calibri" panose="020F0502020204030204" pitchFamily="34" charset="0"/>
                <a:cs typeface="Calibri" panose="020F0502020204030204" pitchFamily="34" charset="0"/>
              </a:rPr>
              <a:t>פר תיק (ימים)</a:t>
            </a:r>
            <a:endParaRPr lang="en-US" sz="1050" b="1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Enforcing Contracts (Cost - % of claim value)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78-4CF1-B8C1-84B6508C8B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Sheet1!$F$2:$F$3</c:f>
              <c:strCache>
                <c:ptCount val="2"/>
                <c:pt idx="0">
                  <c:v>Israel</c:v>
                </c:pt>
                <c:pt idx="1">
                  <c:v>OECD High Income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333</c:v>
                </c:pt>
                <c:pt idx="1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8-4CF1-B8C1-84B6508C8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503208"/>
        <c:axId val="407503536"/>
      </c:barChart>
      <c:catAx>
        <c:axId val="40750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7503536"/>
        <c:crosses val="autoZero"/>
        <c:auto val="0"/>
        <c:lblAlgn val="ctr"/>
        <c:lblOffset val="100"/>
        <c:noMultiLvlLbl val="0"/>
      </c:catAx>
      <c:valAx>
        <c:axId val="40750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503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1D72A-0035-4DFB-8129-DC67D852D8F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F91F3ADD-BBBC-4E22-9608-7DC30B8020CF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ניהול השינוי, תרבות והטמעה</a:t>
          </a:r>
          <a:endParaRPr lang="he-IL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214EEC-FAE0-414D-9C55-941F5BFEB92C}" type="parTrans" cxnId="{4472DC24-46F7-4466-9F39-19E4F9BA0025}">
      <dgm:prSet/>
      <dgm:spPr/>
      <dgm:t>
        <a:bodyPr/>
        <a:lstStyle/>
        <a:p>
          <a:pPr rtl="1"/>
          <a:endParaRPr lang="he-IL"/>
        </a:p>
      </dgm:t>
    </dgm:pt>
    <dgm:pt modelId="{4EC122FD-70DE-4FC2-80A8-F26647F7DF3F}" type="sibTrans" cxnId="{4472DC24-46F7-4466-9F39-19E4F9BA0025}">
      <dgm:prSet/>
      <dgm:spPr/>
      <dgm:t>
        <a:bodyPr/>
        <a:lstStyle/>
        <a:p>
          <a:pPr rtl="1"/>
          <a:endParaRPr lang="he-IL"/>
        </a:p>
      </dgm:t>
    </dgm:pt>
    <dgm:pt modelId="{4F42A8BC-B4D9-46C5-A803-D8FDF07FCACD}">
      <dgm:prSet phldrT="[טקסט]" custT="1"/>
      <dgm:spPr/>
      <dgm:t>
        <a:bodyPr/>
        <a:lstStyle/>
        <a:p>
          <a:pPr algn="ctr" rtl="1">
            <a:buClr>
              <a:schemeClr val="accent2">
                <a:lumMod val="40000"/>
                <a:lumOff val="60000"/>
              </a:schemeClr>
            </a:buClr>
            <a:buFont typeface="Arial" panose="020B0604020202020204" pitchFamily="34" charset="0"/>
            <a:buChar char="•"/>
          </a:pPr>
          <a:r>
            <a:rPr lang="he-IL" sz="1600" dirty="0" smtClean="0">
              <a:latin typeface="Calibri" panose="020F0502020204030204" pitchFamily="34" charset="0"/>
              <a:cs typeface="Calibri" panose="020F0502020204030204" pitchFamily="34" charset="0"/>
            </a:rPr>
            <a:t>הטמעת </a:t>
          </a:r>
          <a:r>
            <a:rPr lang="he-IL" sz="16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rPr>
            <a:t>תהליכי עבודה, מתודולוגיות ושיטות ניהול מבוססות נתונים, וי</a:t>
          </a:r>
          <a:r>
            <a:rPr lang="he-IL" sz="1600" dirty="0" smtClean="0">
              <a:latin typeface="Calibri" panose="020F0502020204030204" pitchFamily="34" charset="0"/>
              <a:cs typeface="Calibri" panose="020F0502020204030204" pitchFamily="34" charset="0"/>
            </a:rPr>
            <a:t>צירת תרבות ארגונית מעודדת התנסויות</a:t>
          </a:r>
          <a:endParaRPr lang="he-I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EA754C-C3FE-4D34-8767-18C47581FCC5}" type="parTrans" cxnId="{03C16F16-65A8-47DA-B525-7FDDCC0A427E}">
      <dgm:prSet/>
      <dgm:spPr/>
      <dgm:t>
        <a:bodyPr/>
        <a:lstStyle/>
        <a:p>
          <a:pPr rtl="1"/>
          <a:endParaRPr lang="he-IL"/>
        </a:p>
      </dgm:t>
    </dgm:pt>
    <dgm:pt modelId="{E59FEFB3-794A-4FF6-A77D-E035CF5AB93A}" type="sibTrans" cxnId="{03C16F16-65A8-47DA-B525-7FDDCC0A427E}">
      <dgm:prSet/>
      <dgm:spPr/>
      <dgm:t>
        <a:bodyPr/>
        <a:lstStyle/>
        <a:p>
          <a:pPr rtl="1"/>
          <a:endParaRPr lang="he-IL"/>
        </a:p>
      </dgm:t>
    </dgm:pt>
    <dgm:pt modelId="{065B19DC-CFA4-44F5-AE01-93C2C8C5B416}">
      <dgm:prSet phldrT="[טקסט]" custT="1"/>
      <dgm:spPr>
        <a:solidFill>
          <a:srgbClr val="7030A0"/>
        </a:solidFill>
      </dgm:spPr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הון אנושי</a:t>
          </a:r>
          <a:endParaRPr lang="he-IL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7CB2AD-35B8-4CA1-B7DD-5B7A07C33FC4}" type="parTrans" cxnId="{6042C4C1-24FF-4C26-B1BF-0F393DDCB8BD}">
      <dgm:prSet/>
      <dgm:spPr/>
      <dgm:t>
        <a:bodyPr/>
        <a:lstStyle/>
        <a:p>
          <a:pPr rtl="1"/>
          <a:endParaRPr lang="he-IL"/>
        </a:p>
      </dgm:t>
    </dgm:pt>
    <dgm:pt modelId="{CDB69532-2501-489D-B91E-F7A6F045F5D5}" type="sibTrans" cxnId="{6042C4C1-24FF-4C26-B1BF-0F393DDCB8BD}">
      <dgm:prSet/>
      <dgm:spPr/>
      <dgm:t>
        <a:bodyPr/>
        <a:lstStyle/>
        <a:p>
          <a:pPr rtl="1"/>
          <a:endParaRPr lang="he-IL"/>
        </a:p>
      </dgm:t>
    </dgm:pt>
    <dgm:pt modelId="{EE1FE795-CA43-4100-B1C9-A601296EA245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יכולות וטכנולוגיה </a:t>
          </a:r>
          <a:endParaRPr lang="he-IL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CF9403-9548-40EE-8D06-C88D270FBBFB}" type="parTrans" cxnId="{6636A761-330E-4C6B-BB24-B776937A9772}">
      <dgm:prSet/>
      <dgm:spPr/>
      <dgm:t>
        <a:bodyPr/>
        <a:lstStyle/>
        <a:p>
          <a:pPr rtl="1"/>
          <a:endParaRPr lang="he-IL"/>
        </a:p>
      </dgm:t>
    </dgm:pt>
    <dgm:pt modelId="{6F374DA6-CA69-4590-B820-1D512C6CB1F9}" type="sibTrans" cxnId="{6636A761-330E-4C6B-BB24-B776937A9772}">
      <dgm:prSet/>
      <dgm:spPr/>
      <dgm:t>
        <a:bodyPr/>
        <a:lstStyle/>
        <a:p>
          <a:pPr rtl="1"/>
          <a:endParaRPr lang="he-IL"/>
        </a:p>
      </dgm:t>
    </dgm:pt>
    <dgm:pt modelId="{1CB84C61-B967-4742-8180-163FA18D46FA}">
      <dgm:prSet phldrT="[טקסט]" custT="1"/>
      <dgm:spPr/>
      <dgm:t>
        <a:bodyPr/>
        <a:lstStyle/>
        <a:p>
          <a:pPr algn="ctr" rtl="1">
            <a:buClr>
              <a:schemeClr val="accent4">
                <a:lumMod val="20000"/>
                <a:lumOff val="80000"/>
              </a:schemeClr>
            </a:buClr>
          </a:pPr>
          <a:r>
            <a:rPr lang="he-IL" sz="1600" dirty="0" smtClean="0">
              <a:latin typeface="Calibri" panose="020F0502020204030204" pitchFamily="34" charset="0"/>
              <a:cs typeface="Calibri" panose="020F0502020204030204" pitchFamily="34" charset="0"/>
            </a:rPr>
            <a:t>כלים ויכולות טכנולוגיות למימוש היעדים העסקיים באמצעות ויזואליזציה, </a:t>
          </a:r>
          <a:r>
            <a:rPr lang="he-IL" sz="1600" dirty="0" err="1" smtClean="0">
              <a:latin typeface="Calibri" panose="020F0502020204030204" pitchFamily="34" charset="0"/>
              <a:cs typeface="Calibri" panose="020F0502020204030204" pitchFamily="34" charset="0"/>
            </a:rPr>
            <a:t>אנליטיקה</a:t>
          </a:r>
          <a:r>
            <a:rPr lang="he-IL" sz="1600" dirty="0" smtClean="0">
              <a:latin typeface="Calibri" panose="020F0502020204030204" pitchFamily="34" charset="0"/>
              <a:cs typeface="Calibri" panose="020F0502020204030204" pitchFamily="34" charset="0"/>
            </a:rPr>
            <a:t> וחיזוי מבוססי מידע</a:t>
          </a:r>
          <a:endParaRPr lang="he-I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1270A6-954C-4ABD-99E8-007AAB36C5FD}" type="parTrans" cxnId="{56DA3538-466E-41E6-AB39-B6DCCDB8F364}">
      <dgm:prSet/>
      <dgm:spPr/>
      <dgm:t>
        <a:bodyPr/>
        <a:lstStyle/>
        <a:p>
          <a:pPr rtl="1"/>
          <a:endParaRPr lang="he-IL"/>
        </a:p>
      </dgm:t>
    </dgm:pt>
    <dgm:pt modelId="{FBFA4225-B8BD-43A1-8D73-89B204E095C7}" type="sibTrans" cxnId="{56DA3538-466E-41E6-AB39-B6DCCDB8F364}">
      <dgm:prSet/>
      <dgm:spPr/>
      <dgm:t>
        <a:bodyPr/>
        <a:lstStyle/>
        <a:p>
          <a:pPr rtl="1"/>
          <a:endParaRPr lang="he-IL"/>
        </a:p>
      </dgm:t>
    </dgm:pt>
    <dgm:pt modelId="{7A6FE383-799E-4B05-84D4-62D4365231AD}">
      <dgm:prSet custT="1"/>
      <dgm:spPr/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מדיניות ניהול מידע</a:t>
          </a:r>
          <a:endParaRPr lang="he-IL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AF95C6-F22A-48D8-95E3-DE4F3BA4CAFB}" type="parTrans" cxnId="{B16F4FC6-6B1A-4461-850B-70064921E119}">
      <dgm:prSet/>
      <dgm:spPr/>
      <dgm:t>
        <a:bodyPr/>
        <a:lstStyle/>
        <a:p>
          <a:pPr rtl="1"/>
          <a:endParaRPr lang="he-IL"/>
        </a:p>
      </dgm:t>
    </dgm:pt>
    <dgm:pt modelId="{3E254545-7871-4BEA-B9C8-252F888D1550}" type="sibTrans" cxnId="{B16F4FC6-6B1A-4461-850B-70064921E119}">
      <dgm:prSet/>
      <dgm:spPr/>
      <dgm:t>
        <a:bodyPr/>
        <a:lstStyle/>
        <a:p>
          <a:pPr rtl="1"/>
          <a:endParaRPr lang="he-IL"/>
        </a:p>
      </dgm:t>
    </dgm:pt>
    <dgm:pt modelId="{675EBE37-1BC6-4C4C-9ECC-AAF192379BE9}">
      <dgm:prSet custT="1"/>
      <dgm:spPr/>
      <dgm:t>
        <a:bodyPr/>
        <a:lstStyle/>
        <a:p>
          <a:pPr algn="ctr" rtl="1">
            <a:buClr>
              <a:schemeClr val="accent5">
                <a:lumMod val="40000"/>
                <a:lumOff val="60000"/>
              </a:schemeClr>
            </a:buClr>
            <a:buFont typeface="Arial" panose="020B0604020202020204" pitchFamily="34" charset="0"/>
            <a:buNone/>
          </a:pPr>
          <a:r>
            <a:rPr lang="he-IL" sz="1600" dirty="0" smtClean="0">
              <a:latin typeface="Calibri" panose="020F0502020204030204" pitchFamily="34" charset="0"/>
              <a:cs typeface="Calibri" panose="020F0502020204030204" pitchFamily="34" charset="0"/>
            </a:rPr>
            <a:t>הגדרת עקרונות לניהול המידע שיבטיחו מידע זמין, מהימן, איכותי, נגיש ומוגן</a:t>
          </a:r>
          <a:endParaRPr lang="he-I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3C102F-EC91-4E81-9CC0-7B2AB4EFB3A5}" type="parTrans" cxnId="{39B93D5E-CCC8-4DBD-8F67-C3B1B0A81A48}">
      <dgm:prSet/>
      <dgm:spPr/>
      <dgm:t>
        <a:bodyPr/>
        <a:lstStyle/>
        <a:p>
          <a:pPr rtl="1"/>
          <a:endParaRPr lang="he-IL"/>
        </a:p>
      </dgm:t>
    </dgm:pt>
    <dgm:pt modelId="{1661F88D-F805-4767-9383-D558FCAD1515}" type="sibTrans" cxnId="{39B93D5E-CCC8-4DBD-8F67-C3B1B0A81A48}">
      <dgm:prSet/>
      <dgm:spPr/>
      <dgm:t>
        <a:bodyPr/>
        <a:lstStyle/>
        <a:p>
          <a:pPr rtl="1"/>
          <a:endParaRPr lang="he-IL"/>
        </a:p>
      </dgm:t>
    </dgm:pt>
    <dgm:pt modelId="{AD0732E2-95C0-409F-A60F-E51CE7D02348}">
      <dgm:prSet phldrT="[טקסט]" custT="1"/>
      <dgm:spPr>
        <a:solidFill>
          <a:srgbClr val="FCE4FB">
            <a:alpha val="89804"/>
          </a:srgbClr>
        </a:solidFill>
      </dgm:spPr>
      <dgm:t>
        <a:bodyPr/>
        <a:lstStyle/>
        <a:p>
          <a:pPr algn="ctr" rtl="1">
            <a:buClr>
              <a:srgbClr val="FCE4FB"/>
            </a:buClr>
          </a:pPr>
          <a:r>
            <a:rPr lang="he-IL" sz="1600" dirty="0" smtClean="0">
              <a:latin typeface="Calibri" panose="020F0502020204030204" pitchFamily="34" charset="0"/>
              <a:cs typeface="Calibri" panose="020F0502020204030204" pitchFamily="34" charset="0"/>
            </a:rPr>
            <a:t>התאמת הארגון לעולם </a:t>
          </a:r>
          <a:r>
            <a:rPr lang="he-IL" sz="1600" dirty="0" err="1" smtClean="0">
              <a:latin typeface="Calibri" panose="020F0502020204030204" pitchFamily="34" charset="0"/>
              <a:cs typeface="Calibri" panose="020F0502020204030204" pitchFamily="34" charset="0"/>
            </a:rPr>
            <a:t>הדאטה</a:t>
          </a:r>
          <a:r>
            <a:rPr lang="he-IL" sz="1600" dirty="0" smtClean="0">
              <a:latin typeface="Calibri" panose="020F0502020204030204" pitchFamily="34" charset="0"/>
              <a:cs typeface="Calibri" panose="020F0502020204030204" pitchFamily="34" charset="0"/>
            </a:rPr>
            <a:t> בהיבטי כוח אדם, מיומנויות ומבנה ארגוני לשם יכולת מיטבית לשימוש במידע</a:t>
          </a:r>
          <a:endParaRPr lang="he-IL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19E664-2C63-4896-B9CC-C70D59154FD6}" type="sibTrans" cxnId="{A55E4473-F6A2-4F08-BF57-F9BBB0882409}">
      <dgm:prSet/>
      <dgm:spPr/>
      <dgm:t>
        <a:bodyPr/>
        <a:lstStyle/>
        <a:p>
          <a:pPr rtl="1"/>
          <a:endParaRPr lang="he-IL"/>
        </a:p>
      </dgm:t>
    </dgm:pt>
    <dgm:pt modelId="{CB567D86-7B0E-40EF-87EF-0BAEB407B0D3}" type="parTrans" cxnId="{A55E4473-F6A2-4F08-BF57-F9BBB0882409}">
      <dgm:prSet/>
      <dgm:spPr/>
      <dgm:t>
        <a:bodyPr/>
        <a:lstStyle/>
        <a:p>
          <a:pPr rtl="1"/>
          <a:endParaRPr lang="he-IL"/>
        </a:p>
      </dgm:t>
    </dgm:pt>
    <dgm:pt modelId="{36E681F8-B97F-4B1E-B55C-AFE8CB72F6FD}" type="pres">
      <dgm:prSet presAssocID="{B681D72A-0035-4DFB-8129-DC67D852D8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482732B-D101-438C-A59D-AF4162D461BB}" type="pres">
      <dgm:prSet presAssocID="{F91F3ADD-BBBC-4E22-9608-7DC30B8020CF}" presName="composite" presStyleCnt="0"/>
      <dgm:spPr/>
    </dgm:pt>
    <dgm:pt modelId="{8A5AB968-D0B8-421C-B81B-7E50282F54BA}" type="pres">
      <dgm:prSet presAssocID="{F91F3ADD-BBBC-4E22-9608-7DC30B8020C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C4BC8-9993-43B4-AE7C-1D4F6F2EC588}" type="pres">
      <dgm:prSet presAssocID="{F91F3ADD-BBBC-4E22-9608-7DC30B8020C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DA74BC-9B59-4A0C-A241-D382EF81D386}" type="pres">
      <dgm:prSet presAssocID="{4EC122FD-70DE-4FC2-80A8-F26647F7DF3F}" presName="space" presStyleCnt="0"/>
      <dgm:spPr/>
    </dgm:pt>
    <dgm:pt modelId="{E2D47B45-40CB-48C9-AC74-2ACD0D6B8197}" type="pres">
      <dgm:prSet presAssocID="{065B19DC-CFA4-44F5-AE01-93C2C8C5B416}" presName="composite" presStyleCnt="0"/>
      <dgm:spPr/>
    </dgm:pt>
    <dgm:pt modelId="{F351FE3D-BD72-4C47-87F0-FBBD24490ADA}" type="pres">
      <dgm:prSet presAssocID="{065B19DC-CFA4-44F5-AE01-93C2C8C5B416}" presName="parTx" presStyleLbl="alignNode1" presStyleIdx="1" presStyleCnt="4" custLinFactNeighborX="-242" custLinFactNeighborY="-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F007A95-CADB-4DF8-A8A2-1B9C0689D088}" type="pres">
      <dgm:prSet presAssocID="{065B19DC-CFA4-44F5-AE01-93C2C8C5B416}" presName="desTx" presStyleLbl="alignAccFollowNode1" presStyleIdx="1" presStyleCnt="4" custLinFactNeighborX="-485" custLinFactNeighborY="13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2E089A-5BB4-49BA-B6B6-F5D1AF7E4747}" type="pres">
      <dgm:prSet presAssocID="{CDB69532-2501-489D-B91E-F7A6F045F5D5}" presName="space" presStyleCnt="0"/>
      <dgm:spPr/>
    </dgm:pt>
    <dgm:pt modelId="{527E1A53-FBC3-4322-BEB8-99A432AD9221}" type="pres">
      <dgm:prSet presAssocID="{EE1FE795-CA43-4100-B1C9-A601296EA245}" presName="composite" presStyleCnt="0"/>
      <dgm:spPr/>
    </dgm:pt>
    <dgm:pt modelId="{A639CA7C-6110-44FA-8087-CA2059236438}" type="pres">
      <dgm:prSet presAssocID="{EE1FE795-CA43-4100-B1C9-A601296EA245}" presName="parTx" presStyleLbl="alignNode1" presStyleIdx="2" presStyleCnt="4" custLinFactNeighborX="-924" custLinFactNeighborY="2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EF5F72-4DCA-462E-8D9C-7D733CD13C1B}" type="pres">
      <dgm:prSet presAssocID="{EE1FE795-CA43-4100-B1C9-A601296EA245}" presName="desTx" presStyleLbl="alignAccFollowNode1" presStyleIdx="2" presStyleCnt="4" custLinFactNeighborX="-1108" custLinFactNeighborY="201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E3CB8DE-6D3B-4220-AFDA-9AFB6097559E}" type="pres">
      <dgm:prSet presAssocID="{6F374DA6-CA69-4590-B820-1D512C6CB1F9}" presName="space" presStyleCnt="0"/>
      <dgm:spPr/>
    </dgm:pt>
    <dgm:pt modelId="{BF5D8243-F427-4174-9186-784EA2E00DA8}" type="pres">
      <dgm:prSet presAssocID="{7A6FE383-799E-4B05-84D4-62D4365231AD}" presName="composite" presStyleCnt="0"/>
      <dgm:spPr/>
    </dgm:pt>
    <dgm:pt modelId="{7056D788-8221-4944-A608-D576783DF6FB}" type="pres">
      <dgm:prSet presAssocID="{7A6FE383-799E-4B05-84D4-62D4365231A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7763C1-28BE-4452-A1D9-93B51828C50D}" type="pres">
      <dgm:prSet presAssocID="{7A6FE383-799E-4B05-84D4-62D4365231A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6DA3538-466E-41E6-AB39-B6DCCDB8F364}" srcId="{EE1FE795-CA43-4100-B1C9-A601296EA245}" destId="{1CB84C61-B967-4742-8180-163FA18D46FA}" srcOrd="0" destOrd="0" parTransId="{701270A6-954C-4ABD-99E8-007AAB36C5FD}" sibTransId="{FBFA4225-B8BD-43A1-8D73-89B204E095C7}"/>
    <dgm:cxn modelId="{D9BAE95A-703E-4694-B515-8B5EB2C707C9}" type="presOf" srcId="{065B19DC-CFA4-44F5-AE01-93C2C8C5B416}" destId="{F351FE3D-BD72-4C47-87F0-FBBD24490ADA}" srcOrd="0" destOrd="0" presId="urn:microsoft.com/office/officeart/2005/8/layout/hList1"/>
    <dgm:cxn modelId="{B16F4FC6-6B1A-4461-850B-70064921E119}" srcId="{B681D72A-0035-4DFB-8129-DC67D852D8F7}" destId="{7A6FE383-799E-4B05-84D4-62D4365231AD}" srcOrd="3" destOrd="0" parTransId="{A4AF95C6-F22A-48D8-95E3-DE4F3BA4CAFB}" sibTransId="{3E254545-7871-4BEA-B9C8-252F888D1550}"/>
    <dgm:cxn modelId="{E37D8EC8-7C3E-4205-96D8-4405A5A7962E}" type="presOf" srcId="{675EBE37-1BC6-4C4C-9ECC-AAF192379BE9}" destId="{2E7763C1-28BE-4452-A1D9-93B51828C50D}" srcOrd="0" destOrd="0" presId="urn:microsoft.com/office/officeart/2005/8/layout/hList1"/>
    <dgm:cxn modelId="{38A22063-CB6F-4014-8E7B-7362CE2D75B1}" type="presOf" srcId="{1CB84C61-B967-4742-8180-163FA18D46FA}" destId="{C7EF5F72-4DCA-462E-8D9C-7D733CD13C1B}" srcOrd="0" destOrd="0" presId="urn:microsoft.com/office/officeart/2005/8/layout/hList1"/>
    <dgm:cxn modelId="{26254767-7E3D-4079-AE37-D71DC0E2E127}" type="presOf" srcId="{AD0732E2-95C0-409F-A60F-E51CE7D02348}" destId="{AF007A95-CADB-4DF8-A8A2-1B9C0689D088}" srcOrd="0" destOrd="0" presId="urn:microsoft.com/office/officeart/2005/8/layout/hList1"/>
    <dgm:cxn modelId="{6636A761-330E-4C6B-BB24-B776937A9772}" srcId="{B681D72A-0035-4DFB-8129-DC67D852D8F7}" destId="{EE1FE795-CA43-4100-B1C9-A601296EA245}" srcOrd="2" destOrd="0" parTransId="{BFCF9403-9548-40EE-8D06-C88D270FBBFB}" sibTransId="{6F374DA6-CA69-4590-B820-1D512C6CB1F9}"/>
    <dgm:cxn modelId="{A55E4473-F6A2-4F08-BF57-F9BBB0882409}" srcId="{065B19DC-CFA4-44F5-AE01-93C2C8C5B416}" destId="{AD0732E2-95C0-409F-A60F-E51CE7D02348}" srcOrd="0" destOrd="0" parTransId="{CB567D86-7B0E-40EF-87EF-0BAEB407B0D3}" sibTransId="{D819E664-2C63-4896-B9CC-C70D59154FD6}"/>
    <dgm:cxn modelId="{4472DC24-46F7-4466-9F39-19E4F9BA0025}" srcId="{B681D72A-0035-4DFB-8129-DC67D852D8F7}" destId="{F91F3ADD-BBBC-4E22-9608-7DC30B8020CF}" srcOrd="0" destOrd="0" parTransId="{53214EEC-FAE0-414D-9C55-941F5BFEB92C}" sibTransId="{4EC122FD-70DE-4FC2-80A8-F26647F7DF3F}"/>
    <dgm:cxn modelId="{6042C4C1-24FF-4C26-B1BF-0F393DDCB8BD}" srcId="{B681D72A-0035-4DFB-8129-DC67D852D8F7}" destId="{065B19DC-CFA4-44F5-AE01-93C2C8C5B416}" srcOrd="1" destOrd="0" parTransId="{207CB2AD-35B8-4CA1-B7DD-5B7A07C33FC4}" sibTransId="{CDB69532-2501-489D-B91E-F7A6F045F5D5}"/>
    <dgm:cxn modelId="{7CD3BF83-A3BE-4DD9-83EA-8CB4523E0F09}" type="presOf" srcId="{F91F3ADD-BBBC-4E22-9608-7DC30B8020CF}" destId="{8A5AB968-D0B8-421C-B81B-7E50282F54BA}" srcOrd="0" destOrd="0" presId="urn:microsoft.com/office/officeart/2005/8/layout/hList1"/>
    <dgm:cxn modelId="{873A3D37-9153-4117-9620-4D94B637D064}" type="presOf" srcId="{7A6FE383-799E-4B05-84D4-62D4365231AD}" destId="{7056D788-8221-4944-A608-D576783DF6FB}" srcOrd="0" destOrd="0" presId="urn:microsoft.com/office/officeart/2005/8/layout/hList1"/>
    <dgm:cxn modelId="{03C16F16-65A8-47DA-B525-7FDDCC0A427E}" srcId="{F91F3ADD-BBBC-4E22-9608-7DC30B8020CF}" destId="{4F42A8BC-B4D9-46C5-A803-D8FDF07FCACD}" srcOrd="0" destOrd="0" parTransId="{9FEA754C-C3FE-4D34-8767-18C47581FCC5}" sibTransId="{E59FEFB3-794A-4FF6-A77D-E035CF5AB93A}"/>
    <dgm:cxn modelId="{598B6FC3-6C7D-42FD-860E-7A724330F4BF}" type="presOf" srcId="{EE1FE795-CA43-4100-B1C9-A601296EA245}" destId="{A639CA7C-6110-44FA-8087-CA2059236438}" srcOrd="0" destOrd="0" presId="urn:microsoft.com/office/officeart/2005/8/layout/hList1"/>
    <dgm:cxn modelId="{2125B329-8B5C-43BB-9F32-0319AFA8EC84}" type="presOf" srcId="{4F42A8BC-B4D9-46C5-A803-D8FDF07FCACD}" destId="{2F9C4BC8-9993-43B4-AE7C-1D4F6F2EC588}" srcOrd="0" destOrd="0" presId="urn:microsoft.com/office/officeart/2005/8/layout/hList1"/>
    <dgm:cxn modelId="{39B93D5E-CCC8-4DBD-8F67-C3B1B0A81A48}" srcId="{7A6FE383-799E-4B05-84D4-62D4365231AD}" destId="{675EBE37-1BC6-4C4C-9ECC-AAF192379BE9}" srcOrd="0" destOrd="0" parTransId="{073C102F-EC91-4E81-9CC0-7B2AB4EFB3A5}" sibTransId="{1661F88D-F805-4767-9383-D558FCAD1515}"/>
    <dgm:cxn modelId="{5A903827-2016-46AF-8CC0-E552C98C3F0E}" type="presOf" srcId="{B681D72A-0035-4DFB-8129-DC67D852D8F7}" destId="{36E681F8-B97F-4B1E-B55C-AFE8CB72F6FD}" srcOrd="0" destOrd="0" presId="urn:microsoft.com/office/officeart/2005/8/layout/hList1"/>
    <dgm:cxn modelId="{B8323C3D-7245-4BE5-9BDB-799003455DD8}" type="presParOf" srcId="{36E681F8-B97F-4B1E-B55C-AFE8CB72F6FD}" destId="{8482732B-D101-438C-A59D-AF4162D461BB}" srcOrd="0" destOrd="0" presId="urn:microsoft.com/office/officeart/2005/8/layout/hList1"/>
    <dgm:cxn modelId="{0C5BF5F7-B6F4-44E4-BE2D-275D7C60E742}" type="presParOf" srcId="{8482732B-D101-438C-A59D-AF4162D461BB}" destId="{8A5AB968-D0B8-421C-B81B-7E50282F54BA}" srcOrd="0" destOrd="0" presId="urn:microsoft.com/office/officeart/2005/8/layout/hList1"/>
    <dgm:cxn modelId="{93F4BF84-64C4-4DE1-A33B-B5FFFE6999FA}" type="presParOf" srcId="{8482732B-D101-438C-A59D-AF4162D461BB}" destId="{2F9C4BC8-9993-43B4-AE7C-1D4F6F2EC588}" srcOrd="1" destOrd="0" presId="urn:microsoft.com/office/officeart/2005/8/layout/hList1"/>
    <dgm:cxn modelId="{A907AF14-6804-434A-947A-012F9E06D496}" type="presParOf" srcId="{36E681F8-B97F-4B1E-B55C-AFE8CB72F6FD}" destId="{D5DA74BC-9B59-4A0C-A241-D382EF81D386}" srcOrd="1" destOrd="0" presId="urn:microsoft.com/office/officeart/2005/8/layout/hList1"/>
    <dgm:cxn modelId="{D9EC9682-989B-4153-8972-DE9C1640ACF6}" type="presParOf" srcId="{36E681F8-B97F-4B1E-B55C-AFE8CB72F6FD}" destId="{E2D47B45-40CB-48C9-AC74-2ACD0D6B8197}" srcOrd="2" destOrd="0" presId="urn:microsoft.com/office/officeart/2005/8/layout/hList1"/>
    <dgm:cxn modelId="{16F95112-18A6-41FA-BF0D-631C92EB7FD6}" type="presParOf" srcId="{E2D47B45-40CB-48C9-AC74-2ACD0D6B8197}" destId="{F351FE3D-BD72-4C47-87F0-FBBD24490ADA}" srcOrd="0" destOrd="0" presId="urn:microsoft.com/office/officeart/2005/8/layout/hList1"/>
    <dgm:cxn modelId="{71990BA4-6267-49CB-88F8-7BC1693DABA8}" type="presParOf" srcId="{E2D47B45-40CB-48C9-AC74-2ACD0D6B8197}" destId="{AF007A95-CADB-4DF8-A8A2-1B9C0689D088}" srcOrd="1" destOrd="0" presId="urn:microsoft.com/office/officeart/2005/8/layout/hList1"/>
    <dgm:cxn modelId="{70AA48A7-9CE4-4E26-938C-A31D10BF9F0B}" type="presParOf" srcId="{36E681F8-B97F-4B1E-B55C-AFE8CB72F6FD}" destId="{D22E089A-5BB4-49BA-B6B6-F5D1AF7E4747}" srcOrd="3" destOrd="0" presId="urn:microsoft.com/office/officeart/2005/8/layout/hList1"/>
    <dgm:cxn modelId="{F2564FD9-4FB7-46CB-9236-1AEA6034294F}" type="presParOf" srcId="{36E681F8-B97F-4B1E-B55C-AFE8CB72F6FD}" destId="{527E1A53-FBC3-4322-BEB8-99A432AD9221}" srcOrd="4" destOrd="0" presId="urn:microsoft.com/office/officeart/2005/8/layout/hList1"/>
    <dgm:cxn modelId="{5B1DF20B-23DB-4928-8CC7-45E8BDE6461B}" type="presParOf" srcId="{527E1A53-FBC3-4322-BEB8-99A432AD9221}" destId="{A639CA7C-6110-44FA-8087-CA2059236438}" srcOrd="0" destOrd="0" presId="urn:microsoft.com/office/officeart/2005/8/layout/hList1"/>
    <dgm:cxn modelId="{DEBC2B59-A8EF-49BF-A5AF-CED5AB075064}" type="presParOf" srcId="{527E1A53-FBC3-4322-BEB8-99A432AD9221}" destId="{C7EF5F72-4DCA-462E-8D9C-7D733CD13C1B}" srcOrd="1" destOrd="0" presId="urn:microsoft.com/office/officeart/2005/8/layout/hList1"/>
    <dgm:cxn modelId="{AAEA90FD-EE8A-4E16-9C21-363E1BC25E8B}" type="presParOf" srcId="{36E681F8-B97F-4B1E-B55C-AFE8CB72F6FD}" destId="{DE3CB8DE-6D3B-4220-AFDA-9AFB6097559E}" srcOrd="5" destOrd="0" presId="urn:microsoft.com/office/officeart/2005/8/layout/hList1"/>
    <dgm:cxn modelId="{8787D3C1-403B-4951-9A44-99058AF7E6D6}" type="presParOf" srcId="{36E681F8-B97F-4B1E-B55C-AFE8CB72F6FD}" destId="{BF5D8243-F427-4174-9186-784EA2E00DA8}" srcOrd="6" destOrd="0" presId="urn:microsoft.com/office/officeart/2005/8/layout/hList1"/>
    <dgm:cxn modelId="{D8439BA5-9040-4934-9E4C-8406FA392908}" type="presParOf" srcId="{BF5D8243-F427-4174-9186-784EA2E00DA8}" destId="{7056D788-8221-4944-A608-D576783DF6FB}" srcOrd="0" destOrd="0" presId="urn:microsoft.com/office/officeart/2005/8/layout/hList1"/>
    <dgm:cxn modelId="{8451B645-7E8C-4EAB-A6AE-C616E20A96EE}" type="presParOf" srcId="{BF5D8243-F427-4174-9186-784EA2E00DA8}" destId="{2E7763C1-28BE-4452-A1D9-93B51828C5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33AC3-D56B-4A35-B54A-1D7DE21E64C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1D2F504-7F89-4A87-983B-9485C1EAB6D9}">
      <dgm:prSet phldrT="[טקסט]" custT="1"/>
      <dgm:spPr>
        <a:solidFill>
          <a:srgbClr val="CC99FF"/>
        </a:solidFill>
      </dgm:spPr>
      <dgm:t>
        <a:bodyPr/>
        <a:lstStyle/>
        <a:p>
          <a:pPr rtl="1"/>
          <a:r>
            <a:rPr lang="he-IL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תשתית </a:t>
          </a:r>
          <a:r>
            <a:rPr lang="he-IL" sz="1800" b="1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לאקוסיסטם</a:t>
          </a:r>
          <a:r>
            <a:rPr lang="he-IL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rtl="1"/>
          <a:r>
            <a:rPr lang="he-IL" sz="1800" b="1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ליגל</a:t>
          </a:r>
          <a:r>
            <a:rPr lang="he-IL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-טק בישראל</a:t>
          </a:r>
          <a:endParaRPr lang="he-IL" sz="1800" b="1" i="1" dirty="0">
            <a:solidFill>
              <a:schemeClr val="tx1"/>
            </a:solidFill>
            <a:latin typeface="+mn-lt"/>
          </a:endParaRPr>
        </a:p>
      </dgm:t>
    </dgm:pt>
    <dgm:pt modelId="{84899A18-4B3E-4383-A8A8-6ECF772A62E6}" type="parTrans" cxnId="{11C356C5-5521-4C91-8B42-76661A31F90E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3673507A-A1EB-4567-88F4-95476EF2EA27}" type="sibTrans" cxnId="{11C356C5-5521-4C91-8B42-76661A31F90E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6E557357-C28B-41D2-8794-79302C71DC44}">
      <dgm:prSet phldrT="[טקסט]"/>
      <dgm:spPr>
        <a:solidFill>
          <a:srgbClr val="9933FF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+mn-lt"/>
            </a:rPr>
            <a:t>רגולציה על שוק שירותי המשפט מותאמת </a:t>
          </a:r>
          <a:r>
            <a:rPr lang="he-IL" baseline="0" dirty="0" smtClean="0">
              <a:solidFill>
                <a:schemeClr val="tx1"/>
              </a:solidFill>
              <a:latin typeface="+mn-lt"/>
            </a:rPr>
            <a:t>לצרכי הטכנולוגיה המשפטית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8D88FE8F-74CB-499E-B709-EC55EFD57EB4}" type="parTrans" cxnId="{DE15767B-9C3A-4807-9414-2FE817DD91FD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6F524DCC-456E-4BC4-B2CC-838DC29CD898}" type="sibTrans" cxnId="{DE15767B-9C3A-4807-9414-2FE817DD91FD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63E00450-F605-41A9-896D-87146B39F33E}">
      <dgm:prSet phldrT="[טקסט]" custT="1"/>
      <dgm:spPr>
        <a:solidFill>
          <a:srgbClr val="FFDF7F"/>
        </a:solidFill>
      </dgm:spPr>
      <dgm:t>
        <a:bodyPr/>
        <a:lstStyle/>
        <a:p>
          <a:pPr rtl="1"/>
          <a:r>
            <a:rPr lang="he-IL" sz="1800" b="1" i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השירות המשפטי בישראל </a:t>
          </a:r>
        </a:p>
        <a:p>
          <a:pPr rtl="1"/>
          <a:r>
            <a:rPr lang="he-IL" sz="1800" b="1" i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דיגיטלי מקצה לקצה</a:t>
          </a:r>
          <a:endParaRPr lang="he-IL" sz="1800" b="1" i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269803-3C85-409B-A59D-A43C163B66C6}" type="parTrans" cxnId="{9041FC1A-175A-4B16-BD09-D27883F8E7DD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0D1EC2C0-CBAE-4998-B157-6467BAAEF023}" type="sibTrans" cxnId="{9041FC1A-175A-4B16-BD09-D27883F8E7DD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9930E171-A4C7-454A-A9C1-4582FD878108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+mn-lt"/>
            </a:rPr>
            <a:t>100% מהחקיקה והפסיקה הישראלית דיגיטליים ונגישים לציבור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A979FF9F-53E1-4934-A85F-461034604413}" type="parTrans" cxnId="{341031C9-34A0-42E9-A508-060B11DD6BC6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2262168B-A39B-4C61-A43B-FD85FB0EFC7F}" type="sibTrans" cxnId="{341031C9-34A0-42E9-A508-060B11DD6BC6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70817AF6-5E21-4789-8D33-606F133D29A0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+mn-lt"/>
            </a:rPr>
            <a:t>כל חומרי החקירה מועברים באופן דיגיטלי</a:t>
          </a:r>
          <a:r>
            <a:rPr lang="he-IL" baseline="0" dirty="0" smtClean="0">
              <a:solidFill>
                <a:schemeClr val="tx1"/>
              </a:solidFill>
              <a:latin typeface="+mn-lt"/>
            </a:rPr>
            <a:t> מהמשטרה לתביעה, לסנגוריה ולבית המשפט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B6504391-73A5-4201-BA78-0398219EE52B}" type="parTrans" cxnId="{C260ABE8-D9DF-4C11-8A2F-7CDFFB89D3E7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F1E53E38-0FFE-44DC-B80A-AD1BB0942A4A}" type="sibTrans" cxnId="{C260ABE8-D9DF-4C11-8A2F-7CDFFB89D3E7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FA3D34AD-1E68-49EB-8811-C49319A88E45}">
      <dgm:prSet/>
      <dgm:spPr>
        <a:solidFill>
          <a:srgbClr val="FFC000"/>
        </a:solidFill>
      </dgm:spPr>
      <dgm:t>
        <a:bodyPr/>
        <a:lstStyle/>
        <a:p>
          <a:pPr rtl="1"/>
          <a:r>
            <a:rPr lang="he-IL" smtClean="0">
              <a:solidFill>
                <a:schemeClr val="tx1"/>
              </a:solidFill>
              <a:latin typeface="+mn-lt"/>
            </a:rPr>
            <a:t>צדדים להליך המשפטי מעבירים ביניהם חומרים באופן דיגיטלי</a:t>
          </a:r>
          <a:r>
            <a:rPr lang="he-IL" baseline="0" smtClean="0">
              <a:solidFill>
                <a:schemeClr val="tx1"/>
              </a:solidFill>
              <a:latin typeface="+mn-lt"/>
            </a:rPr>
            <a:t> מלא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A61CA195-C41D-44F6-92B3-F3806502F0EA}" type="parTrans" cxnId="{95C55201-B083-40C4-8AA8-582A986EF8BC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51093DD0-AB63-4378-9F41-07BC183E7241}" type="sibTrans" cxnId="{95C55201-B083-40C4-8AA8-582A986EF8BC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47A28B72-F214-411F-BCEF-20E3BBE31DEB}">
      <dgm:prSet/>
      <dgm:spPr>
        <a:solidFill>
          <a:srgbClr val="9933FF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+mn-lt"/>
            </a:rPr>
            <a:t>צרכנים בישראל מקבלים שירות משפטי בסיסי באופן מקוון 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A12D139D-4025-4194-8CFA-4C2A25AEC9B7}" type="parTrans" cxnId="{BE027A93-98A9-4D9F-9D6E-71591825B1A0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05004A0A-9386-49E6-8F21-948D5CBCB807}" type="sibTrans" cxnId="{BE027A93-98A9-4D9F-9D6E-71591825B1A0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9B804344-A771-4924-9E68-930F682DD095}">
      <dgm:prSet/>
      <dgm:spPr>
        <a:solidFill>
          <a:srgbClr val="9933FF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+mn-lt"/>
            </a:rPr>
            <a:t>הגדלה משמעותית של השקעות</a:t>
          </a:r>
          <a:r>
            <a:rPr lang="he-IL" baseline="0" dirty="0" smtClean="0">
              <a:solidFill>
                <a:schemeClr val="tx1"/>
              </a:solidFill>
              <a:latin typeface="+mn-lt"/>
            </a:rPr>
            <a:t> הון-סיכון בתחום </a:t>
          </a:r>
          <a:r>
            <a:rPr lang="he-IL" baseline="0" dirty="0" err="1" smtClean="0">
              <a:solidFill>
                <a:schemeClr val="tx1"/>
              </a:solidFill>
              <a:latin typeface="+mn-lt"/>
            </a:rPr>
            <a:t>הליגל</a:t>
          </a:r>
          <a:r>
            <a:rPr lang="he-IL" baseline="0" dirty="0" smtClean="0">
              <a:solidFill>
                <a:schemeClr val="tx1"/>
              </a:solidFill>
              <a:latin typeface="+mn-lt"/>
            </a:rPr>
            <a:t> טק הישראלי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BA63622C-623E-4886-B426-FFCF5CB61D0D}" type="parTrans" cxnId="{3E50AFDB-8715-4B09-8B25-07A240C43C92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12B4B3BD-834B-406F-8312-9BC637ED0FAE}" type="sibTrans" cxnId="{3E50AFDB-8715-4B09-8B25-07A240C43C92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+mn-lt"/>
          </a:endParaRPr>
        </a:p>
      </dgm:t>
    </dgm:pt>
    <dgm:pt modelId="{C1D1319A-C71F-40AE-AAF3-D6E37660D049}">
      <dgm:prSet phldrT="[טקסט]" custT="1"/>
      <dgm:spPr>
        <a:solidFill>
          <a:srgbClr val="7FE5CC"/>
        </a:solidFill>
      </dgm:spPr>
      <dgm:t>
        <a:bodyPr/>
        <a:lstStyle/>
        <a:p>
          <a:pPr rtl="1"/>
          <a:r>
            <a:rPr lang="he-IL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קפיצת מדרגה טכנולוגית </a:t>
          </a:r>
        </a:p>
        <a:p>
          <a:pPr rtl="1"/>
          <a:r>
            <a:rPr lang="he-IL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במשרד המשפטים</a:t>
          </a:r>
          <a:endParaRPr lang="he-IL" sz="1800" dirty="0">
            <a:solidFill>
              <a:schemeClr val="tx1"/>
            </a:solidFill>
            <a:latin typeface="+mn-lt"/>
          </a:endParaRPr>
        </a:p>
      </dgm:t>
    </dgm:pt>
    <dgm:pt modelId="{7FD7DD2A-55A9-4D7F-9864-ED76A5523DAB}" type="parTrans" cxnId="{A45ABA1B-2103-4930-ADA9-9FF8D513CDEE}">
      <dgm:prSet/>
      <dgm:spPr/>
      <dgm:t>
        <a:bodyPr/>
        <a:lstStyle/>
        <a:p>
          <a:pPr rtl="1"/>
          <a:endParaRPr lang="he-IL"/>
        </a:p>
      </dgm:t>
    </dgm:pt>
    <dgm:pt modelId="{F6854CF5-59FB-4960-A6BD-5547BFF217C8}" type="sibTrans" cxnId="{A45ABA1B-2103-4930-ADA9-9FF8D513CDEE}">
      <dgm:prSet/>
      <dgm:spPr/>
      <dgm:t>
        <a:bodyPr/>
        <a:lstStyle/>
        <a:p>
          <a:pPr rtl="1"/>
          <a:endParaRPr lang="he-IL"/>
        </a:p>
      </dgm:t>
    </dgm:pt>
    <dgm:pt modelId="{644739B5-7846-400A-816B-B70760E6BD20}">
      <dgm:prSet/>
      <dgm:spPr>
        <a:solidFill>
          <a:srgbClr val="00CC99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+mn-lt"/>
            </a:rPr>
            <a:t>השירותים הניתנים במשרד המשפטים מהירים, זולים ונוחים באופן משמעותי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0ECFC754-A993-460E-80F9-AF7DAF444458}" type="parTrans" cxnId="{6DC013F9-8554-4640-A37F-E595E235D4A6}">
      <dgm:prSet/>
      <dgm:spPr/>
      <dgm:t>
        <a:bodyPr/>
        <a:lstStyle/>
        <a:p>
          <a:pPr rtl="1"/>
          <a:endParaRPr lang="he-IL"/>
        </a:p>
      </dgm:t>
    </dgm:pt>
    <dgm:pt modelId="{738F21CA-B450-4383-B1E8-C084BA34E639}" type="sibTrans" cxnId="{6DC013F9-8554-4640-A37F-E595E235D4A6}">
      <dgm:prSet/>
      <dgm:spPr/>
      <dgm:t>
        <a:bodyPr/>
        <a:lstStyle/>
        <a:p>
          <a:pPr rtl="1"/>
          <a:endParaRPr lang="he-IL"/>
        </a:p>
      </dgm:t>
    </dgm:pt>
    <dgm:pt modelId="{4552C0E2-79FF-4699-A1C2-A102C65E8F8A}">
      <dgm:prSet/>
      <dgm:spPr>
        <a:solidFill>
          <a:srgbClr val="00CC99"/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+mn-lt"/>
            </a:rPr>
            <a:t>"עבודה שחורה"</a:t>
          </a:r>
          <a:r>
            <a:rPr lang="en-US" dirty="0" smtClean="0">
              <a:solidFill>
                <a:schemeClr val="tx1"/>
              </a:solidFill>
              <a:latin typeface="+mn-lt"/>
            </a:rPr>
            <a:t> </a:t>
          </a:r>
          <a:r>
            <a:rPr lang="he-IL" dirty="0" smtClean="0">
              <a:solidFill>
                <a:schemeClr val="tx1"/>
              </a:solidFill>
              <a:latin typeface="+mn-lt"/>
            </a:rPr>
            <a:t>עוברת אוטומטיזציה, עובדי המשרד ממוקדים בעבודה מקצועית איכותית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2AB8F277-9337-4D35-90EB-4E74EA586B85}" type="parTrans" cxnId="{B42BADB3-7F42-4F71-A4F5-A9D14284A3D2}">
      <dgm:prSet/>
      <dgm:spPr/>
      <dgm:t>
        <a:bodyPr/>
        <a:lstStyle/>
        <a:p>
          <a:pPr rtl="1"/>
          <a:endParaRPr lang="he-IL"/>
        </a:p>
      </dgm:t>
    </dgm:pt>
    <dgm:pt modelId="{814E17F4-D4F3-49BA-903B-8AFF63BD0C4E}" type="sibTrans" cxnId="{B42BADB3-7F42-4F71-A4F5-A9D14284A3D2}">
      <dgm:prSet/>
      <dgm:spPr/>
      <dgm:t>
        <a:bodyPr/>
        <a:lstStyle/>
        <a:p>
          <a:pPr rtl="1"/>
          <a:endParaRPr lang="he-IL"/>
        </a:p>
      </dgm:t>
    </dgm:pt>
    <dgm:pt modelId="{BAF17A1E-4B3A-4403-B0F9-DE8EDF43DDCB}">
      <dgm:prSet/>
      <dgm:spPr>
        <a:solidFill>
          <a:srgbClr val="00CC99"/>
        </a:solidFill>
      </dgm:spPr>
      <dgm:t>
        <a:bodyPr/>
        <a:lstStyle/>
        <a:p>
          <a:pPr rtl="1"/>
          <a:r>
            <a:rPr lang="he-IL" smtClean="0">
              <a:solidFill>
                <a:schemeClr val="tx1"/>
              </a:solidFill>
              <a:latin typeface="+mn-lt"/>
            </a:rPr>
            <a:t>לפחות </a:t>
          </a:r>
          <a:r>
            <a:rPr lang="he-IL" dirty="0" smtClean="0">
              <a:solidFill>
                <a:schemeClr val="tx1"/>
              </a:solidFill>
              <a:latin typeface="+mn-lt"/>
            </a:rPr>
            <a:t>מחצית מההליכים המשפטיים במשרד המשפטים מתנהלים</a:t>
          </a:r>
          <a:r>
            <a:rPr lang="he-IL" baseline="0" dirty="0" smtClean="0">
              <a:solidFill>
                <a:schemeClr val="tx1"/>
              </a:solidFill>
              <a:latin typeface="+mn-lt"/>
            </a:rPr>
            <a:t> במערכת מקוונת (</a:t>
          </a:r>
          <a:r>
            <a:rPr lang="en-US" baseline="0" dirty="0" smtClean="0">
              <a:solidFill>
                <a:schemeClr val="tx1"/>
              </a:solidFill>
              <a:latin typeface="+mn-lt"/>
            </a:rPr>
            <a:t>ODR</a:t>
          </a:r>
          <a:r>
            <a:rPr lang="he-IL" baseline="0" dirty="0" smtClean="0">
              <a:solidFill>
                <a:schemeClr val="tx1"/>
              </a:solidFill>
              <a:latin typeface="+mn-lt"/>
            </a:rPr>
            <a:t>)</a:t>
          </a:r>
          <a:endParaRPr lang="he-IL" dirty="0">
            <a:solidFill>
              <a:schemeClr val="tx1"/>
            </a:solidFill>
            <a:latin typeface="+mn-lt"/>
          </a:endParaRPr>
        </a:p>
      </dgm:t>
    </dgm:pt>
    <dgm:pt modelId="{012498DA-B172-4615-9443-DEA8B0CE45B1}" type="parTrans" cxnId="{B0E6D360-AD49-4C35-B232-5F4456C8940B}">
      <dgm:prSet/>
      <dgm:spPr/>
      <dgm:t>
        <a:bodyPr/>
        <a:lstStyle/>
        <a:p>
          <a:pPr rtl="1"/>
          <a:endParaRPr lang="he-IL"/>
        </a:p>
      </dgm:t>
    </dgm:pt>
    <dgm:pt modelId="{55CA5A65-24CC-4C3B-BFCF-93EDA3B7FE01}" type="sibTrans" cxnId="{B0E6D360-AD49-4C35-B232-5F4456C8940B}">
      <dgm:prSet/>
      <dgm:spPr/>
      <dgm:t>
        <a:bodyPr/>
        <a:lstStyle/>
        <a:p>
          <a:pPr rtl="1"/>
          <a:endParaRPr lang="he-IL"/>
        </a:p>
      </dgm:t>
    </dgm:pt>
    <dgm:pt modelId="{7A558187-CFE7-45F5-AE73-EC554BCC7B2A}" type="pres">
      <dgm:prSet presAssocID="{B5E33AC3-D56B-4A35-B54A-1D7DE21E64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27D0DE5-EF8B-49C8-B0DA-10A6A35E1CD8}" type="pres">
      <dgm:prSet presAssocID="{A1D2F504-7F89-4A87-983B-9485C1EAB6D9}" presName="compNode" presStyleCnt="0"/>
      <dgm:spPr/>
    </dgm:pt>
    <dgm:pt modelId="{6411651B-3592-414A-9D47-50B358A935D0}" type="pres">
      <dgm:prSet presAssocID="{A1D2F504-7F89-4A87-983B-9485C1EAB6D9}" presName="aNode" presStyleLbl="bgShp" presStyleIdx="0" presStyleCnt="3"/>
      <dgm:spPr/>
      <dgm:t>
        <a:bodyPr/>
        <a:lstStyle/>
        <a:p>
          <a:pPr rtl="1"/>
          <a:endParaRPr lang="he-IL"/>
        </a:p>
      </dgm:t>
    </dgm:pt>
    <dgm:pt modelId="{48DDCA01-6D8E-4F48-9E1B-029EC1B8FF4A}" type="pres">
      <dgm:prSet presAssocID="{A1D2F504-7F89-4A87-983B-9485C1EAB6D9}" presName="textNode" presStyleLbl="bgShp" presStyleIdx="0" presStyleCnt="3"/>
      <dgm:spPr/>
      <dgm:t>
        <a:bodyPr/>
        <a:lstStyle/>
        <a:p>
          <a:pPr rtl="1"/>
          <a:endParaRPr lang="he-IL"/>
        </a:p>
      </dgm:t>
    </dgm:pt>
    <dgm:pt modelId="{6781DD8F-6FAE-437E-893F-060DA0F72CD3}" type="pres">
      <dgm:prSet presAssocID="{A1D2F504-7F89-4A87-983B-9485C1EAB6D9}" presName="compChildNode" presStyleCnt="0"/>
      <dgm:spPr/>
    </dgm:pt>
    <dgm:pt modelId="{3737D2AF-F2F9-4053-B24C-5A7238843100}" type="pres">
      <dgm:prSet presAssocID="{A1D2F504-7F89-4A87-983B-9485C1EAB6D9}" presName="theInnerList" presStyleCnt="0"/>
      <dgm:spPr/>
    </dgm:pt>
    <dgm:pt modelId="{FC648CB3-106B-485D-9FB4-8975098A442E}" type="pres">
      <dgm:prSet presAssocID="{6E557357-C28B-41D2-8794-79302C71DC44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6278A92-F09D-4EC2-B9E9-0267DE91FA27}" type="pres">
      <dgm:prSet presAssocID="{6E557357-C28B-41D2-8794-79302C71DC44}" presName="aSpace2" presStyleCnt="0"/>
      <dgm:spPr/>
    </dgm:pt>
    <dgm:pt modelId="{EF1B3096-A999-41B5-A73F-FE7BB3F19175}" type="pres">
      <dgm:prSet presAssocID="{47A28B72-F214-411F-BCEF-20E3BBE31DEB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789E0A-E3C6-48A5-BD26-EA9588BCF430}" type="pres">
      <dgm:prSet presAssocID="{47A28B72-F214-411F-BCEF-20E3BBE31DEB}" presName="aSpace2" presStyleCnt="0"/>
      <dgm:spPr/>
    </dgm:pt>
    <dgm:pt modelId="{FFE0EB41-34D5-4FA8-B4AB-56F8CE454DBC}" type="pres">
      <dgm:prSet presAssocID="{9B804344-A771-4924-9E68-930F682DD095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8568311-91DA-4A65-A30D-E62831BE0945}" type="pres">
      <dgm:prSet presAssocID="{A1D2F504-7F89-4A87-983B-9485C1EAB6D9}" presName="aSpace" presStyleCnt="0"/>
      <dgm:spPr/>
    </dgm:pt>
    <dgm:pt modelId="{1DBC53A9-D857-433E-A76F-D4B02B093756}" type="pres">
      <dgm:prSet presAssocID="{63E00450-F605-41A9-896D-87146B39F33E}" presName="compNode" presStyleCnt="0"/>
      <dgm:spPr/>
    </dgm:pt>
    <dgm:pt modelId="{28AB5F17-5101-42A3-A8C1-187E3B2AC48A}" type="pres">
      <dgm:prSet presAssocID="{63E00450-F605-41A9-896D-87146B39F33E}" presName="aNode" presStyleLbl="bgShp" presStyleIdx="1" presStyleCnt="3"/>
      <dgm:spPr/>
      <dgm:t>
        <a:bodyPr/>
        <a:lstStyle/>
        <a:p>
          <a:pPr rtl="1"/>
          <a:endParaRPr lang="he-IL"/>
        </a:p>
      </dgm:t>
    </dgm:pt>
    <dgm:pt modelId="{80BAA12F-DD51-43D7-AC38-0CB595C76165}" type="pres">
      <dgm:prSet presAssocID="{63E00450-F605-41A9-896D-87146B39F33E}" presName="textNode" presStyleLbl="bgShp" presStyleIdx="1" presStyleCnt="3"/>
      <dgm:spPr/>
      <dgm:t>
        <a:bodyPr/>
        <a:lstStyle/>
        <a:p>
          <a:pPr rtl="1"/>
          <a:endParaRPr lang="he-IL"/>
        </a:p>
      </dgm:t>
    </dgm:pt>
    <dgm:pt modelId="{F2667594-9DA3-4690-92FC-D180052605CE}" type="pres">
      <dgm:prSet presAssocID="{63E00450-F605-41A9-896D-87146B39F33E}" presName="compChildNode" presStyleCnt="0"/>
      <dgm:spPr/>
    </dgm:pt>
    <dgm:pt modelId="{4F835BF7-1057-48C6-BA6E-C8F503E97911}" type="pres">
      <dgm:prSet presAssocID="{63E00450-F605-41A9-896D-87146B39F33E}" presName="theInnerList" presStyleCnt="0"/>
      <dgm:spPr/>
    </dgm:pt>
    <dgm:pt modelId="{1891BC47-F381-48D5-8B33-EAEB20C183F4}" type="pres">
      <dgm:prSet presAssocID="{9930E171-A4C7-454A-A9C1-4582FD878108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EBFCFC-4FDE-4940-A225-BB16944072AF}" type="pres">
      <dgm:prSet presAssocID="{9930E171-A4C7-454A-A9C1-4582FD878108}" presName="aSpace2" presStyleCnt="0"/>
      <dgm:spPr/>
    </dgm:pt>
    <dgm:pt modelId="{89FF9716-D8AD-4639-9F33-9E4C7CB50B5D}" type="pres">
      <dgm:prSet presAssocID="{70817AF6-5E21-4789-8D33-606F133D29A0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E17075-8F05-4BF6-AD6F-0953E5FBEEA9}" type="pres">
      <dgm:prSet presAssocID="{70817AF6-5E21-4789-8D33-606F133D29A0}" presName="aSpace2" presStyleCnt="0"/>
      <dgm:spPr/>
    </dgm:pt>
    <dgm:pt modelId="{E8BB5FEB-C5FA-442B-8422-C64163DBD318}" type="pres">
      <dgm:prSet presAssocID="{FA3D34AD-1E68-49EB-8811-C49319A88E45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57B024-C379-4513-935C-751495346C6F}" type="pres">
      <dgm:prSet presAssocID="{63E00450-F605-41A9-896D-87146B39F33E}" presName="aSpace" presStyleCnt="0"/>
      <dgm:spPr/>
    </dgm:pt>
    <dgm:pt modelId="{6E27E562-4509-40A5-8343-AF4FCD6D9616}" type="pres">
      <dgm:prSet presAssocID="{C1D1319A-C71F-40AE-AAF3-D6E37660D049}" presName="compNode" presStyleCnt="0"/>
      <dgm:spPr/>
    </dgm:pt>
    <dgm:pt modelId="{8F373121-EBE0-4B33-8926-03F8A093869A}" type="pres">
      <dgm:prSet presAssocID="{C1D1319A-C71F-40AE-AAF3-D6E37660D049}" presName="aNode" presStyleLbl="bgShp" presStyleIdx="2" presStyleCnt="3" custLinFactNeighborX="-229" custLinFactNeighborY="-177"/>
      <dgm:spPr/>
      <dgm:t>
        <a:bodyPr/>
        <a:lstStyle/>
        <a:p>
          <a:pPr rtl="1"/>
          <a:endParaRPr lang="he-IL"/>
        </a:p>
      </dgm:t>
    </dgm:pt>
    <dgm:pt modelId="{CB997EEF-0080-474B-9AF1-243A1E1C86D5}" type="pres">
      <dgm:prSet presAssocID="{C1D1319A-C71F-40AE-AAF3-D6E37660D049}" presName="textNode" presStyleLbl="bgShp" presStyleIdx="2" presStyleCnt="3"/>
      <dgm:spPr/>
      <dgm:t>
        <a:bodyPr/>
        <a:lstStyle/>
        <a:p>
          <a:pPr rtl="1"/>
          <a:endParaRPr lang="he-IL"/>
        </a:p>
      </dgm:t>
    </dgm:pt>
    <dgm:pt modelId="{9A61D25E-3206-4C38-A695-209B39C7AFCB}" type="pres">
      <dgm:prSet presAssocID="{C1D1319A-C71F-40AE-AAF3-D6E37660D049}" presName="compChildNode" presStyleCnt="0"/>
      <dgm:spPr/>
    </dgm:pt>
    <dgm:pt modelId="{DDCCC18C-6DC6-4A16-AEF6-E2F1FDA7588F}" type="pres">
      <dgm:prSet presAssocID="{C1D1319A-C71F-40AE-AAF3-D6E37660D049}" presName="theInnerList" presStyleCnt="0"/>
      <dgm:spPr/>
    </dgm:pt>
    <dgm:pt modelId="{A118B1D1-6D29-4D27-A62B-E00C7203908F}" type="pres">
      <dgm:prSet presAssocID="{644739B5-7846-400A-816B-B70760E6BD20}" presName="childNode" presStyleLbl="node1" presStyleIdx="6" presStyleCnt="9" custLinFactY="100000" custLinFactNeighborX="-1912" custLinFactNeighborY="10659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624449-9223-423C-AF63-822121605650}" type="pres">
      <dgm:prSet presAssocID="{644739B5-7846-400A-816B-B70760E6BD20}" presName="aSpace2" presStyleCnt="0"/>
      <dgm:spPr/>
    </dgm:pt>
    <dgm:pt modelId="{01220275-A1BA-457B-99AE-4109FB77750D}" type="pres">
      <dgm:prSet presAssocID="{BAF17A1E-4B3A-4403-B0F9-DE8EDF43DDCB}" presName="childNode" presStyleLbl="node1" presStyleIdx="7" presStyleCnt="9" custLinFactY="-99030" custLinFactNeighborX="-86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F76E4D-D18D-4DA6-8D42-B42C0EF9603B}" type="pres">
      <dgm:prSet presAssocID="{BAF17A1E-4B3A-4403-B0F9-DE8EDF43DDCB}" presName="aSpace2" presStyleCnt="0"/>
      <dgm:spPr/>
    </dgm:pt>
    <dgm:pt modelId="{F4CCA2C6-B1A8-4582-8F72-03ADB53406E2}" type="pres">
      <dgm:prSet presAssocID="{4552C0E2-79FF-4699-A1C2-A102C65E8F8A}" presName="childNode" presStyleLbl="node1" presStyleIdx="8" presStyleCnt="9" custLinFactNeighborX="-1625" custLinFactNeighborY="3688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4FCE429-435F-40BF-A888-07BD951188FA}" type="presOf" srcId="{4552C0E2-79FF-4699-A1C2-A102C65E8F8A}" destId="{F4CCA2C6-B1A8-4582-8F72-03ADB53406E2}" srcOrd="0" destOrd="0" presId="urn:microsoft.com/office/officeart/2005/8/layout/lProcess2"/>
    <dgm:cxn modelId="{72DBA40F-0313-4EE2-92AD-9A12A4761A8C}" type="presOf" srcId="{A1D2F504-7F89-4A87-983B-9485C1EAB6D9}" destId="{48DDCA01-6D8E-4F48-9E1B-029EC1B8FF4A}" srcOrd="1" destOrd="0" presId="urn:microsoft.com/office/officeart/2005/8/layout/lProcess2"/>
    <dgm:cxn modelId="{ED6E5DAA-3F2E-4EC7-BDA9-3CC63D3FD614}" type="presOf" srcId="{C1D1319A-C71F-40AE-AAF3-D6E37660D049}" destId="{8F373121-EBE0-4B33-8926-03F8A093869A}" srcOrd="0" destOrd="0" presId="urn:microsoft.com/office/officeart/2005/8/layout/lProcess2"/>
    <dgm:cxn modelId="{AAEC1F73-D2E5-4E99-8C9A-A72BFAC8BFC3}" type="presOf" srcId="{47A28B72-F214-411F-BCEF-20E3BBE31DEB}" destId="{EF1B3096-A999-41B5-A73F-FE7BB3F19175}" srcOrd="0" destOrd="0" presId="urn:microsoft.com/office/officeart/2005/8/layout/lProcess2"/>
    <dgm:cxn modelId="{F5904A90-71A6-4F1D-8F78-1A7CA593F1A5}" type="presOf" srcId="{6E557357-C28B-41D2-8794-79302C71DC44}" destId="{FC648CB3-106B-485D-9FB4-8975098A442E}" srcOrd="0" destOrd="0" presId="urn:microsoft.com/office/officeart/2005/8/layout/lProcess2"/>
    <dgm:cxn modelId="{341031C9-34A0-42E9-A508-060B11DD6BC6}" srcId="{63E00450-F605-41A9-896D-87146B39F33E}" destId="{9930E171-A4C7-454A-A9C1-4582FD878108}" srcOrd="0" destOrd="0" parTransId="{A979FF9F-53E1-4934-A85F-461034604413}" sibTransId="{2262168B-A39B-4C61-A43B-FD85FB0EFC7F}"/>
    <dgm:cxn modelId="{9D1008EF-02DB-4ADB-BA92-98D9D76DA88B}" type="presOf" srcId="{63E00450-F605-41A9-896D-87146B39F33E}" destId="{28AB5F17-5101-42A3-A8C1-187E3B2AC48A}" srcOrd="0" destOrd="0" presId="urn:microsoft.com/office/officeart/2005/8/layout/lProcess2"/>
    <dgm:cxn modelId="{11C356C5-5521-4C91-8B42-76661A31F90E}" srcId="{B5E33AC3-D56B-4A35-B54A-1D7DE21E64CF}" destId="{A1D2F504-7F89-4A87-983B-9485C1EAB6D9}" srcOrd="0" destOrd="0" parTransId="{84899A18-4B3E-4383-A8A8-6ECF772A62E6}" sibTransId="{3673507A-A1EB-4567-88F4-95476EF2EA27}"/>
    <dgm:cxn modelId="{A45ABA1B-2103-4930-ADA9-9FF8D513CDEE}" srcId="{B5E33AC3-D56B-4A35-B54A-1D7DE21E64CF}" destId="{C1D1319A-C71F-40AE-AAF3-D6E37660D049}" srcOrd="2" destOrd="0" parTransId="{7FD7DD2A-55A9-4D7F-9864-ED76A5523DAB}" sibTransId="{F6854CF5-59FB-4960-A6BD-5547BFF217C8}"/>
    <dgm:cxn modelId="{E4C493D5-009F-4BD0-915A-DB0A83CC07D8}" type="presOf" srcId="{63E00450-F605-41A9-896D-87146B39F33E}" destId="{80BAA12F-DD51-43D7-AC38-0CB595C76165}" srcOrd="1" destOrd="0" presId="urn:microsoft.com/office/officeart/2005/8/layout/lProcess2"/>
    <dgm:cxn modelId="{C260ABE8-D9DF-4C11-8A2F-7CDFFB89D3E7}" srcId="{63E00450-F605-41A9-896D-87146B39F33E}" destId="{70817AF6-5E21-4789-8D33-606F133D29A0}" srcOrd="1" destOrd="0" parTransId="{B6504391-73A5-4201-BA78-0398219EE52B}" sibTransId="{F1E53E38-0FFE-44DC-B80A-AD1BB0942A4A}"/>
    <dgm:cxn modelId="{9041FC1A-175A-4B16-BD09-D27883F8E7DD}" srcId="{B5E33AC3-D56B-4A35-B54A-1D7DE21E64CF}" destId="{63E00450-F605-41A9-896D-87146B39F33E}" srcOrd="1" destOrd="0" parTransId="{6C269803-3C85-409B-A59D-A43C163B66C6}" sibTransId="{0D1EC2C0-CBAE-4998-B157-6467BAAEF023}"/>
    <dgm:cxn modelId="{CF49188C-B7B5-493B-A475-A72C0219E6CD}" type="presOf" srcId="{BAF17A1E-4B3A-4403-B0F9-DE8EDF43DDCB}" destId="{01220275-A1BA-457B-99AE-4109FB77750D}" srcOrd="0" destOrd="0" presId="urn:microsoft.com/office/officeart/2005/8/layout/lProcess2"/>
    <dgm:cxn modelId="{3E50AFDB-8715-4B09-8B25-07A240C43C92}" srcId="{A1D2F504-7F89-4A87-983B-9485C1EAB6D9}" destId="{9B804344-A771-4924-9E68-930F682DD095}" srcOrd="2" destOrd="0" parTransId="{BA63622C-623E-4886-B426-FFCF5CB61D0D}" sibTransId="{12B4B3BD-834B-406F-8312-9BC637ED0FAE}"/>
    <dgm:cxn modelId="{D9FD41FB-26F6-41CF-87E5-7891496CA300}" type="presOf" srcId="{B5E33AC3-D56B-4A35-B54A-1D7DE21E64CF}" destId="{7A558187-CFE7-45F5-AE73-EC554BCC7B2A}" srcOrd="0" destOrd="0" presId="urn:microsoft.com/office/officeart/2005/8/layout/lProcess2"/>
    <dgm:cxn modelId="{B42BADB3-7F42-4F71-A4F5-A9D14284A3D2}" srcId="{C1D1319A-C71F-40AE-AAF3-D6E37660D049}" destId="{4552C0E2-79FF-4699-A1C2-A102C65E8F8A}" srcOrd="2" destOrd="0" parTransId="{2AB8F277-9337-4D35-90EB-4E74EA586B85}" sibTransId="{814E17F4-D4F3-49BA-903B-8AFF63BD0C4E}"/>
    <dgm:cxn modelId="{92C670D0-40D6-4014-864C-FB058C89327A}" type="presOf" srcId="{A1D2F504-7F89-4A87-983B-9485C1EAB6D9}" destId="{6411651B-3592-414A-9D47-50B358A935D0}" srcOrd="0" destOrd="0" presId="urn:microsoft.com/office/officeart/2005/8/layout/lProcess2"/>
    <dgm:cxn modelId="{95C55201-B083-40C4-8AA8-582A986EF8BC}" srcId="{63E00450-F605-41A9-896D-87146B39F33E}" destId="{FA3D34AD-1E68-49EB-8811-C49319A88E45}" srcOrd="2" destOrd="0" parTransId="{A61CA195-C41D-44F6-92B3-F3806502F0EA}" sibTransId="{51093DD0-AB63-4378-9F41-07BC183E7241}"/>
    <dgm:cxn modelId="{DE15767B-9C3A-4807-9414-2FE817DD91FD}" srcId="{A1D2F504-7F89-4A87-983B-9485C1EAB6D9}" destId="{6E557357-C28B-41D2-8794-79302C71DC44}" srcOrd="0" destOrd="0" parTransId="{8D88FE8F-74CB-499E-B709-EC55EFD57EB4}" sibTransId="{6F524DCC-456E-4BC4-B2CC-838DC29CD898}"/>
    <dgm:cxn modelId="{618EA025-4FDC-4A5B-90E0-255D1F682C53}" type="presOf" srcId="{9B804344-A771-4924-9E68-930F682DD095}" destId="{FFE0EB41-34D5-4FA8-B4AB-56F8CE454DBC}" srcOrd="0" destOrd="0" presId="urn:microsoft.com/office/officeart/2005/8/layout/lProcess2"/>
    <dgm:cxn modelId="{BE027A93-98A9-4D9F-9D6E-71591825B1A0}" srcId="{A1D2F504-7F89-4A87-983B-9485C1EAB6D9}" destId="{47A28B72-F214-411F-BCEF-20E3BBE31DEB}" srcOrd="1" destOrd="0" parTransId="{A12D139D-4025-4194-8CFA-4C2A25AEC9B7}" sibTransId="{05004A0A-9386-49E6-8F21-948D5CBCB807}"/>
    <dgm:cxn modelId="{93F59FEC-C0EB-4751-9913-7620734A7CF2}" type="presOf" srcId="{9930E171-A4C7-454A-A9C1-4582FD878108}" destId="{1891BC47-F381-48D5-8B33-EAEB20C183F4}" srcOrd="0" destOrd="0" presId="urn:microsoft.com/office/officeart/2005/8/layout/lProcess2"/>
    <dgm:cxn modelId="{FA5EA944-1442-4CA8-AEB8-B3B9B6E8FB99}" type="presOf" srcId="{C1D1319A-C71F-40AE-AAF3-D6E37660D049}" destId="{CB997EEF-0080-474B-9AF1-243A1E1C86D5}" srcOrd="1" destOrd="0" presId="urn:microsoft.com/office/officeart/2005/8/layout/lProcess2"/>
    <dgm:cxn modelId="{6DC013F9-8554-4640-A37F-E595E235D4A6}" srcId="{C1D1319A-C71F-40AE-AAF3-D6E37660D049}" destId="{644739B5-7846-400A-816B-B70760E6BD20}" srcOrd="0" destOrd="0" parTransId="{0ECFC754-A993-460E-80F9-AF7DAF444458}" sibTransId="{738F21CA-B450-4383-B1E8-C084BA34E639}"/>
    <dgm:cxn modelId="{B0E6D360-AD49-4C35-B232-5F4456C8940B}" srcId="{C1D1319A-C71F-40AE-AAF3-D6E37660D049}" destId="{BAF17A1E-4B3A-4403-B0F9-DE8EDF43DDCB}" srcOrd="1" destOrd="0" parTransId="{012498DA-B172-4615-9443-DEA8B0CE45B1}" sibTransId="{55CA5A65-24CC-4C3B-BFCF-93EDA3B7FE01}"/>
    <dgm:cxn modelId="{ECED3CFE-697D-49D8-922D-B022205DF08A}" type="presOf" srcId="{644739B5-7846-400A-816B-B70760E6BD20}" destId="{A118B1D1-6D29-4D27-A62B-E00C7203908F}" srcOrd="0" destOrd="0" presId="urn:microsoft.com/office/officeart/2005/8/layout/lProcess2"/>
    <dgm:cxn modelId="{28690778-D5F4-4DCE-843B-FBC326632277}" type="presOf" srcId="{70817AF6-5E21-4789-8D33-606F133D29A0}" destId="{89FF9716-D8AD-4639-9F33-9E4C7CB50B5D}" srcOrd="0" destOrd="0" presId="urn:microsoft.com/office/officeart/2005/8/layout/lProcess2"/>
    <dgm:cxn modelId="{0D003B07-D80D-44E1-818F-0AE33D3DDEE3}" type="presOf" srcId="{FA3D34AD-1E68-49EB-8811-C49319A88E45}" destId="{E8BB5FEB-C5FA-442B-8422-C64163DBD318}" srcOrd="0" destOrd="0" presId="urn:microsoft.com/office/officeart/2005/8/layout/lProcess2"/>
    <dgm:cxn modelId="{3C3158EE-3B5F-4339-994A-05766A7C196D}" type="presParOf" srcId="{7A558187-CFE7-45F5-AE73-EC554BCC7B2A}" destId="{C27D0DE5-EF8B-49C8-B0DA-10A6A35E1CD8}" srcOrd="0" destOrd="0" presId="urn:microsoft.com/office/officeart/2005/8/layout/lProcess2"/>
    <dgm:cxn modelId="{B9A3B480-4B6F-4E7B-8A1E-4630C1BC30A4}" type="presParOf" srcId="{C27D0DE5-EF8B-49C8-B0DA-10A6A35E1CD8}" destId="{6411651B-3592-414A-9D47-50B358A935D0}" srcOrd="0" destOrd="0" presId="urn:microsoft.com/office/officeart/2005/8/layout/lProcess2"/>
    <dgm:cxn modelId="{C23B3CA0-8E5D-478C-9E68-6442E0DAB78F}" type="presParOf" srcId="{C27D0DE5-EF8B-49C8-B0DA-10A6A35E1CD8}" destId="{48DDCA01-6D8E-4F48-9E1B-029EC1B8FF4A}" srcOrd="1" destOrd="0" presId="urn:microsoft.com/office/officeart/2005/8/layout/lProcess2"/>
    <dgm:cxn modelId="{6965C49E-6710-462A-A990-198AE59564E7}" type="presParOf" srcId="{C27D0DE5-EF8B-49C8-B0DA-10A6A35E1CD8}" destId="{6781DD8F-6FAE-437E-893F-060DA0F72CD3}" srcOrd="2" destOrd="0" presId="urn:microsoft.com/office/officeart/2005/8/layout/lProcess2"/>
    <dgm:cxn modelId="{934A596A-560B-4B06-9C42-3D66065A8650}" type="presParOf" srcId="{6781DD8F-6FAE-437E-893F-060DA0F72CD3}" destId="{3737D2AF-F2F9-4053-B24C-5A7238843100}" srcOrd="0" destOrd="0" presId="urn:microsoft.com/office/officeart/2005/8/layout/lProcess2"/>
    <dgm:cxn modelId="{D2146419-6480-4E3F-968E-5AADACA7B9C2}" type="presParOf" srcId="{3737D2AF-F2F9-4053-B24C-5A7238843100}" destId="{FC648CB3-106B-485D-9FB4-8975098A442E}" srcOrd="0" destOrd="0" presId="urn:microsoft.com/office/officeart/2005/8/layout/lProcess2"/>
    <dgm:cxn modelId="{7A1FCC6E-CB7E-4FDA-9C84-BADBB6DED2EC}" type="presParOf" srcId="{3737D2AF-F2F9-4053-B24C-5A7238843100}" destId="{A6278A92-F09D-4EC2-B9E9-0267DE91FA27}" srcOrd="1" destOrd="0" presId="urn:microsoft.com/office/officeart/2005/8/layout/lProcess2"/>
    <dgm:cxn modelId="{C1955502-02D4-4FB6-B012-963664DA3843}" type="presParOf" srcId="{3737D2AF-F2F9-4053-B24C-5A7238843100}" destId="{EF1B3096-A999-41B5-A73F-FE7BB3F19175}" srcOrd="2" destOrd="0" presId="urn:microsoft.com/office/officeart/2005/8/layout/lProcess2"/>
    <dgm:cxn modelId="{FB76B4CB-B360-45BA-8343-0C347E2242AC}" type="presParOf" srcId="{3737D2AF-F2F9-4053-B24C-5A7238843100}" destId="{92789E0A-E3C6-48A5-BD26-EA9588BCF430}" srcOrd="3" destOrd="0" presId="urn:microsoft.com/office/officeart/2005/8/layout/lProcess2"/>
    <dgm:cxn modelId="{78DB650A-B753-47CD-B08D-6865734BE85B}" type="presParOf" srcId="{3737D2AF-F2F9-4053-B24C-5A7238843100}" destId="{FFE0EB41-34D5-4FA8-B4AB-56F8CE454DBC}" srcOrd="4" destOrd="0" presId="urn:microsoft.com/office/officeart/2005/8/layout/lProcess2"/>
    <dgm:cxn modelId="{B4A2174C-789D-4873-A221-0B2FEAB99749}" type="presParOf" srcId="{7A558187-CFE7-45F5-AE73-EC554BCC7B2A}" destId="{F8568311-91DA-4A65-A30D-E62831BE0945}" srcOrd="1" destOrd="0" presId="urn:microsoft.com/office/officeart/2005/8/layout/lProcess2"/>
    <dgm:cxn modelId="{A87170CD-B09C-40D3-8C1D-3B98AF81A500}" type="presParOf" srcId="{7A558187-CFE7-45F5-AE73-EC554BCC7B2A}" destId="{1DBC53A9-D857-433E-A76F-D4B02B093756}" srcOrd="2" destOrd="0" presId="urn:microsoft.com/office/officeart/2005/8/layout/lProcess2"/>
    <dgm:cxn modelId="{7EE8B52C-96A5-40D9-A9B4-5D4E42AFD896}" type="presParOf" srcId="{1DBC53A9-D857-433E-A76F-D4B02B093756}" destId="{28AB5F17-5101-42A3-A8C1-187E3B2AC48A}" srcOrd="0" destOrd="0" presId="urn:microsoft.com/office/officeart/2005/8/layout/lProcess2"/>
    <dgm:cxn modelId="{F3E70C2B-0BDC-4968-80DE-87CA6A718E4C}" type="presParOf" srcId="{1DBC53A9-D857-433E-A76F-D4B02B093756}" destId="{80BAA12F-DD51-43D7-AC38-0CB595C76165}" srcOrd="1" destOrd="0" presId="urn:microsoft.com/office/officeart/2005/8/layout/lProcess2"/>
    <dgm:cxn modelId="{575EE0D9-FF6E-41BF-823E-6C1D5E31DD7C}" type="presParOf" srcId="{1DBC53A9-D857-433E-A76F-D4B02B093756}" destId="{F2667594-9DA3-4690-92FC-D180052605CE}" srcOrd="2" destOrd="0" presId="urn:microsoft.com/office/officeart/2005/8/layout/lProcess2"/>
    <dgm:cxn modelId="{9E32FC33-D4E5-4E8C-BEEC-5E2A7F7CE912}" type="presParOf" srcId="{F2667594-9DA3-4690-92FC-D180052605CE}" destId="{4F835BF7-1057-48C6-BA6E-C8F503E97911}" srcOrd="0" destOrd="0" presId="urn:microsoft.com/office/officeart/2005/8/layout/lProcess2"/>
    <dgm:cxn modelId="{C3F5F4F3-C424-4FF5-9CBA-DAB7524AE0EB}" type="presParOf" srcId="{4F835BF7-1057-48C6-BA6E-C8F503E97911}" destId="{1891BC47-F381-48D5-8B33-EAEB20C183F4}" srcOrd="0" destOrd="0" presId="urn:microsoft.com/office/officeart/2005/8/layout/lProcess2"/>
    <dgm:cxn modelId="{871AB522-27B9-44AC-8C37-722E4FB9229B}" type="presParOf" srcId="{4F835BF7-1057-48C6-BA6E-C8F503E97911}" destId="{C9EBFCFC-4FDE-4940-A225-BB16944072AF}" srcOrd="1" destOrd="0" presId="urn:microsoft.com/office/officeart/2005/8/layout/lProcess2"/>
    <dgm:cxn modelId="{18081087-5F7D-428D-9176-92BB04FB5C49}" type="presParOf" srcId="{4F835BF7-1057-48C6-BA6E-C8F503E97911}" destId="{89FF9716-D8AD-4639-9F33-9E4C7CB50B5D}" srcOrd="2" destOrd="0" presId="urn:microsoft.com/office/officeart/2005/8/layout/lProcess2"/>
    <dgm:cxn modelId="{26E0A735-1267-4444-A285-D8E91A028C1A}" type="presParOf" srcId="{4F835BF7-1057-48C6-BA6E-C8F503E97911}" destId="{FAE17075-8F05-4BF6-AD6F-0953E5FBEEA9}" srcOrd="3" destOrd="0" presId="urn:microsoft.com/office/officeart/2005/8/layout/lProcess2"/>
    <dgm:cxn modelId="{479B668F-4F85-4CA8-A069-C96E92BF9FD5}" type="presParOf" srcId="{4F835BF7-1057-48C6-BA6E-C8F503E97911}" destId="{E8BB5FEB-C5FA-442B-8422-C64163DBD318}" srcOrd="4" destOrd="0" presId="urn:microsoft.com/office/officeart/2005/8/layout/lProcess2"/>
    <dgm:cxn modelId="{5754970D-3875-4092-B2CF-E40D7822791B}" type="presParOf" srcId="{7A558187-CFE7-45F5-AE73-EC554BCC7B2A}" destId="{6D57B024-C379-4513-935C-751495346C6F}" srcOrd="3" destOrd="0" presId="urn:microsoft.com/office/officeart/2005/8/layout/lProcess2"/>
    <dgm:cxn modelId="{4EC43D05-57F8-4BD8-92D2-C96A8AE74780}" type="presParOf" srcId="{7A558187-CFE7-45F5-AE73-EC554BCC7B2A}" destId="{6E27E562-4509-40A5-8343-AF4FCD6D9616}" srcOrd="4" destOrd="0" presId="urn:microsoft.com/office/officeart/2005/8/layout/lProcess2"/>
    <dgm:cxn modelId="{7E9F4661-8306-4FBF-B583-7670FB60AFB5}" type="presParOf" srcId="{6E27E562-4509-40A5-8343-AF4FCD6D9616}" destId="{8F373121-EBE0-4B33-8926-03F8A093869A}" srcOrd="0" destOrd="0" presId="urn:microsoft.com/office/officeart/2005/8/layout/lProcess2"/>
    <dgm:cxn modelId="{06D061B9-EA1D-4D44-AC06-250E09F00132}" type="presParOf" srcId="{6E27E562-4509-40A5-8343-AF4FCD6D9616}" destId="{CB997EEF-0080-474B-9AF1-243A1E1C86D5}" srcOrd="1" destOrd="0" presId="urn:microsoft.com/office/officeart/2005/8/layout/lProcess2"/>
    <dgm:cxn modelId="{25FFD394-7651-49A6-858A-1144000A966C}" type="presParOf" srcId="{6E27E562-4509-40A5-8343-AF4FCD6D9616}" destId="{9A61D25E-3206-4C38-A695-209B39C7AFCB}" srcOrd="2" destOrd="0" presId="urn:microsoft.com/office/officeart/2005/8/layout/lProcess2"/>
    <dgm:cxn modelId="{81A2FA62-1C14-4967-94DC-5D49EA524B3D}" type="presParOf" srcId="{9A61D25E-3206-4C38-A695-209B39C7AFCB}" destId="{DDCCC18C-6DC6-4A16-AEF6-E2F1FDA7588F}" srcOrd="0" destOrd="0" presId="urn:microsoft.com/office/officeart/2005/8/layout/lProcess2"/>
    <dgm:cxn modelId="{823AE02B-B9B0-4746-A69E-6361975A0C5B}" type="presParOf" srcId="{DDCCC18C-6DC6-4A16-AEF6-E2F1FDA7588F}" destId="{A118B1D1-6D29-4D27-A62B-E00C7203908F}" srcOrd="0" destOrd="0" presId="urn:microsoft.com/office/officeart/2005/8/layout/lProcess2"/>
    <dgm:cxn modelId="{BD8D1A39-7A31-4714-898B-CD930BFC69A8}" type="presParOf" srcId="{DDCCC18C-6DC6-4A16-AEF6-E2F1FDA7588F}" destId="{8C624449-9223-423C-AF63-822121605650}" srcOrd="1" destOrd="0" presId="urn:microsoft.com/office/officeart/2005/8/layout/lProcess2"/>
    <dgm:cxn modelId="{F5D3B83B-55F5-4DEE-A696-A146F4896089}" type="presParOf" srcId="{DDCCC18C-6DC6-4A16-AEF6-E2F1FDA7588F}" destId="{01220275-A1BA-457B-99AE-4109FB77750D}" srcOrd="2" destOrd="0" presId="urn:microsoft.com/office/officeart/2005/8/layout/lProcess2"/>
    <dgm:cxn modelId="{6CD19E2A-3E9E-4186-9BE6-EE8EEC8E04C6}" type="presParOf" srcId="{DDCCC18C-6DC6-4A16-AEF6-E2F1FDA7588F}" destId="{40F76E4D-D18D-4DA6-8D42-B42C0EF9603B}" srcOrd="3" destOrd="0" presId="urn:microsoft.com/office/officeart/2005/8/layout/lProcess2"/>
    <dgm:cxn modelId="{E07B5481-CA80-4546-A601-74F9D6E40EA6}" type="presParOf" srcId="{DDCCC18C-6DC6-4A16-AEF6-E2F1FDA7588F}" destId="{F4CCA2C6-B1A8-4582-8F72-03ADB53406E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AB968-D0B8-421C-B81B-7E50282F54BA}">
      <dsp:nvSpPr>
        <dsp:cNvPr id="0" name=""/>
        <dsp:cNvSpPr/>
      </dsp:nvSpPr>
      <dsp:spPr>
        <a:xfrm>
          <a:off x="3890" y="30785"/>
          <a:ext cx="2339206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ניהול השינוי, תרבות והטמעה</a:t>
          </a:r>
          <a:endParaRPr lang="he-IL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0" y="30785"/>
        <a:ext cx="2339206" cy="892800"/>
      </dsp:txXfrm>
    </dsp:sp>
    <dsp:sp modelId="{2F9C4BC8-9993-43B4-AE7C-1D4F6F2EC588}">
      <dsp:nvSpPr>
        <dsp:cNvPr id="0" name=""/>
        <dsp:cNvSpPr/>
      </dsp:nvSpPr>
      <dsp:spPr>
        <a:xfrm>
          <a:off x="3890" y="923585"/>
          <a:ext cx="2339206" cy="1361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>
                <a:lumMod val="40000"/>
                <a:lumOff val="60000"/>
              </a:schemeClr>
            </a:buClr>
            <a:buFont typeface="Arial" panose="020B0604020202020204" pitchFamily="34" charset="0"/>
            <a:buChar char="••"/>
          </a:pPr>
          <a:r>
            <a:rPr lang="he-I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הטמעת </a:t>
          </a:r>
          <a:r>
            <a:rPr lang="he-IL" sz="1600" kern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rPr>
            <a:t>תהליכי עבודה, מתודולוגיות ושיטות ניהול מבוססות נתונים, וי</a:t>
          </a:r>
          <a:r>
            <a:rPr lang="he-I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צירת תרבות ארגונית מעודדת התנסויות</a:t>
          </a:r>
          <a:endParaRPr lang="he-I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0" y="923585"/>
        <a:ext cx="2339206" cy="1361520"/>
      </dsp:txXfrm>
    </dsp:sp>
    <dsp:sp modelId="{F351FE3D-BD72-4C47-87F0-FBBD24490ADA}">
      <dsp:nvSpPr>
        <dsp:cNvPr id="0" name=""/>
        <dsp:cNvSpPr/>
      </dsp:nvSpPr>
      <dsp:spPr>
        <a:xfrm>
          <a:off x="2664924" y="28892"/>
          <a:ext cx="2339206" cy="8928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הון אנושי</a:t>
          </a:r>
          <a:endParaRPr lang="he-IL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64924" y="28892"/>
        <a:ext cx="2339206" cy="892800"/>
      </dsp:txXfrm>
    </dsp:sp>
    <dsp:sp modelId="{AF007A95-CADB-4DF8-A8A2-1B9C0689D088}">
      <dsp:nvSpPr>
        <dsp:cNvPr id="0" name=""/>
        <dsp:cNvSpPr/>
      </dsp:nvSpPr>
      <dsp:spPr>
        <a:xfrm>
          <a:off x="2659240" y="925355"/>
          <a:ext cx="2339206" cy="1361520"/>
        </a:xfrm>
        <a:prstGeom prst="rect">
          <a:avLst/>
        </a:prstGeom>
        <a:solidFill>
          <a:srgbClr val="FCE4FB">
            <a:alpha val="89804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CE4FB"/>
            </a:buClr>
            <a:buChar char="••"/>
          </a:pPr>
          <a:r>
            <a:rPr lang="he-I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התאמת הארגון לעולם </a:t>
          </a:r>
          <a:r>
            <a:rPr lang="he-IL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הדאטה</a:t>
          </a:r>
          <a:r>
            <a:rPr lang="he-I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בהיבטי כוח אדם, מיומנויות ומבנה ארגוני לשם יכולת מיטבית לשימוש במידע</a:t>
          </a:r>
          <a:endParaRPr lang="he-IL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59240" y="925355"/>
        <a:ext cx="2339206" cy="1361520"/>
      </dsp:txXfrm>
    </dsp:sp>
    <dsp:sp modelId="{A639CA7C-6110-44FA-8087-CA2059236438}">
      <dsp:nvSpPr>
        <dsp:cNvPr id="0" name=""/>
        <dsp:cNvSpPr/>
      </dsp:nvSpPr>
      <dsp:spPr>
        <a:xfrm>
          <a:off x="5315667" y="49775"/>
          <a:ext cx="2339206" cy="89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יכולות וטכנולוגיה </a:t>
          </a:r>
          <a:endParaRPr lang="he-IL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15667" y="49775"/>
        <a:ext cx="2339206" cy="892800"/>
      </dsp:txXfrm>
    </dsp:sp>
    <dsp:sp modelId="{C7EF5F72-4DCA-462E-8D9C-7D733CD13C1B}">
      <dsp:nvSpPr>
        <dsp:cNvPr id="0" name=""/>
        <dsp:cNvSpPr/>
      </dsp:nvSpPr>
      <dsp:spPr>
        <a:xfrm>
          <a:off x="5311363" y="951020"/>
          <a:ext cx="2339206" cy="13615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>
                <a:lumMod val="20000"/>
                <a:lumOff val="80000"/>
              </a:schemeClr>
            </a:buClr>
            <a:buChar char="••"/>
          </a:pPr>
          <a:r>
            <a:rPr lang="he-I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כלים ויכולות טכנולוגיות למימוש היעדים העסקיים באמצעות ויזואליזציה, </a:t>
          </a:r>
          <a:r>
            <a:rPr lang="he-IL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אנליטיקה</a:t>
          </a:r>
          <a:r>
            <a:rPr lang="he-I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וחיזוי מבוססי מידע</a:t>
          </a:r>
          <a:endParaRPr lang="he-I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11363" y="951020"/>
        <a:ext cx="2339206" cy="1361520"/>
      </dsp:txXfrm>
    </dsp:sp>
    <dsp:sp modelId="{7056D788-8221-4944-A608-D576783DF6FB}">
      <dsp:nvSpPr>
        <dsp:cNvPr id="0" name=""/>
        <dsp:cNvSpPr/>
      </dsp:nvSpPr>
      <dsp:spPr>
        <a:xfrm>
          <a:off x="8003977" y="30785"/>
          <a:ext cx="2339206" cy="89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מדיניות ניהול מידע</a:t>
          </a:r>
          <a:endParaRPr lang="he-IL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03977" y="30785"/>
        <a:ext cx="2339206" cy="892800"/>
      </dsp:txXfrm>
    </dsp:sp>
    <dsp:sp modelId="{2E7763C1-28BE-4452-A1D9-93B51828C50D}">
      <dsp:nvSpPr>
        <dsp:cNvPr id="0" name=""/>
        <dsp:cNvSpPr/>
      </dsp:nvSpPr>
      <dsp:spPr>
        <a:xfrm>
          <a:off x="8003977" y="923585"/>
          <a:ext cx="2339206" cy="13615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40000"/>
                <a:lumOff val="60000"/>
              </a:schemeClr>
            </a:buClr>
            <a:buFont typeface="Arial" panose="020B0604020202020204" pitchFamily="34" charset="0"/>
            <a:buChar char="••"/>
          </a:pPr>
          <a:r>
            <a:rPr lang="he-I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הגדרת עקרונות לניהול המידע שיבטיחו מידע זמין, מהימן, איכותי, נגיש ומוגן</a:t>
          </a:r>
          <a:endParaRPr lang="he-I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03977" y="923585"/>
        <a:ext cx="2339206" cy="136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1651B-3592-414A-9D47-50B358A935D0}">
      <dsp:nvSpPr>
        <dsp:cNvPr id="0" name=""/>
        <dsp:cNvSpPr/>
      </dsp:nvSpPr>
      <dsp:spPr>
        <a:xfrm>
          <a:off x="1393" y="0"/>
          <a:ext cx="3623288" cy="4696691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תשתית </a:t>
          </a:r>
          <a:r>
            <a:rPr lang="he-IL" sz="1800" b="1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לאקוסיסטם</a:t>
          </a:r>
          <a:r>
            <a:rPr lang="he-IL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ליגל</a:t>
          </a:r>
          <a:r>
            <a:rPr lang="he-IL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-טק בישראל</a:t>
          </a:r>
          <a:endParaRPr lang="he-IL" sz="1800" b="1" i="1" kern="1200" dirty="0">
            <a:solidFill>
              <a:schemeClr val="tx1"/>
            </a:solidFill>
            <a:latin typeface="+mn-lt"/>
          </a:endParaRPr>
        </a:p>
      </dsp:txBody>
      <dsp:txXfrm>
        <a:off x="1393" y="0"/>
        <a:ext cx="3623288" cy="1409007"/>
      </dsp:txXfrm>
    </dsp:sp>
    <dsp:sp modelId="{FC648CB3-106B-485D-9FB4-8975098A442E}">
      <dsp:nvSpPr>
        <dsp:cNvPr id="0" name=""/>
        <dsp:cNvSpPr/>
      </dsp:nvSpPr>
      <dsp:spPr>
        <a:xfrm>
          <a:off x="363722" y="1409408"/>
          <a:ext cx="2898630" cy="922711"/>
        </a:xfrm>
        <a:prstGeom prst="roundRect">
          <a:avLst>
            <a:gd name="adj" fmla="val 1000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  <a:latin typeface="+mn-lt"/>
            </a:rPr>
            <a:t>רגולציה על שוק שירותי המשפט מותאמת </a:t>
          </a:r>
          <a:r>
            <a:rPr lang="he-IL" sz="1600" kern="1200" baseline="0" dirty="0" smtClean="0">
              <a:solidFill>
                <a:schemeClr val="tx1"/>
              </a:solidFill>
              <a:latin typeface="+mn-lt"/>
            </a:rPr>
            <a:t>לצרכי הטכנולוגיה המשפטית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390747" y="1436433"/>
        <a:ext cx="2844580" cy="868661"/>
      </dsp:txXfrm>
    </dsp:sp>
    <dsp:sp modelId="{EF1B3096-A999-41B5-A73F-FE7BB3F19175}">
      <dsp:nvSpPr>
        <dsp:cNvPr id="0" name=""/>
        <dsp:cNvSpPr/>
      </dsp:nvSpPr>
      <dsp:spPr>
        <a:xfrm>
          <a:off x="363722" y="2474076"/>
          <a:ext cx="2898630" cy="922711"/>
        </a:xfrm>
        <a:prstGeom prst="roundRect">
          <a:avLst>
            <a:gd name="adj" fmla="val 1000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  <a:latin typeface="+mn-lt"/>
            </a:rPr>
            <a:t>צרכנים בישראל מקבלים שירות משפטי בסיסי באופן מקוון 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390747" y="2501101"/>
        <a:ext cx="2844580" cy="868661"/>
      </dsp:txXfrm>
    </dsp:sp>
    <dsp:sp modelId="{FFE0EB41-34D5-4FA8-B4AB-56F8CE454DBC}">
      <dsp:nvSpPr>
        <dsp:cNvPr id="0" name=""/>
        <dsp:cNvSpPr/>
      </dsp:nvSpPr>
      <dsp:spPr>
        <a:xfrm>
          <a:off x="363722" y="3538743"/>
          <a:ext cx="2898630" cy="922711"/>
        </a:xfrm>
        <a:prstGeom prst="roundRect">
          <a:avLst>
            <a:gd name="adj" fmla="val 1000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  <a:latin typeface="+mn-lt"/>
            </a:rPr>
            <a:t>הגדלה משמעותית של השקעות</a:t>
          </a:r>
          <a:r>
            <a:rPr lang="he-IL" sz="1600" kern="1200" baseline="0" dirty="0" smtClean="0">
              <a:solidFill>
                <a:schemeClr val="tx1"/>
              </a:solidFill>
              <a:latin typeface="+mn-lt"/>
            </a:rPr>
            <a:t> הון-סיכון בתחום </a:t>
          </a:r>
          <a:r>
            <a:rPr lang="he-IL" sz="1600" kern="1200" baseline="0" dirty="0" err="1" smtClean="0">
              <a:solidFill>
                <a:schemeClr val="tx1"/>
              </a:solidFill>
              <a:latin typeface="+mn-lt"/>
            </a:rPr>
            <a:t>הליגל</a:t>
          </a:r>
          <a:r>
            <a:rPr lang="he-IL" sz="1600" kern="1200" baseline="0" dirty="0" smtClean="0">
              <a:solidFill>
                <a:schemeClr val="tx1"/>
              </a:solidFill>
              <a:latin typeface="+mn-lt"/>
            </a:rPr>
            <a:t> טק הישראלי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390747" y="3565768"/>
        <a:ext cx="2844580" cy="868661"/>
      </dsp:txXfrm>
    </dsp:sp>
    <dsp:sp modelId="{28AB5F17-5101-42A3-A8C1-187E3B2AC48A}">
      <dsp:nvSpPr>
        <dsp:cNvPr id="0" name=""/>
        <dsp:cNvSpPr/>
      </dsp:nvSpPr>
      <dsp:spPr>
        <a:xfrm>
          <a:off x="3896428" y="0"/>
          <a:ext cx="3623288" cy="4696691"/>
        </a:xfrm>
        <a:prstGeom prst="roundRect">
          <a:avLst>
            <a:gd name="adj" fmla="val 10000"/>
          </a:avLst>
        </a:prstGeom>
        <a:solidFill>
          <a:srgbClr val="FFDF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i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השירות המשפטי בישראל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i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דיגיטלי מקצה לקצה</a:t>
          </a:r>
          <a:endParaRPr lang="he-IL" sz="1800" b="1" i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6428" y="0"/>
        <a:ext cx="3623288" cy="1409007"/>
      </dsp:txXfrm>
    </dsp:sp>
    <dsp:sp modelId="{1891BC47-F381-48D5-8B33-EAEB20C183F4}">
      <dsp:nvSpPr>
        <dsp:cNvPr id="0" name=""/>
        <dsp:cNvSpPr/>
      </dsp:nvSpPr>
      <dsp:spPr>
        <a:xfrm>
          <a:off x="4258757" y="1409408"/>
          <a:ext cx="2898630" cy="92271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  <a:latin typeface="+mn-lt"/>
            </a:rPr>
            <a:t>100% מהחקיקה והפסיקה הישראלית דיגיטליים ונגישים לציבור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4285782" y="1436433"/>
        <a:ext cx="2844580" cy="868661"/>
      </dsp:txXfrm>
    </dsp:sp>
    <dsp:sp modelId="{89FF9716-D8AD-4639-9F33-9E4C7CB50B5D}">
      <dsp:nvSpPr>
        <dsp:cNvPr id="0" name=""/>
        <dsp:cNvSpPr/>
      </dsp:nvSpPr>
      <dsp:spPr>
        <a:xfrm>
          <a:off x="4258757" y="2474076"/>
          <a:ext cx="2898630" cy="92271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  <a:latin typeface="+mn-lt"/>
            </a:rPr>
            <a:t>כל חומרי החקירה מועברים באופן דיגיטלי</a:t>
          </a:r>
          <a:r>
            <a:rPr lang="he-IL" sz="1600" kern="1200" baseline="0" dirty="0" smtClean="0">
              <a:solidFill>
                <a:schemeClr val="tx1"/>
              </a:solidFill>
              <a:latin typeface="+mn-lt"/>
            </a:rPr>
            <a:t> מהמשטרה לתביעה, לסנגוריה ולבית המשפט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4285782" y="2501101"/>
        <a:ext cx="2844580" cy="868661"/>
      </dsp:txXfrm>
    </dsp:sp>
    <dsp:sp modelId="{E8BB5FEB-C5FA-442B-8422-C64163DBD318}">
      <dsp:nvSpPr>
        <dsp:cNvPr id="0" name=""/>
        <dsp:cNvSpPr/>
      </dsp:nvSpPr>
      <dsp:spPr>
        <a:xfrm>
          <a:off x="4258757" y="3538743"/>
          <a:ext cx="2898630" cy="92271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smtClean="0">
              <a:solidFill>
                <a:schemeClr val="tx1"/>
              </a:solidFill>
              <a:latin typeface="+mn-lt"/>
            </a:rPr>
            <a:t>צדדים להליך המשפטי מעבירים ביניהם חומרים באופן דיגיטלי</a:t>
          </a:r>
          <a:r>
            <a:rPr lang="he-IL" sz="1600" kern="1200" baseline="0" smtClean="0">
              <a:solidFill>
                <a:schemeClr val="tx1"/>
              </a:solidFill>
              <a:latin typeface="+mn-lt"/>
            </a:rPr>
            <a:t> מלא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4285782" y="3565768"/>
        <a:ext cx="2844580" cy="868661"/>
      </dsp:txXfrm>
    </dsp:sp>
    <dsp:sp modelId="{8F373121-EBE0-4B33-8926-03F8A093869A}">
      <dsp:nvSpPr>
        <dsp:cNvPr id="0" name=""/>
        <dsp:cNvSpPr/>
      </dsp:nvSpPr>
      <dsp:spPr>
        <a:xfrm>
          <a:off x="7783166" y="0"/>
          <a:ext cx="3623288" cy="4696691"/>
        </a:xfrm>
        <a:prstGeom prst="roundRect">
          <a:avLst>
            <a:gd name="adj" fmla="val 10000"/>
          </a:avLst>
        </a:prstGeom>
        <a:solidFill>
          <a:srgbClr val="7FE5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קפיצת מדרגה טכנולוגית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במשרד המשפטים</a:t>
          </a:r>
          <a:endParaRPr lang="he-IL" sz="1800" kern="1200" dirty="0">
            <a:solidFill>
              <a:schemeClr val="tx1"/>
            </a:solidFill>
            <a:latin typeface="+mn-lt"/>
          </a:endParaRPr>
        </a:p>
      </dsp:txBody>
      <dsp:txXfrm>
        <a:off x="7783166" y="0"/>
        <a:ext cx="3623288" cy="1409007"/>
      </dsp:txXfrm>
    </dsp:sp>
    <dsp:sp modelId="{A118B1D1-6D29-4D27-A62B-E00C7203908F}">
      <dsp:nvSpPr>
        <dsp:cNvPr id="0" name=""/>
        <dsp:cNvSpPr/>
      </dsp:nvSpPr>
      <dsp:spPr>
        <a:xfrm>
          <a:off x="8098370" y="2483442"/>
          <a:ext cx="2898630" cy="922711"/>
        </a:xfrm>
        <a:prstGeom prst="roundRect">
          <a:avLst>
            <a:gd name="adj" fmla="val 10000"/>
          </a:avLst>
        </a:prstGeom>
        <a:solidFill>
          <a:srgbClr val="00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  <a:latin typeface="+mn-lt"/>
            </a:rPr>
            <a:t>השירותים הניתנים במשרד המשפטים מהירים, זולים ונוחים באופן משמעותי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8125395" y="2510467"/>
        <a:ext cx="2844580" cy="868661"/>
      </dsp:txXfrm>
    </dsp:sp>
    <dsp:sp modelId="{01220275-A1BA-457B-99AE-4109FB77750D}">
      <dsp:nvSpPr>
        <dsp:cNvPr id="0" name=""/>
        <dsp:cNvSpPr/>
      </dsp:nvSpPr>
      <dsp:spPr>
        <a:xfrm>
          <a:off x="8128864" y="1418358"/>
          <a:ext cx="2898630" cy="922711"/>
        </a:xfrm>
        <a:prstGeom prst="roundRect">
          <a:avLst>
            <a:gd name="adj" fmla="val 10000"/>
          </a:avLst>
        </a:prstGeom>
        <a:solidFill>
          <a:srgbClr val="00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smtClean="0">
              <a:solidFill>
                <a:schemeClr val="tx1"/>
              </a:solidFill>
              <a:latin typeface="+mn-lt"/>
            </a:rPr>
            <a:t>לפחות </a:t>
          </a:r>
          <a:r>
            <a:rPr lang="he-IL" sz="1600" kern="1200" dirty="0" smtClean="0">
              <a:solidFill>
                <a:schemeClr val="tx1"/>
              </a:solidFill>
              <a:latin typeface="+mn-lt"/>
            </a:rPr>
            <a:t>מחצית מההליכים המשפטיים במשרד המשפטים מתנהלים</a:t>
          </a:r>
          <a:r>
            <a:rPr lang="he-IL" sz="1600" kern="1200" baseline="0" dirty="0" smtClean="0">
              <a:solidFill>
                <a:schemeClr val="tx1"/>
              </a:solidFill>
              <a:latin typeface="+mn-lt"/>
            </a:rPr>
            <a:t> במערכת מקוונת (</a:t>
          </a:r>
          <a:r>
            <a:rPr lang="en-US" sz="1600" kern="1200" baseline="0" dirty="0" smtClean="0">
              <a:solidFill>
                <a:schemeClr val="tx1"/>
              </a:solidFill>
              <a:latin typeface="+mn-lt"/>
            </a:rPr>
            <a:t>ODR</a:t>
          </a:r>
          <a:r>
            <a:rPr lang="he-IL" sz="1600" kern="1200" baseline="0" dirty="0" smtClean="0">
              <a:solidFill>
                <a:schemeClr val="tx1"/>
              </a:solidFill>
              <a:latin typeface="+mn-lt"/>
            </a:rPr>
            <a:t>)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8155889" y="1445383"/>
        <a:ext cx="2844580" cy="868661"/>
      </dsp:txXfrm>
    </dsp:sp>
    <dsp:sp modelId="{F4CCA2C6-B1A8-4582-8F72-03ADB53406E2}">
      <dsp:nvSpPr>
        <dsp:cNvPr id="0" name=""/>
        <dsp:cNvSpPr/>
      </dsp:nvSpPr>
      <dsp:spPr>
        <a:xfrm>
          <a:off x="8106690" y="3591099"/>
          <a:ext cx="2898630" cy="922711"/>
        </a:xfrm>
        <a:prstGeom prst="roundRect">
          <a:avLst>
            <a:gd name="adj" fmla="val 10000"/>
          </a:avLst>
        </a:prstGeom>
        <a:solidFill>
          <a:srgbClr val="00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  <a:latin typeface="+mn-lt"/>
            </a:rPr>
            <a:t>"עבודה שחורה"</a:t>
          </a:r>
          <a:r>
            <a:rPr lang="en-US" sz="16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he-IL" sz="1600" kern="1200" dirty="0" smtClean="0">
              <a:solidFill>
                <a:schemeClr val="tx1"/>
              </a:solidFill>
              <a:latin typeface="+mn-lt"/>
            </a:rPr>
            <a:t>עוברת אוטומטיזציה, עובדי המשרד ממוקדים בעבודה מקצועית איכותית</a:t>
          </a:r>
          <a:endParaRPr lang="he-IL" sz="1600" kern="1200" dirty="0">
            <a:solidFill>
              <a:schemeClr val="tx1"/>
            </a:solidFill>
            <a:latin typeface="+mn-lt"/>
          </a:endParaRPr>
        </a:p>
      </dsp:txBody>
      <dsp:txXfrm>
        <a:off x="8133715" y="3618124"/>
        <a:ext cx="2844580" cy="868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95FA4C-EF65-4B7F-AA15-7B82621CDB3F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0EC4A6-57F0-46DC-8BDA-22AC0B96B7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632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C4A6-57F0-46DC-8BDA-22AC0B96B72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11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mtClean="0"/>
              <a:t>למחוק מלל, להוסיף גרף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C4A6-57F0-46DC-8BDA-22AC0B96B72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130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לחתוך את הגרף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C4A6-57F0-46DC-8BDA-22AC0B96B72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49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C4A6-57F0-46DC-8BDA-22AC0B96B72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634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לדבר</a:t>
            </a:r>
            <a:r>
              <a:rPr lang="he-IL" baseline="0" dirty="0" smtClean="0"/>
              <a:t> על </a:t>
            </a:r>
            <a:r>
              <a:rPr lang="en-US" baseline="0" dirty="0" smtClean="0"/>
              <a:t>White and Case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C4A6-57F0-46DC-8BDA-22AC0B96B721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461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C4A6-57F0-46DC-8BDA-22AC0B96B721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04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2461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201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46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21652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9243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1740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73129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0219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2085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3120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8965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AFF3-5211-4599-9F23-B9D6D269A6E1}" type="datetimeFigureOut">
              <a:rPr lang="he-IL" smtClean="0"/>
              <a:t>כ"ד/אלול/תש"ף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997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defTabSz="914377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1483" r="31483"/>
          <a:stretch>
            <a:fillRect/>
          </a:stretch>
        </p:blipFill>
        <p:spPr>
          <a:xfrm>
            <a:off x="139225" y="846909"/>
            <a:ext cx="3947316" cy="6009123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4" name="TextBox 4"/>
          <p:cNvSpPr txBox="1"/>
          <p:nvPr/>
        </p:nvSpPr>
        <p:spPr>
          <a:xfrm>
            <a:off x="3965331" y="1660630"/>
            <a:ext cx="8088923" cy="14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he-IL" sz="2400" b="1" dirty="0" smtClean="0">
                <a:solidFill>
                  <a:srgbClr val="2752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שימוש בטכנולוגיה לצמצום פער הנגישות לשירותים משפטיים </a:t>
            </a:r>
          </a:p>
          <a:p>
            <a:pPr algn="ctr">
              <a:lnSpc>
                <a:spcPts val="6336"/>
              </a:lnSpc>
            </a:pPr>
            <a:r>
              <a:rPr lang="he-IL" sz="2400" b="1" dirty="0" smtClean="0">
                <a:solidFill>
                  <a:srgbClr val="2752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והגדלת הפריון במערכת המשפט</a:t>
            </a:r>
            <a:endParaRPr lang="he-IL" sz="2400" b="1" dirty="0">
              <a:solidFill>
                <a:srgbClr val="27528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17448" y="5095365"/>
            <a:ext cx="544364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2396"/>
              </a:lnSpc>
            </a:pPr>
            <a:r>
              <a:rPr lang="he-IL" sz="1867" b="1" spc="259">
                <a:solidFill>
                  <a:srgbClr val="2F57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ספטמבר 2020</a:t>
            </a:r>
            <a:endParaRPr lang="en-US" sz="1867" b="1" spc="259">
              <a:solidFill>
                <a:srgbClr val="2F57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139225" y="88345"/>
            <a:ext cx="3947316" cy="6769657"/>
          </a:xfrm>
          <a:prstGeom prst="rect">
            <a:avLst/>
          </a:prstGeom>
          <a:gradFill flip="none" rotWithShape="1">
            <a:gsLst>
              <a:gs pos="0">
                <a:srgbClr val="2F5780">
                  <a:alpha val="18000"/>
                  <a:lumMod val="100000"/>
                </a:srgbClr>
              </a:gs>
              <a:gs pos="90000">
                <a:srgbClr val="204675"/>
              </a:gs>
              <a:gs pos="100000">
                <a:srgbClr val="203864"/>
              </a:gs>
            </a:gsLst>
            <a:lin ang="16200000" scaled="1"/>
          </a:gradFill>
        </p:spPr>
        <p:txBody>
          <a:bodyPr/>
          <a:lstStyle/>
          <a:p>
            <a:endParaRPr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69" y="5447244"/>
            <a:ext cx="2977804" cy="1214387"/>
          </a:xfrm>
          <a:prstGeom prst="rect">
            <a:avLst/>
          </a:prstGeom>
        </p:spPr>
      </p:pic>
      <p:sp>
        <p:nvSpPr>
          <p:cNvPr id="9" name="מסגרת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1"/>
            </a:avLst>
          </a:prstGeom>
          <a:solidFill>
            <a:srgbClr val="255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84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486760" y="2064581"/>
            <a:ext cx="9803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מוצרים הפונים </a:t>
            </a:r>
            <a:r>
              <a:rPr lang="he-IL" sz="2000" b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לאזרחים או עסקים </a:t>
            </a: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ידי </a:t>
            </a:r>
            <a:r>
              <a:rPr lang="he-IL" sz="2000" b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ספקים פרטיים </a:t>
            </a: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ומאפשרים להנגיש שירותים, לצמצם פערי מידע ולדלג על צורך במתווכים, לקצר זמני טיפול, להוזיל עלויות ולשנות מודלי תמחור</a:t>
            </a:r>
          </a:p>
        </p:txBody>
      </p:sp>
      <p:sp>
        <p:nvSpPr>
          <p:cNvPr id="2" name="אליפסה 1"/>
          <p:cNvSpPr/>
          <p:nvPr/>
        </p:nvSpPr>
        <p:spPr>
          <a:xfrm>
            <a:off x="10578868" y="2031325"/>
            <a:ext cx="1034473" cy="10344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B2C</a:t>
            </a:r>
            <a:endParaRPr lang="he-IL" sz="2400"/>
          </a:p>
        </p:txBody>
      </p:sp>
      <p:sp>
        <p:nvSpPr>
          <p:cNvPr id="8" name="אליפסה 7"/>
          <p:cNvSpPr/>
          <p:nvPr/>
        </p:nvSpPr>
        <p:spPr>
          <a:xfrm>
            <a:off x="10578868" y="3656753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B2B</a:t>
            </a:r>
            <a:endParaRPr lang="he-IL" sz="2400"/>
          </a:p>
        </p:txBody>
      </p:sp>
      <p:sp>
        <p:nvSpPr>
          <p:cNvPr id="9" name="אליפסה 8"/>
          <p:cNvSpPr/>
          <p:nvPr/>
        </p:nvSpPr>
        <p:spPr>
          <a:xfrm>
            <a:off x="10578868" y="5282180"/>
            <a:ext cx="1034473" cy="10344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G2C</a:t>
            </a:r>
            <a:endParaRPr lang="he-IL" sz="2400"/>
          </a:p>
        </p:txBody>
      </p:sp>
      <p:sp>
        <p:nvSpPr>
          <p:cNvPr id="10" name="מלבן 9"/>
          <p:cNvSpPr/>
          <p:nvPr/>
        </p:nvSpPr>
        <p:spPr>
          <a:xfrm>
            <a:off x="486757" y="5260684"/>
            <a:ext cx="9803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שילוב טכנולוגיה בשירותים הניתנים באופן בלעדי </a:t>
            </a:r>
            <a:r>
              <a:rPr lang="he-IL" sz="2000" b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ידי המדינה</a:t>
            </a: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באופן שמאפשר לפשט, לייעל ולקצר הליכים ותהליכים, לצמצם את הנטל הבירוקרטי והרגולטורי ולחסוך במשאבים ציבוריים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824810" y="3686485"/>
            <a:ext cx="9465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שירותים ומוצרים המיועדים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לנותני שירותים משפטיים </a:t>
            </a: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(ובתוכם השירות המשפטי הציבורי), שמטרתם לייעל ולשפר תהליכי עבודה פנימיים ולחסוך בכוח אדם ובמשאבים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מאפיינים ומגמות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9157" y="215444"/>
            <a:ext cx="628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err="1">
                <a:latin typeface="Calibri" panose="020F0502020204030204" pitchFamily="34" charset="0"/>
                <a:cs typeface="Calibri" panose="020F0502020204030204" pitchFamily="34" charset="0"/>
              </a:rPr>
              <a:t>ליגל-טק וטכנולוגיה בעולם המשפט</a:t>
            </a:r>
          </a:p>
        </p:txBody>
      </p:sp>
    </p:spTree>
    <p:extLst>
      <p:ext uri="{BB962C8B-B14F-4D97-AF65-F5344CB8AC3E}">
        <p14:creationId xmlns:p14="http://schemas.microsoft.com/office/powerpoint/2010/main" val="1676355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res-5.cloudinary.com/crunchbase-production/image/upload/c_lpad,f_auto,q_auto:eco/ymykl97s508g8zujbbs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8456" y="124479"/>
            <a:ext cx="3048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ph-files.imgix.net/89cdc7e0-c0aa-450b-b17c-3df8eb147b5b?auto=format&amp;fit=crop&amp;frame=1&amp;h=512&amp;w=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9" y="1821295"/>
            <a:ext cx="5447751" cy="27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8197" y="1359632"/>
            <a:ext cx="106682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ניתוח אוטומטי של חוזים (</a:t>
            </a:r>
            <a:r>
              <a:rPr lang="en-US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B2B</a:t>
            </a:r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2038" y="1997997"/>
            <a:ext cx="581442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חברת 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B2B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המספקת מוצרי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Processors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למשרדי עו"ד ותאגידים, המאפשרים ניתוח אוטומטי של חוזים לאיתור אנומליות, חוסרים ונקודות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חולשה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שוק: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מוצרי אוטומציה לטיפול במסמכים משפטיים המאפשרים בחינה וניסוח אוטומטיים של חוזים וכתבי בית-דין, אוטומציה של עריכת בדיקות נאותות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ועוד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חסכון בזמן עבודה וכח אדם, ייעול וקיצור תהליכים הכרוכים בחתימה על חוזים, פוטנציאל להוזלה של עלויות עסקה בתחומים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שונים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 כניסה לשוק הישראלי: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טכנולוגיה התומכת בשפה העברית,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גודל השוק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image.pitchbook.com/3t48rC9y2uE6aQ66NYGO8vm6Gej1592200116603_20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4" b="28003"/>
          <a:stretch>
            <a:fillRect/>
          </a:stretch>
        </p:blipFill>
        <p:spPr bwMode="auto">
          <a:xfrm>
            <a:off x="9149143" y="365761"/>
            <a:ext cx="2521132" cy="79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קבוצה 7"/>
          <p:cNvGrpSpPr/>
          <p:nvPr/>
        </p:nvGrpSpPr>
        <p:grpSpPr>
          <a:xfrm>
            <a:off x="534180" y="1423786"/>
            <a:ext cx="4230611" cy="2499757"/>
            <a:chOff x="-117566" y="2064079"/>
            <a:chExt cx="4303213" cy="2486104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/>
            <a:srcRect l="16946" t="42294" r="41002" b="13037"/>
            <a:stretch>
              <a:fillRect/>
            </a:stretch>
          </p:blipFill>
          <p:spPr>
            <a:xfrm>
              <a:off x="-117566" y="2316435"/>
              <a:ext cx="4049486" cy="2233748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/>
            <a:srcRect l="16946" t="42294" r="74191" b="46211"/>
            <a:stretch>
              <a:fillRect/>
            </a:stretch>
          </p:blipFill>
          <p:spPr>
            <a:xfrm>
              <a:off x="3384431" y="2064079"/>
              <a:ext cx="801216" cy="539637"/>
            </a:xfrm>
            <a:prstGeom prst="rect">
              <a:avLst/>
            </a:prstGeom>
          </p:spPr>
        </p:pic>
      </p:grp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rcRect l="554" t="805"/>
          <a:stretch>
            <a:fillRect/>
          </a:stretch>
        </p:blipFill>
        <p:spPr>
          <a:xfrm>
            <a:off x="768090" y="4227802"/>
            <a:ext cx="3996701" cy="19886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2016" y="1156699"/>
            <a:ext cx="10668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כלי בינה מלאכותית לסריקה, ארגון, וניתוח אוטומטיים של מסמכים וחומרי ראיות (</a:t>
            </a:r>
            <a:r>
              <a:rPr lang="en-US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B2B</a:t>
            </a:r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3477" y="1769298"/>
            <a:ext cx="5676799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חברת 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B2B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המספקת מוצרי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eDiscovery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המאפשרים לסרוק, לארגן ולנתח מאגרים גדולים של מסמכים וחומרי ראיות. ארגון וניתוח החומר כוללים מיפוי של קשרים, לוחות זמנים ואיתור של דפוסים ואנומליות, והצבעה על נקודות שעשויות להיות רלוונטיות לניהול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התיק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 ה-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eDiscovery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המציע מוצרים ויכולות בתחום הטיפול בכמויות גדולות של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מידע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שיפור התוצר המשפטי, חסכון בזמן עבודה וכח אדם, ייעול וקיצור תהליכי טיפול בתיקים, פוטנציאל להוזלה של עלויות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ייצוג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 כניסה לשוק הישראלי: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טכנולוגיה התומכת בשפה העברית,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מערכת משפט מתנהלת בנייר, גודל השוק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5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02016" y="1156699"/>
            <a:ext cx="10668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תוכנת </a:t>
            </a:r>
            <a:r>
              <a:rPr lang="en-US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Research</a:t>
            </a:r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שמשתמשת בבינה מלאכותית בכדי לייעץ לעורכי דין בעבודתם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3477" y="1769298"/>
            <a:ext cx="5676799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Ross Intelligence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סורקת מאגרי מידע חיצוניים (לדוג' פסיקות קודמות), מציגה את המידע הרלוונטי לעו"ד ומציעה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פתרונות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אפשריים שיעזרו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לקבל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יתרון משמעותי בניהול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התיק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 ה-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Research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העוסק במנועי חיפוש עוצמתיים על מאגרי מידע חיצוניים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ופתוחים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שיפור התוצר המשפטי, חסכון בזמן עבודה וכח אדם, ייעול וקיצור תהליכי טיפול בתיקים, פוטנציאל להוזלה של עלויות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ייצוג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 כניסה לשוק הישראלי: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מחסור בחומר משפטי דיגיטלי מקוון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ופתוח,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טכנולוגיה התומכת בשפה העברית,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גודל השוק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uploads-ssl.webflow.com/5caf807fb15c969423ddc09e/5caf807fb15c963ed3ddc125_altd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6223" y="476619"/>
            <a:ext cx="2238840" cy="6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bovethelaw.com/uploads/2019/05/ross2-620x3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431" y="2298444"/>
            <a:ext cx="4664133" cy="2745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10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486760" y="2064581"/>
            <a:ext cx="9803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מוצרים הפונים </a:t>
            </a:r>
            <a:r>
              <a:rPr lang="he-IL" sz="2000" b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לאזרחים או עסקים </a:t>
            </a: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ידי </a:t>
            </a:r>
            <a:r>
              <a:rPr lang="he-IL" sz="2000" b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ספקים פרטיים </a:t>
            </a: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ומאפשרים להנגיש שירותים, לצמצם פערי מידע ולדלג על צורך במתווכים, לקצר זמני טיפול, להוזיל עלויות ולשנות מודלי תמחור</a:t>
            </a:r>
          </a:p>
        </p:txBody>
      </p:sp>
      <p:sp>
        <p:nvSpPr>
          <p:cNvPr id="2" name="אליפסה 1"/>
          <p:cNvSpPr/>
          <p:nvPr/>
        </p:nvSpPr>
        <p:spPr>
          <a:xfrm>
            <a:off x="10578868" y="2031325"/>
            <a:ext cx="1034473" cy="10344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B2C</a:t>
            </a:r>
            <a:endParaRPr lang="he-IL" sz="2400"/>
          </a:p>
        </p:txBody>
      </p:sp>
      <p:sp>
        <p:nvSpPr>
          <p:cNvPr id="8" name="אליפסה 7"/>
          <p:cNvSpPr/>
          <p:nvPr/>
        </p:nvSpPr>
        <p:spPr>
          <a:xfrm>
            <a:off x="10578868" y="3656753"/>
            <a:ext cx="1034473" cy="10344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B2B</a:t>
            </a:r>
            <a:endParaRPr lang="he-IL" sz="2400"/>
          </a:p>
        </p:txBody>
      </p:sp>
      <p:sp>
        <p:nvSpPr>
          <p:cNvPr id="9" name="אליפסה 8"/>
          <p:cNvSpPr/>
          <p:nvPr/>
        </p:nvSpPr>
        <p:spPr>
          <a:xfrm>
            <a:off x="10578868" y="5282180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G2C</a:t>
            </a:r>
            <a:endParaRPr lang="he-IL" sz="2400"/>
          </a:p>
        </p:txBody>
      </p:sp>
      <p:sp>
        <p:nvSpPr>
          <p:cNvPr id="10" name="מלבן 9"/>
          <p:cNvSpPr/>
          <p:nvPr/>
        </p:nvSpPr>
        <p:spPr>
          <a:xfrm>
            <a:off x="486757" y="5260684"/>
            <a:ext cx="9803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שילוב טכנולוגיה בשירותים הניתנים באופן בלעדי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ידי המדינה</a:t>
            </a: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באופן שמאפשר לפשט, לייעל ולקצר הליכים ותהליכים, לצמצם את הנטל הבירוקרטי והרגולטורי ולחסוך במשאבים ציבוריים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824810" y="3686485"/>
            <a:ext cx="9465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שירותים ומוצרים המיועדים </a:t>
            </a:r>
            <a:r>
              <a:rPr lang="he-IL" sz="2000" b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לנותני שירותים משפטיים </a:t>
            </a: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(ובתוכם השירות המשפטי הציבורי), שמטרתם לייעל ולשפר תהליכי עבודה פנימיים ולחסוך בכוח אדם ובמשאבים</a:t>
            </a:r>
            <a:endParaRPr lang="en-US" sz="200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719157" y="215444"/>
            <a:ext cx="628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err="1">
                <a:latin typeface="Calibri" panose="020F0502020204030204" pitchFamily="34" charset="0"/>
                <a:cs typeface="Calibri" panose="020F0502020204030204" pitchFamily="34" charset="0"/>
              </a:rPr>
              <a:t>ליגל-טק וטכנולוגיה בעולם המשפט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מאפיינים ומגמות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0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871" y="1328132"/>
            <a:ext cx="10668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יישוב סכסוכים מקוון (</a:t>
            </a:r>
            <a:r>
              <a:rPr lang="en-US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G2C</a:t>
            </a:r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5455" y="2029317"/>
            <a:ext cx="6234675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מוצרי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Dispute Resolution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עבור המגזר הציבורי למען הציבור (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G2C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על מנת לפשט ולייעל הליכי פתרון סכסוכים בתחומים שונים כגון דיני המשפחה, דיני התעבורה, גביית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תשלומים,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פתרון מחלוקות עם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הרשויות וכדומה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 מוצרי ניהול הליכים מקוונים (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וניהול הליכי בית-משפט מקוונים (</a:t>
            </a:r>
            <a:r>
              <a:rPr lang="en-US" sz="200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eCourt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פישוט וייעול הליכים, קיצור והוזלת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הליכים שיפוטיים והליכי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יישוב סכסוכים, צמום בירוקרטיה, הפחתת העומס על בתי המשפט, שקיפות והגברת אמון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הציבור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 b="1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 כניסה לשוק הישראלי: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תקצוב וביצוע ע"י המגזר הציבורי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s://getmatterhorn.com/wp-content/uploads/2017/11/matterhorn-by-court-innov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2604" y="551980"/>
            <a:ext cx="30575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rcRect l="83543" t="13294"/>
          <a:stretch>
            <a:fillRect/>
          </a:stretch>
        </p:blipFill>
        <p:spPr>
          <a:xfrm>
            <a:off x="2941296" y="2210623"/>
            <a:ext cx="1277575" cy="179215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rcRect l="54992" t="15400" r="27003" b="4968"/>
          <a:stretch>
            <a:fillRect/>
          </a:stretch>
        </p:blipFill>
        <p:spPr>
          <a:xfrm>
            <a:off x="1427192" y="2210621"/>
            <a:ext cx="1397727" cy="16459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/>
          <a:srcRect l="29976" t="18771" r="57908" b="9814"/>
          <a:stretch>
            <a:fillRect/>
          </a:stretch>
        </p:blipFill>
        <p:spPr>
          <a:xfrm>
            <a:off x="1655792" y="590079"/>
            <a:ext cx="940527" cy="147610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rcRect l="1228" t="16872" r="84638" b="11713"/>
          <a:stretch>
            <a:fillRect/>
          </a:stretch>
        </p:blipFill>
        <p:spPr>
          <a:xfrm>
            <a:off x="2997970" y="590080"/>
            <a:ext cx="1097280" cy="147610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23" y="4147214"/>
            <a:ext cx="4115166" cy="23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9033" y="1281762"/>
            <a:ext cx="10668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שיקוף וניתוח חקיקה ורגולציה </a:t>
            </a:r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עבור </a:t>
            </a:r>
            <a:r>
              <a:rPr lang="he-IL" sz="24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מתכננים ואדריכלים</a:t>
            </a:r>
            <a:endParaRPr lang="he-IL" sz="24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rcRect b="4860"/>
          <a:stretch>
            <a:fillRect/>
          </a:stretch>
        </p:blipFill>
        <p:spPr>
          <a:xfrm>
            <a:off x="641520" y="2650075"/>
            <a:ext cx="5243986" cy="3117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40493" y="1855154"/>
            <a:ext cx="5676799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תוסף למוצרי תכנון ואדריכלות המאפשר "להריץ" את החקיקה והרגולציה העדכנית והתקפה בתחום התכנון והבניה על תכנית הבניין המתהווה על מנת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לבדוק אם היא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עומדת בדרישות הרגולטוריות הרלוונטיות.</a:t>
            </a:r>
          </a:p>
          <a:p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שוק:</a:t>
            </a:r>
            <a:r>
              <a:rPr lang="en-US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מוצרים מבוססי החקיקה הדיגיטלית, המאפשרים פיתוח יישומים הנשענים על ניתוח אוטומטי של המצב החוקי הקיים בתחומים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שונים. </a:t>
            </a: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שיפור התוצר המשפטי, חסכון בזמן עבודה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וכח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אדם, ייעול וקיצור תהליכי טיפול בתיקים, פוטנציאל להוזלה של עלויות ייצוג. </a:t>
            </a:r>
          </a:p>
          <a:p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 כניסה לשוק הישראלי:</a:t>
            </a:r>
            <a:r>
              <a:rPr lang="en-US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היעדר חקיקה בפורמט </a:t>
            </a:r>
            <a:r>
              <a:rPr lang="he-IL" sz="2000" dirty="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דיגיטלי קריא ע"י מכונה</a:t>
            </a: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s://upload.wikimedia.org/wikipedia/commons/thumb/4/47/UpCodes_Logo.png/1920px-UpCode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9991" y="352209"/>
            <a:ext cx="3957301" cy="9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9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טק – מהפכה בהתהוות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9157" y="215444"/>
            <a:ext cx="628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err="1">
                <a:latin typeface="Calibri" panose="020F0502020204030204" pitchFamily="34" charset="0"/>
                <a:cs typeface="Calibri" panose="020F0502020204030204" pitchFamily="34" charset="0"/>
              </a:rPr>
              <a:t>ליגל-טק וטכנולוגיה בעולם המשפט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923" y="1780945"/>
            <a:ext cx="8864153" cy="50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9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595745" y="2237005"/>
            <a:ext cx="1103929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גודל השוק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– שוק ישראלי קטן המשפיע על כדאיות הפיתוח וההשקעה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בשפה העברית והחקיקה בישראל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תשתית דאטה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– מחסור בדאטה משפטי איכותי ופתוח כמו חקיקה, פסיקה, כתבי בית דין, חוזים וכיו"ב</a:t>
            </a: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תשתית טכנולוגית 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– טכנולוגיות ניתוח שפה טבעית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NLP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בעברית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מצויות בשלבים מוקדמים</a:t>
            </a: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רגולציה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– הרגולציה הדוקה על שוק עריכת הדין, שאינה מאפשרת כניסת שחקנים טכנולוגיים לשוק השירותים המשפטיים או שיתופי פעולה כלשהם בין חברות עורכי דין לסקטורים אחרים</a:t>
            </a: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אופי </a:t>
            </a: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השוק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שוק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סגור ושמרן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היעדר תמריץ לשינוי (שיטת הגבייה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בשלות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הטכנולוגיה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מוצרי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טק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במיוחד בשווקים קטנים, הם עדיין לא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Plug&amp;Play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ודורשים מאמץ הטמעתי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חסמי כניסה לשוק הישראלי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9157" y="215444"/>
            <a:ext cx="628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err="1">
                <a:latin typeface="Calibri" panose="020F0502020204030204" pitchFamily="34" charset="0"/>
                <a:cs typeface="Calibri" panose="020F0502020204030204" pitchFamily="34" charset="0"/>
              </a:rPr>
              <a:t>ליגל-טק וטכנולוגיה בעולם המשפט</a:t>
            </a:r>
          </a:p>
        </p:txBody>
      </p:sp>
    </p:spTree>
    <p:extLst>
      <p:ext uri="{BB962C8B-B14F-4D97-AF65-F5344CB8AC3E}">
        <p14:creationId xmlns:p14="http://schemas.microsoft.com/office/powerpoint/2010/main" val="60903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open.edu/openlearncreate/pluginfile.php/166968/mod_oucontent/oucontent/11954/95291c3d/2b34e379/nnco-pyc_blk02_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817" y="1712422"/>
            <a:ext cx="7718367" cy="51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719157" y="215444"/>
            <a:ext cx="628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err="1">
                <a:latin typeface="Calibri" panose="020F0502020204030204" pitchFamily="34" charset="0"/>
                <a:cs typeface="Calibri" panose="020F0502020204030204" pitchFamily="34" charset="0"/>
              </a:rPr>
              <a:t>ליגל-טק וטכנולוגיה בעולם המשפט</a:t>
            </a:r>
          </a:p>
        </p:txBody>
      </p:sp>
    </p:spTree>
    <p:extLst>
      <p:ext uri="{BB962C8B-B14F-4D97-AF65-F5344CB8AC3E}">
        <p14:creationId xmlns:p14="http://schemas.microsoft.com/office/powerpoint/2010/main" val="151556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478089" y="215445"/>
            <a:ext cx="65226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>
                <a:latin typeface="Calibri" panose="020F0502020204030204" pitchFamily="34" charset="0"/>
                <a:cs typeface="Calibri" panose="020F0502020204030204" pitchFamily="34" charset="0"/>
              </a:rPr>
              <a:t>מערכת המשפט בישראל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תמונת מצב – יעילות ופריון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188927" y="2057999"/>
            <a:ext cx="66826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בשנים האחרונות אנו </a:t>
            </a:r>
            <a:r>
              <a:rPr lang="he-IL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עדים 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</a:t>
            </a:r>
            <a:r>
              <a:rPr lang="he-I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עלייה בדרישה 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לשירותים משפטיים ול</a:t>
            </a:r>
            <a:r>
              <a:rPr lang="he-I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גידול במורכבות 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ההליכים ובכמות המידע שהם כוללים. </a:t>
            </a:r>
            <a:endParaRPr lang="he-IL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פועל 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יוצא מכך הוא שהשירותים המשפטיים בישראל </a:t>
            </a:r>
            <a:r>
              <a:rPr lang="he-I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יקרים ואורכים זמן רב.</a:t>
            </a:r>
          </a:p>
        </p:txBody>
      </p:sp>
      <p:sp>
        <p:nvSpPr>
          <p:cNvPr id="14" name="מלבן 13"/>
          <p:cNvSpPr/>
          <p:nvPr/>
        </p:nvSpPr>
        <p:spPr>
          <a:xfrm>
            <a:off x="5247739" y="3740571"/>
            <a:ext cx="6623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הדבר בא לידי ביטוי גם ב</a:t>
            </a:r>
            <a:r>
              <a:rPr lang="he-I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מדד עשיית עסקים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לפיו </a:t>
            </a:r>
            <a:r>
              <a:rPr lang="he-I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חוזה 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בישראל אורכת בממוצע</a:t>
            </a:r>
            <a:r>
              <a:rPr lang="he-I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כ-975 ימים, ועלותו מגיעה לכ-25% משווי </a:t>
            </a:r>
            <a:r>
              <a:rPr lang="he-IL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התביעה: </a:t>
            </a:r>
            <a:endParaRPr lang="he-I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תרשים 16"/>
          <p:cNvGraphicFramePr/>
          <p:nvPr>
            <p:extLst>
              <p:ext uri="{D42A27DB-BD31-4B8C-83A1-F6EECF244321}">
                <p14:modId xmlns:p14="http://schemas.microsoft.com/office/powerpoint/2010/main" val="3478699131"/>
              </p:ext>
            </p:extLst>
          </p:nvPr>
        </p:nvGraphicFramePr>
        <p:xfrm>
          <a:off x="2834850" y="1889080"/>
          <a:ext cx="2092037" cy="224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תרשים 17"/>
          <p:cNvGraphicFramePr/>
          <p:nvPr>
            <p:extLst>
              <p:ext uri="{D42A27DB-BD31-4B8C-83A1-F6EECF244321}">
                <p14:modId xmlns:p14="http://schemas.microsoft.com/office/powerpoint/2010/main" val="1605119311"/>
              </p:ext>
            </p:extLst>
          </p:nvPr>
        </p:nvGraphicFramePr>
        <p:xfrm>
          <a:off x="744978" y="1889072"/>
          <a:ext cx="2145291" cy="224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תמונה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231" y="4694741"/>
            <a:ext cx="8468643" cy="19410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5812" y="4098012"/>
            <a:ext cx="219807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>
                <a:latin typeface="Calibri" panose="020F0502020204030204" pitchFamily="34" charset="0"/>
                <a:cs typeface="Calibri" panose="020F0502020204030204" pitchFamily="34" charset="0"/>
              </a:rPr>
              <a:t>נתונים: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200" b="1">
                <a:latin typeface="Calibri" panose="020F0502020204030204" pitchFamily="34" charset="0"/>
                <a:cs typeface="Calibri" panose="020F0502020204030204" pitchFamily="34" charset="0"/>
              </a:rPr>
              <a:t>מדד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CEPEJ</a:t>
            </a:r>
            <a:endParaRPr lang="he-IL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1834" y="6595833"/>
            <a:ext cx="458943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>
                <a:latin typeface="Calibri" panose="020F0502020204030204" pitchFamily="34" charset="0"/>
                <a:cs typeface="Calibri" panose="020F0502020204030204" pitchFamily="34" charset="0"/>
              </a:rPr>
              <a:t>נתונים: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200" b="1">
                <a:latin typeface="Calibri" panose="020F0502020204030204" pitchFamily="34" charset="0"/>
                <a:cs typeface="Calibri" panose="020F0502020204030204" pitchFamily="34" charset="0"/>
              </a:rPr>
              <a:t>מדד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Doing Business</a:t>
            </a:r>
            <a:endParaRPr lang="he-IL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5093943" y="5007645"/>
            <a:ext cx="1087873" cy="1588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1868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87601" y="3350638"/>
            <a:ext cx="3202757" cy="3202757"/>
          </a:xfrm>
          <a:prstGeom prst="rect">
            <a:avLst/>
          </a:prstGeom>
          <a:solidFill>
            <a:srgbClr val="99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 rot="10800000">
            <a:off x="8241322" y="3350638"/>
            <a:ext cx="3241496" cy="3241496"/>
          </a:xfrm>
          <a:prstGeom prst="rect">
            <a:avLst/>
          </a:prstGeom>
          <a:solidFill>
            <a:srgbClr val="00CC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 rot="10800000">
            <a:off x="4433405" y="3324031"/>
            <a:ext cx="3202757" cy="3202757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20449" y="3888923"/>
            <a:ext cx="293706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תשתית </a:t>
            </a:r>
            <a:r>
              <a:rPr lang="he-I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לאקוסיסטם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17" name="מלבן 16"/>
          <p:cNvSpPr/>
          <p:nvPr/>
        </p:nvSpPr>
        <p:spPr>
          <a:xfrm>
            <a:off x="4504918" y="3888923"/>
            <a:ext cx="305290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דיגיטציה של מערכת </a:t>
            </a:r>
            <a:r>
              <a:rPr lang="he-I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החוק מקצה לקצה</a:t>
            </a:r>
            <a:endParaRPr lang="he-I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5536257" y="1077800"/>
            <a:ext cx="6464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תכנית פעולה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01" y="215444"/>
            <a:ext cx="11313094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שימוש בטכנולוגיה לקידום הפריון וצמצום פער הנגישות לשירותים משפטיים</a:t>
            </a:r>
            <a:endParaRPr lang="he-IL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Digitization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9" b="16202"/>
          <a:stretch>
            <a:fillRect/>
          </a:stretch>
        </p:blipFill>
        <p:spPr bwMode="auto">
          <a:xfrm>
            <a:off x="5562493" y="5277455"/>
            <a:ext cx="932607" cy="6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gitization Icons - Download Free Vector Icons | Noun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522" y="5203521"/>
            <a:ext cx="780914" cy="7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87601" y="1990454"/>
            <a:ext cx="1083042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המטרה: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צמצום פער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הנגישות לשירותים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משפטיים, צמצום עלות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השירותים המשפטיים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בישראל והגדלת הפריון באמצעות שימוש בטכנולוגיות מתקדמות בשוק הפרטי והציבורי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8310483" y="3883828"/>
            <a:ext cx="315005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קפיצת מדרגה טכנולוגית במשרד המשפטים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4" descr="Digitization Icons - Download Free Vector Icons | Noun Pro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4610" y="5197982"/>
            <a:ext cx="781802" cy="7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2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8137518" y="3443264"/>
            <a:ext cx="2945424" cy="1519822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הפיכת משרד המשפטים </a:t>
            </a:r>
          </a:p>
          <a:p>
            <a:pPr algn="ctr">
              <a:lnSpc>
                <a:spcPct val="150000"/>
              </a:lnSpc>
            </a:pPr>
            <a:r>
              <a:rPr lang="he-I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לארגון מוטה דאטה 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509880" y="3443264"/>
            <a:ext cx="2946734" cy="1519822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יישוב סכסוכים מקוון</a:t>
            </a:r>
          </a:p>
          <a:p>
            <a:pPr algn="ctr">
              <a:lnSpc>
                <a:spcPct val="150000"/>
              </a:lnSpc>
            </a:pPr>
            <a:r>
              <a:rPr lang="he-I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</a:t>
            </a:r>
            <a:r>
              <a:rPr lang="he-I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824354" y="3443264"/>
            <a:ext cx="2945424" cy="1519822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פערי הנגישות למשפט ולשירותים משפטיים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במשרד 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הצעדים המוצעים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אסטרטגיית דאטה - עוגנים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1229" y="249707"/>
            <a:ext cx="106682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במשרד המשפטים</a:t>
            </a:r>
          </a:p>
          <a:p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937530"/>
            <a:ext cx="121335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חזון: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משרד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המשפטים יראה את המידע שבידיו כנכס,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ויפעל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לניצול מיטבי של המידע לשם הגשמת יעדיו האסטרטגיים, </a:t>
            </a: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קבלת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החלטות טובות יותר, מתן שירות טוב יותר, התייעלות וחסכון במשאבים והגברת אמון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הציבור</a:t>
            </a:r>
          </a:p>
        </p:txBody>
      </p:sp>
      <p:graphicFrame>
        <p:nvGraphicFramePr>
          <p:cNvPr id="22" name="דיאגרמה 21">
            <a:extLst>
              <a:ext uri="{FF2B5EF4-FFF2-40B4-BE49-F238E27FC236}">
                <a16:creationId xmlns:a16="http://schemas.microsoft.com/office/drawing/2014/main" id="{71FFCA69-E068-48F0-86A4-2F2372BC6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59138"/>
              </p:ext>
            </p:extLst>
          </p:nvPr>
        </p:nvGraphicFramePr>
        <p:xfrm>
          <a:off x="922463" y="4068281"/>
          <a:ext cx="10347074" cy="231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4172" y="3429891"/>
            <a:ext cx="42636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ארבעה עוגנים אסטרטגיים להגשמת החזון: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8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8635999" y="2442032"/>
            <a:ext cx="3191935" cy="6483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משרד המשפטים</a:t>
            </a:r>
            <a:endParaRPr lang="he-IL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978589" y="2442031"/>
            <a:ext cx="3191934" cy="648301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sz="18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המגזר הציבורי</a:t>
            </a:r>
          </a:p>
        </p:txBody>
      </p:sp>
      <p:sp>
        <p:nvSpPr>
          <p:cNvPr id="20" name="מלבן 19"/>
          <p:cNvSpPr/>
          <p:nvPr/>
        </p:nvSpPr>
        <p:spPr>
          <a:xfrm>
            <a:off x="634994" y="2432241"/>
            <a:ext cx="3869267" cy="65809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sz="18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הציבור הרחב והמגזר העסקי</a:t>
            </a:r>
          </a:p>
        </p:txBody>
      </p:sp>
      <p:sp>
        <p:nvSpPr>
          <p:cNvPr id="9" name="מלבן 8"/>
          <p:cNvSpPr/>
          <p:nvPr/>
        </p:nvSpPr>
        <p:spPr>
          <a:xfrm>
            <a:off x="8636000" y="3090332"/>
            <a:ext cx="3191934" cy="2421006"/>
          </a:xfrm>
          <a:prstGeom prst="rect">
            <a:avLst/>
          </a:prstGeom>
          <a:solidFill>
            <a:srgbClr val="00CC99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קבלת </a:t>
            </a: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החלטות מבוססות נתונים בתחומי הניהול והרגולציה</a:t>
            </a:r>
          </a:p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אוטומציה של משימות ופרסונליזציה של תהליכי עבודה שיאפשרו מיקוד בעבודה מקצועית איכותית</a:t>
            </a:r>
          </a:p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שיתופיות במידע בין יחידות המשרד</a:t>
            </a:r>
          </a:p>
        </p:txBody>
      </p:sp>
      <p:sp>
        <p:nvSpPr>
          <p:cNvPr id="12" name="מלבן 11"/>
          <p:cNvSpPr/>
          <p:nvPr/>
        </p:nvSpPr>
        <p:spPr>
          <a:xfrm>
            <a:off x="4978589" y="3090332"/>
            <a:ext cx="3191934" cy="2421006"/>
          </a:xfrm>
          <a:prstGeom prst="rect">
            <a:avLst/>
          </a:prstGeom>
          <a:solidFill>
            <a:srgbClr val="00CC99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שיתופיות במידע בין גורמי האכיפה והמשפט, שיפור תהליכי עבודה משותפים </a:t>
            </a:r>
          </a:p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שיתופיות במידע בין משרדי הממשלה לקידום עקרונות האזרח במרכז, ו-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Once</a:t>
            </a:r>
            <a:endParaRPr lang="he-IL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634994" y="3090333"/>
            <a:ext cx="3869267" cy="2421005"/>
          </a:xfrm>
          <a:prstGeom prst="rect">
            <a:avLst/>
          </a:prstGeom>
          <a:solidFill>
            <a:srgbClr val="00CC99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שיפור, ייעול והוזלה של שירותים </a:t>
            </a: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משפטיים</a:t>
            </a:r>
            <a:endParaRPr lang="he-IL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הפחתת </a:t>
            </a: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נטל </a:t>
            </a: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רגולטורי בהתאם לתובנות מבוססות מידע</a:t>
            </a:r>
          </a:p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שיפור תהליכי שירות והפחתת בירוקרטיה 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שיח </a:t>
            </a: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משפטי ורגולטורי </a:t>
            </a: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מבוסס מידע </a:t>
            </a: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במשרד </a:t>
            </a: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ומחוצה </a:t>
            </a: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</a:t>
            </a:r>
          </a:p>
          <a:p>
            <a:pPr marL="228611" lvl="0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תמיכה בקהילת </a:t>
            </a:r>
            <a:r>
              <a:rPr lang="he-IL" sz="1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ובשימוש בדאטה </a:t>
            </a:r>
            <a:r>
              <a:rPr lang="he-I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משפטי </a:t>
            </a:r>
            <a:r>
              <a:rPr lang="he-I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בישראל</a:t>
            </a:r>
            <a:endParaRPr lang="he-IL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אסטרטגיית דאטה – בעלי עניין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במשרד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תשתית דאטה 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5138" y="4472048"/>
            <a:ext cx="75985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יצירת תשתית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לפרויקטי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דאטה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סטטוס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גיבוש האסטרטגיה ודרכי הפעולה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פלטפורמה – 2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ייעוץ 0.9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97578" y="1886725"/>
            <a:ext cx="114564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הפיכת המידע במשרד המשפטים לאיכותי (דיגיטלי ומובנה), מהימן, נגיש וזמין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דאטה משרדי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יצירת מתודולוגיה וסטנדרטים לניהול </a:t>
            </a:r>
            <a:r>
              <a:rPr lang="he-IL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הדאטה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ניתוח פערים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יצירת קטלוג דאטה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6064" y="5980107"/>
            <a:ext cx="23819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smtClean="0">
                <a:latin typeface="Calibri" panose="020F0502020204030204" pitchFamily="34" charset="0"/>
                <a:cs typeface="Calibri" panose="020F0502020204030204" pitchFamily="34" charset="0"/>
              </a:rPr>
              <a:t>מתוך: מסמך ייעוץ לאסטרטגיית דאטה, משרד המשפטים</a:t>
            </a:r>
            <a:endParaRPr lang="he-IL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0" y="2851561"/>
            <a:ext cx="4171394" cy="31285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במשרד 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קבוצה 13"/>
          <p:cNvGrpSpPr/>
          <p:nvPr/>
        </p:nvGrpSpPr>
        <p:grpSpPr>
          <a:xfrm>
            <a:off x="157523" y="1084187"/>
            <a:ext cx="1802387" cy="542947"/>
            <a:chOff x="8003977" y="30785"/>
            <a:chExt cx="2339206" cy="892800"/>
          </a:xfrm>
        </p:grpSpPr>
        <p:sp>
          <p:nvSpPr>
            <p:cNvPr id="19" name="מלבן 18"/>
            <p:cNvSpPr/>
            <p:nvPr/>
          </p:nvSpPr>
          <p:spPr>
            <a:xfrm>
              <a:off x="8003977" y="30785"/>
              <a:ext cx="2339206" cy="8928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8003977" y="30785"/>
              <a:ext cx="2339206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מדיניות ניהול מידע</a:t>
              </a:r>
              <a:endParaRPr lang="he-IL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25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אסטרטגיית דאטה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במשרד 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מלבן 74"/>
          <p:cNvSpPr/>
          <p:nvPr/>
        </p:nvSpPr>
        <p:spPr>
          <a:xfrm>
            <a:off x="397578" y="1886725"/>
            <a:ext cx="114564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כלים ויכולות טכנולוגיות לשיקוף עיבוד וניתוח המידע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מנוע חיפוש אחוד לכל מאגרי המידע במשרד (לוטוס)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רכישת יכולות וטכנולוגיה בתחום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- Text Analytics &amp; Predictive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he-IL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e-IL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תקציב –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לוטוס 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- 4.5  </a:t>
            </a:r>
            <a:r>
              <a:rPr lang="he-IL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endParaRPr lang="he-IL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Text Analytics &amp; Predictive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1.6 </a:t>
            </a:r>
            <a:r>
              <a:rPr lang="he-IL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endParaRPr lang="he-IL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146580" y="1085411"/>
            <a:ext cx="1657282" cy="546936"/>
            <a:chOff x="5315667" y="49775"/>
            <a:chExt cx="2339206" cy="892800"/>
          </a:xfrm>
        </p:grpSpPr>
        <p:sp>
          <p:nvSpPr>
            <p:cNvPr id="8" name="מלבן 7"/>
            <p:cNvSpPr/>
            <p:nvPr/>
          </p:nvSpPr>
          <p:spPr>
            <a:xfrm>
              <a:off x="5315667" y="49775"/>
              <a:ext cx="2339206" cy="8928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5315667" y="49775"/>
              <a:ext cx="2339206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יכולות וטכנולוגיה </a:t>
              </a:r>
              <a:endParaRPr lang="he-IL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114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905608" y="1893603"/>
            <a:ext cx="1088243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ScaleUp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לפרויקטי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דאטה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שמצויים בשלבי פיילוט מתקדמים: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כלי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eDiscovery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לגילוי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מסמכים וניהול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ראיות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אצל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הגופים המייצגים במשרד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המשפטים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ועדת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שחרורים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ניתוח תיקים והערכת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סיכונים חטיבה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אזרחית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בדיקת זכאות לייצוג משפטי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4" y="3471515"/>
            <a:ext cx="5984307" cy="2615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אסטרטגיית דאטה –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ScaleUp</a:t>
            </a:r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לפרויקטי</a:t>
            </a:r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דאטה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917223" y="4470976"/>
            <a:ext cx="5870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 –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חסכון במשאבים, ייעול עבודת 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הפרקליטות</a:t>
            </a:r>
            <a:endParaRPr lang="he-IL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e-IL" sz="2000" b="1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סטטוס </a:t>
            </a:r>
            <a:r>
              <a:rPr lang="he-IL" sz="20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שלושת הפרויקטים מצויים בשלבי פיילוט מתקדמים</a:t>
            </a:r>
          </a:p>
          <a:p>
            <a:pPr lvl="0">
              <a:lnSpc>
                <a:spcPct val="150000"/>
              </a:lnSpc>
            </a:pPr>
            <a:r>
              <a:rPr lang="he-IL" sz="2000" b="1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תקציב </a:t>
            </a:r>
            <a:r>
              <a:rPr lang="he-IL" sz="20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b="1" dirty="0" smtClean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eDiscovery</a:t>
            </a:r>
            <a:r>
              <a:rPr lang="he-IL" sz="2000" b="1" dirty="0" smtClean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ועדת שחרורים</a:t>
            </a:r>
            <a:r>
              <a:rPr lang="he-IL" sz="2000" dirty="0" smtClean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he-IL" sz="2000" dirty="0" err="1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במשרד 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קבוצה 12"/>
          <p:cNvGrpSpPr/>
          <p:nvPr/>
        </p:nvGrpSpPr>
        <p:grpSpPr>
          <a:xfrm>
            <a:off x="135149" y="1065518"/>
            <a:ext cx="1963518" cy="583976"/>
            <a:chOff x="3890" y="30785"/>
            <a:chExt cx="2339206" cy="892800"/>
          </a:xfrm>
        </p:grpSpPr>
        <p:sp>
          <p:nvSpPr>
            <p:cNvPr id="15" name="מלבן 14"/>
            <p:cNvSpPr/>
            <p:nvPr/>
          </p:nvSpPr>
          <p:spPr>
            <a:xfrm>
              <a:off x="3890" y="30785"/>
              <a:ext cx="2339206" cy="8928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3890" y="30785"/>
              <a:ext cx="2339206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ניהול השינוי, תרבות והטמעה</a:t>
              </a:r>
              <a:endParaRPr lang="he-IL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77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אסטרטגיית דאטה –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POC </a:t>
            </a:r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2781" y="1884554"/>
            <a:ext cx="7632847" cy="50629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731" y="3823546"/>
            <a:ext cx="780889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אוטומציה של תהליכים בתחומי השירות והייצוג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חסכון במשאבים וייעול עבודת הפרקליטות, הסיוע המשפטי והסנגוריה הציבורית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סטטוס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טרם החל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1.25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(0.25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לכל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POC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090244" y="2401899"/>
            <a:ext cx="1814133" cy="708487"/>
          </a:xfrm>
          <a:prstGeom prst="rect">
            <a:avLst/>
          </a:pr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he-I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090242" y="3829914"/>
            <a:ext cx="1814133" cy="708487"/>
          </a:xfrm>
          <a:prstGeom prst="rect">
            <a:avLst/>
          </a:pr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</a:t>
            </a:r>
            <a:endParaRPr lang="he-I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חץ ימינה 14"/>
          <p:cNvSpPr/>
          <p:nvPr/>
        </p:nvSpPr>
        <p:spPr>
          <a:xfrm rot="16200000" flipH="1">
            <a:off x="1648536" y="3347058"/>
            <a:ext cx="697547" cy="254977"/>
          </a:xfrm>
          <a:prstGeom prst="rightArrow">
            <a:avLst>
              <a:gd name="adj1" fmla="val 22414"/>
              <a:gd name="adj2" fmla="val 50000"/>
            </a:avLst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0242" y="5257929"/>
            <a:ext cx="1814133" cy="708487"/>
          </a:xfrm>
          <a:prstGeom prst="rect">
            <a:avLst/>
          </a:pr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endParaRPr lang="he-I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חץ ימינה 16"/>
          <p:cNvSpPr/>
          <p:nvPr/>
        </p:nvSpPr>
        <p:spPr>
          <a:xfrm rot="16200000" flipH="1">
            <a:off x="1648536" y="4775073"/>
            <a:ext cx="697547" cy="254977"/>
          </a:xfrm>
          <a:prstGeom prst="rightArrow">
            <a:avLst>
              <a:gd name="adj1" fmla="val 22414"/>
              <a:gd name="adj2" fmla="val 50000"/>
            </a:avLst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במשרד 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קבוצה 18"/>
          <p:cNvGrpSpPr/>
          <p:nvPr/>
        </p:nvGrpSpPr>
        <p:grpSpPr>
          <a:xfrm>
            <a:off x="135149" y="1065518"/>
            <a:ext cx="1963518" cy="583976"/>
            <a:chOff x="3890" y="30785"/>
            <a:chExt cx="2339206" cy="892800"/>
          </a:xfrm>
        </p:grpSpPr>
        <p:sp>
          <p:nvSpPr>
            <p:cNvPr id="20" name="מלבן 19"/>
            <p:cNvSpPr/>
            <p:nvPr/>
          </p:nvSpPr>
          <p:spPr>
            <a:xfrm>
              <a:off x="3890" y="30785"/>
              <a:ext cx="2339206" cy="8928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3890" y="30785"/>
              <a:ext cx="2339206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ניהול השינוי, תרבות והטמעה</a:t>
              </a:r>
              <a:endParaRPr lang="he-IL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מלבן 21"/>
          <p:cNvSpPr/>
          <p:nvPr/>
        </p:nvSpPr>
        <p:spPr>
          <a:xfrm>
            <a:off x="367798" y="2137700"/>
            <a:ext cx="11456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ביצוע 5 </a:t>
            </a:r>
            <a:r>
              <a:rPr lang="he-IL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פיילוטים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להוכחת יכולת של </a:t>
            </a:r>
            <a:r>
              <a:rPr lang="he-IL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פרויקטי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דאטה ביחידות המשרד, הכוללים: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פרויקטי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אוטומציה מבוססת-מידע של שירותים לציבור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פרויקטי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אוטומציה מבוססת-מידע של עבודת פרקליטים ומשפטנים</a:t>
            </a:r>
          </a:p>
        </p:txBody>
      </p:sp>
    </p:spTree>
    <p:extLst>
      <p:ext uri="{BB962C8B-B14F-4D97-AF65-F5344CB8AC3E}">
        <p14:creationId xmlns:p14="http://schemas.microsoft.com/office/powerpoint/2010/main" val="141293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3820257" y="3771697"/>
            <a:ext cx="7923689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מיפוי צרכים (לראשונה)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לשם ניתוב משאבים וקביעת מדיניות מבוססי מידע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בסיס לבחינת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האימפקט של הצעדים בחלוף הזמן ואל מול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מדד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ATJ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הבין-לאומי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1.5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(גיבוש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מתודולוגיה וביצוע שני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פרויקטי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מיפוי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– אנשים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ועסקים)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מיפוי פערי הנגישות </a:t>
            </a:r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לשירותים משפטיים בישראל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916972" y="1959434"/>
            <a:ext cx="7826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ביצוע </a:t>
            </a:r>
            <a:r>
              <a:rPr lang="he-IL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פרויקטי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מיפוי נגישות לשירותים משפטיים בקרב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אנשים ובקרב עסקים על פי מתודולוגיית ה-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על מנת למפות את פערי הנגישות למשפט ולשירותים משפטיים (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Justice Gap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בקרב אנשים ועסקים בישראל.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42" y="1959434"/>
            <a:ext cx="3103963" cy="470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96" y="6306536"/>
            <a:ext cx="948651" cy="261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במשרד 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1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כל זכות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במשרד 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7316" y="3999352"/>
            <a:ext cx="93166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הנגשה אקטיבית של מידע משפטי ומידע על זכויות לשם צמצום פערי נגישות למשפט ולזכויות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בסיס דאטה לפרויקטים בתחום מיצוי זכויות (כולל מנוע הזכויות של ישראל דיגיטלית)</a:t>
            </a: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3208713" y="1959434"/>
            <a:ext cx="8535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כל-זכות" – מאגר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המידע המקיף ביותר על זכויות ושירותים ציבוריים בישראל, והדרך למימושן. פועל כמיזם משותף של משרד המשפטים, ישראל 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דיגיטלית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וג'וינט ישראל (ההתקשרות מסתיימת במאי 2021).</a:t>
            </a:r>
          </a:p>
        </p:txBody>
      </p:sp>
      <p:pic>
        <p:nvPicPr>
          <p:cNvPr id="1028" name="Picture 4" descr="כל זכות كل الحق | אתר חיים משותפי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22063" b="25662"/>
          <a:stretch/>
        </p:blipFill>
        <p:spPr bwMode="auto">
          <a:xfrm>
            <a:off x="191192" y="2893757"/>
            <a:ext cx="3277581" cy="1371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946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מגמות בין-לאומיות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7805" y="215444"/>
            <a:ext cx="77528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>
                <a:latin typeface="Calibri" panose="020F0502020204030204" pitchFamily="34" charset="0"/>
                <a:cs typeface="Calibri" panose="020F0502020204030204" pitchFamily="34" charset="0"/>
              </a:rPr>
              <a:t>פער הנגישות למשפט ולשירותים משפטיים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8" y="3141847"/>
            <a:ext cx="5451291" cy="3270775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3182811" y="2000931"/>
            <a:ext cx="8648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פי מדד </a:t>
            </a:r>
            <a:r>
              <a:rPr lang="en-US" sz="2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Justice</a:t>
            </a:r>
            <a:r>
              <a:rPr lang="he-IL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העולמי של ארגון</a:t>
            </a:r>
            <a:r>
              <a:rPr 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Justice Project </a:t>
            </a:r>
            <a:r>
              <a:rPr lang="he-IL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2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אחד מכל שני אנשים נתקלים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בבעיה או בצורך משפטי אחד לפחות במהלך </a:t>
            </a:r>
            <a:r>
              <a:rPr lang="he-IL" sz="2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שנתיים</a:t>
            </a:r>
            <a:r>
              <a:rPr lang="he-IL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כאשר </a:t>
            </a: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במדינות מפותחות המספרים גדולים יותר.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4" y="2378816"/>
            <a:ext cx="2179574" cy="601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3131" y="3647100"/>
            <a:ext cx="5367702" cy="14296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20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דוחות ה-</a:t>
            </a:r>
            <a:r>
              <a:rPr lang="en-US" sz="2000" b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OECD</a:t>
            </a:r>
            <a:r>
              <a:rPr lang="he-IL" sz="2000" b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בנושא פער הנגישות למשפט ולשירותים משפטיים מצביעים על שורה של קשרים בין צמצום הפער לבין הפריון והצמיחה המכלילה (</a:t>
            </a:r>
            <a:r>
              <a:rPr lang="en-US" sz="20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Inclusive Growth</a:t>
            </a:r>
            <a:r>
              <a:rPr lang="he-IL" sz="20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he-IL"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983" y="5245564"/>
            <a:ext cx="3390950" cy="11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מערכת מקוונת לניהול הליכים וליישוב סכסוכים </a:t>
            </a:r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ODR \ VC</a:t>
            </a:r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9831" y="2890311"/>
            <a:ext cx="594245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ייעול, קיצור והוזלת עלויות בהליכים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הורדת עומס ממערכת בתי המשפט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הגברת הנגישות לצדק ולשירותים משפטיים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סטטוס –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פיילוט להוכחת יכולת וערך במפקח על הבתים המשותפים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ODR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מוקאפ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דיונים מקוונים בבתי הדין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VC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ותחילת תהליך רכש. 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תוקצב במסגרת החלטת ממשלה האצה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דיגיטלית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537512" y="1922354"/>
            <a:ext cx="10084777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מערכת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מקוונת ליישוב סכסוכים וניהול הליכים בבתי הדין (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 \ VC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שתאפשר 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נגישות, פישוט וייעול הליכים ע"י העברתם לפלטפורמות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מקוונות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95" y="3202310"/>
            <a:ext cx="5315136" cy="295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קפיצת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מדרגה טכנולוגית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במשרד המשפטים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8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714377" y="249707"/>
            <a:ext cx="112451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דיגיטציה של מערכת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החוק מקצה לקצה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הצעדים המוצעים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466993" y="2584283"/>
            <a:ext cx="2945424" cy="1519822"/>
          </a:xfrm>
          <a:prstGeom prst="rect">
            <a:avLst/>
          </a:prstGeom>
          <a:solidFill>
            <a:srgbClr val="FFD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ממשקים מקוונים בין בית המשפט והגורמים המייצגים</a:t>
            </a:r>
          </a:p>
        </p:txBody>
      </p:sp>
      <p:sp>
        <p:nvSpPr>
          <p:cNvPr id="10" name="מלבן 9"/>
          <p:cNvSpPr/>
          <p:nvPr/>
        </p:nvSpPr>
        <p:spPr>
          <a:xfrm>
            <a:off x="6994281" y="4457044"/>
            <a:ext cx="2945424" cy="1519822"/>
          </a:xfrm>
          <a:prstGeom prst="rect">
            <a:avLst/>
          </a:prstGeom>
          <a:solidFill>
            <a:srgbClr val="FFD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חקיקה דיגיטלית</a:t>
            </a:r>
          </a:p>
        </p:txBody>
      </p:sp>
      <p:sp>
        <p:nvSpPr>
          <p:cNvPr id="13" name="מלבן 12"/>
          <p:cNvSpPr/>
          <p:nvPr/>
        </p:nvSpPr>
        <p:spPr>
          <a:xfrm>
            <a:off x="835271" y="2584283"/>
            <a:ext cx="3122734" cy="1519822"/>
          </a:xfrm>
          <a:prstGeom prst="rect">
            <a:avLst/>
          </a:prstGeom>
          <a:solidFill>
            <a:srgbClr val="FFD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תיק חקירה דיגיטלי</a:t>
            </a:r>
          </a:p>
        </p:txBody>
      </p:sp>
      <p:sp>
        <p:nvSpPr>
          <p:cNvPr id="14" name="מלבן 13"/>
          <p:cNvSpPr/>
          <p:nvPr/>
        </p:nvSpPr>
        <p:spPr>
          <a:xfrm>
            <a:off x="3214199" y="4487818"/>
            <a:ext cx="3122734" cy="1458275"/>
          </a:xfrm>
          <a:prstGeom prst="rect">
            <a:avLst/>
          </a:prstGeom>
          <a:solidFill>
            <a:srgbClr val="FFD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מאגר פסיקה לאומי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4739132" y="2584283"/>
            <a:ext cx="2946734" cy="1519822"/>
          </a:xfrm>
          <a:prstGeom prst="rect">
            <a:avLst/>
          </a:prstGeom>
          <a:solidFill>
            <a:srgbClr val="FFD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עשיית </a:t>
            </a:r>
            <a:r>
              <a:rPr lang="he-I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עסקים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stop Shop policy</a:t>
            </a:r>
            <a:r>
              <a:rPr lang="he-I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6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ממשקים בין בית המשפט והגורמים המייצגים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608" y="1893603"/>
            <a:ext cx="10882438" cy="419961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הקמת ממשקים מקוונים בין יחידות משרד המשפטים ומערכת בתי המשפט על מנת לאפשר העברה מקוונת של כל סוגי המסמכים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והמידע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חסכון משמעותי במשאבים ובזמן עבודה של פרקליטים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לדיגיטציה מלאה של ההליך המשפטי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הוזלת עלויות ייצוג בפתיחת הממשקים לשוק הפרטי</a:t>
            </a:r>
            <a:endParaRPr lang="he-IL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סטטוס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...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complicated</a:t>
            </a:r>
            <a:endParaRPr lang="he-IL" sz="20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תקציב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3.6 </a:t>
            </a:r>
            <a:r>
              <a:rPr lang="he-IL" sz="20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endParaRPr lang="he-IL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s://19yw4b240vb03ws8qm25h366-wpengine.netdna-ssl.com/wp-content/uploads/API-Integrators-Court-Enterprise-Business-Players-1024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163"/>
          <a:stretch>
            <a:fillRect/>
          </a:stretch>
        </p:blipFill>
        <p:spPr bwMode="auto">
          <a:xfrm>
            <a:off x="509954" y="3786429"/>
            <a:ext cx="4893408" cy="25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377" y="249707"/>
            <a:ext cx="112451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דיגיטציה של מערכת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החוק מקצה לקצה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0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תיק חקירה דיגיטלי לגורמי החקירה והאכיפה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08" y="1893603"/>
            <a:ext cx="1088243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יצירת תיק חקירה דיגיטלי ללא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נייר לשיתוף חומרים בין גורמי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החקירה והאכיפה לגורמי התביעה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ובתי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המשפט </a:t>
            </a: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חסכון משמעותי במשאבים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דיגיטציה של המידע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ליישומי דאטה מתקדמים</a:t>
            </a:r>
            <a:endParaRPr lang="he-IL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סטטוס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complicated</a:t>
            </a:r>
            <a:endParaRPr lang="he-IL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תקציב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?</a:t>
            </a:r>
            <a:endParaRPr lang="he-IL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ttps://www.kindpng.com/picc/b/574/57443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3183390"/>
            <a:ext cx="2843823" cy="28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377" y="249707"/>
            <a:ext cx="112451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דיגיטציה של מערכת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החוק מקצה לקצה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0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56212" y="2031326"/>
            <a:ext cx="1083221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פרסום החקיקה בישראל בפורמט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דיגיטלי קריא על ידי מכונה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Machine Readable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גישה לנוסח מלא ופתוח של חקיקה לציבור ולאנשי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מקצוע בתחום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המשפט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פיתוח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יישומים מתקדמים המבוססים על המצב המשפטי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הקיים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חלק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מרכזי מתשתית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הדאטה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לתחום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-טק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סטטוס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גיבוש סטנדרט הדיגיטלי לייצוג חקיקה ע"י צוות משולב מפתחים-משפטנים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 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3.5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(צוות פיתוח כלי עריכה ופרסום חקיקה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חקיקה </a:t>
            </a:r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דיגיטלית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6" y="1865393"/>
            <a:ext cx="1876143" cy="365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1FF8E65-7ADE-4BCC-BF33-14C62073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03" y="2957896"/>
            <a:ext cx="3156320" cy="1860289"/>
          </a:xfrm>
          <a:prstGeom prst="rect">
            <a:avLst/>
          </a:prstGeom>
          <a:effectLst/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27" y="3693318"/>
            <a:ext cx="2481369" cy="293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14377" y="249707"/>
            <a:ext cx="112451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דיגיטציה של מערכת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החוק מקצה לקצה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0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מאגר פסיקה לאומי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454" y="2031325"/>
            <a:ext cx="9463977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מאגר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פסיקה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פתוח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וחופשי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לשימוש לפסקי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הדין של כלל הערכאות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בפורמט דיגיטלי וקריא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על ידי מכונה </a:t>
            </a: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גישה פתוחה נוחה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לפסקי הדין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לציבור ואנשי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מקצוע בתחום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המשפט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פיתוח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יישומים מתקדמים המבוססים על המצב המשפטי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הקיים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חלק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מרכזי מתשתית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הדאטה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לתחום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-טק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(הגדרת תכולת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הפרוייקט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על בסיס - מיפוי החומרים, עריכת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בנצ'מרק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בין-לאומי וביצוע מסע לקוח)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משמורת משותפת - פסק דין תקדימי- משרד עורכי דין רוטנברג - עו&quot;ד דיני משפחה  וגירושין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482" y="3338171"/>
            <a:ext cx="2517287" cy="31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עורך דין דורון ברד יצחקי - פסקי די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39" y="2684276"/>
            <a:ext cx="2411779" cy="30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4377" y="249707"/>
            <a:ext cx="112451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דיגיטציה של מערכת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החוק מקצה לקצה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74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 smtClean="0"/>
              <a:t>מדיניות </a:t>
            </a:r>
            <a:r>
              <a:rPr lang="en-US" dirty="0" smtClean="0"/>
              <a:t>One Stop Shop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3045" y="2078240"/>
            <a:ext cx="1090222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פיתוחים טכנולוגיים לשיפור קלות עשיית עסקים: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רישום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נכס ללא המתנה לתשלום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מס – תהליך אחוד עם רשות המיסים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רישום שעבודים – תהליך אחוד שעבודים ומשכונות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תשתית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ניהול ספר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חברה</a:t>
            </a:r>
          </a:p>
          <a:p>
            <a:pPr>
              <a:lnSpc>
                <a:spcPct val="150000"/>
              </a:lnSpc>
            </a:pP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הקלת נטל רגולטורי, עלייה במדד קלות עשיית עסקים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 </a:t>
            </a: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רישום שעבודים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0.45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4" descr="https://scontent-frt3-1.xx.fbcdn.net/v/t1.0-9/s960x960/72940686_10162705042340651_5895272591525937152_o.png?_nc_cat=107&amp;_nc_sid=e3f864&amp;_nc_ohc=Ml3n7xmJxZsAX_-esDs&amp;_nc_ht=scontent-frt3-1.xx&amp;oh=2f3f9a5efcfe6c326c530d7822c9a0a9&amp;oe=5F7A1D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84" y="4496925"/>
            <a:ext cx="3763108" cy="19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4377" y="249707"/>
            <a:ext cx="112451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דיגיטציה של מערכת 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אכיפת החוק מקצה לקצה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57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תשתית לאקוסיסטם ליגל-טק בישראל</a:t>
            </a:r>
            <a:endParaRPr lang="he-IL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aps - Legalcomp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424" y="1897060"/>
            <a:ext cx="8259152" cy="46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72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767255" y="1080481"/>
            <a:ext cx="9329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בריטניה – תשתית רגולטורית תומכת ליגל-טק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763" y="1959835"/>
            <a:ext cx="108525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Services Act 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  <a:r>
              <a:rPr lang="he-IL" b="1" smtClean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mtClean="0">
                <a:latin typeface="Calibri" panose="020F0502020204030204" pitchFamily="34" charset="0"/>
                <a:cs typeface="Calibri" panose="020F0502020204030204" pitchFamily="34" charset="0"/>
              </a:rPr>
              <a:t>תשתית רגולטורית חדשה לשוק השירותים המשפטיים בבריטניה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Services 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he-IL" b="1" smtClean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he-IL" smtClean="0">
                <a:latin typeface="Calibri" panose="020F0502020204030204" pitchFamily="34" charset="0"/>
                <a:cs typeface="Calibri" panose="020F0502020204030204" pitchFamily="34" charset="0"/>
              </a:rPr>
              <a:t> רגולטור עצמאי ובלתי-תלוי לפיקוח על שוק השירותים המשפטיים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smtClean="0">
                <a:latin typeface="Calibri" panose="020F0502020204030204" pitchFamily="34" charset="0"/>
                <a:cs typeface="Calibri" panose="020F0502020204030204" pitchFamily="34" charset="0"/>
              </a:rPr>
              <a:t>רגולציה מבוססת עקרונות מנחים וניהול סיכונים – </a:t>
            </a:r>
            <a:r>
              <a:rPr lang="he-IL" smtClean="0">
                <a:latin typeface="Calibri" panose="020F0502020204030204" pitchFamily="34" charset="0"/>
                <a:cs typeface="Calibri" panose="020F0502020204030204" pitchFamily="34" charset="0"/>
              </a:rPr>
              <a:t>החקיקה קובעת עקרונות, הרגולטור מיישם באופן גמיש על פי ניהול סיכונים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smtClean="0">
                <a:latin typeface="Calibri" panose="020F0502020204030204" pitchFamily="34" charset="0"/>
                <a:cs typeface="Calibri" panose="020F0502020204030204" pitchFamily="34" charset="0"/>
              </a:rPr>
              <a:t>שינויים תשתיתיים בעקרונות הרגולציה –</a:t>
            </a:r>
            <a:r>
              <a:rPr lang="he-IL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32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ליגל-טק </a:t>
            </a:r>
            <a:r>
              <a:rPr lang="he-IL" sz="3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בעולם – רגולציה</a:t>
            </a:r>
            <a:endParaRPr lang="he-IL" sz="3200" b="1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Flag of the United Kingdo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650" y="1153386"/>
            <a:ext cx="789839" cy="3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/>
          <p:cNvSpPr/>
          <p:nvPr/>
        </p:nvSpPr>
        <p:spPr>
          <a:xfrm>
            <a:off x="5771174" y="3818637"/>
            <a:ext cx="4516292" cy="1152805"/>
          </a:xfrm>
          <a:prstGeom prst="rect">
            <a:avLst/>
          </a:prstGeom>
          <a:noFill/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רשימה </a:t>
            </a:r>
            <a:r>
              <a:rPr lang="he-I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סגורה של פעולות משפטיות הדורשות </a:t>
            </a: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רישיון, יתר השירותים אינם חייבים </a:t>
            </a:r>
            <a:r>
              <a:rPr lang="he-I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ברישיון</a:t>
            </a:r>
          </a:p>
        </p:txBody>
      </p:sp>
      <p:sp>
        <p:nvSpPr>
          <p:cNvPr id="13" name="מלבן 12"/>
          <p:cNvSpPr/>
          <p:nvPr/>
        </p:nvSpPr>
        <p:spPr>
          <a:xfrm>
            <a:off x="729763" y="3818637"/>
            <a:ext cx="4041507" cy="1152806"/>
          </a:xfrm>
          <a:prstGeom prst="rect">
            <a:avLst/>
          </a:prstGeom>
          <a:noFill/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מתן </a:t>
            </a:r>
            <a:r>
              <a:rPr lang="he-I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משפטיים </a:t>
            </a: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</a:t>
            </a:r>
            <a:r>
              <a:rPr lang="he-I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ידי חברות </a:t>
            </a: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טכנולוגיות, הגברת התחרות בשוק</a:t>
            </a:r>
            <a:endParaRPr lang="he-I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771175" y="5389455"/>
            <a:ext cx="4516291" cy="1152805"/>
          </a:xfrm>
          <a:prstGeom prst="rect">
            <a:avLst/>
          </a:prstGeom>
          <a:noFill/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פתיחות למודלים </a:t>
            </a:r>
            <a:r>
              <a:rPr lang="he-I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עסקיים אלטרנטיביים </a:t>
            </a: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לחברת </a:t>
            </a:r>
            <a:r>
              <a:rPr lang="he-I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עורכי הדין הקלאסית </a:t>
            </a:r>
          </a:p>
        </p:txBody>
      </p:sp>
      <p:sp>
        <p:nvSpPr>
          <p:cNvPr id="15" name="מלבן 14"/>
          <p:cNvSpPr/>
          <p:nvPr/>
        </p:nvSpPr>
        <p:spPr>
          <a:xfrm>
            <a:off x="729763" y="5389455"/>
            <a:ext cx="4041507" cy="1152805"/>
          </a:xfrm>
          <a:prstGeom prst="rect">
            <a:avLst/>
          </a:prstGeom>
          <a:noFill/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שותפויות והשקעות בחברות טכנולוגיות, צמיחת נותני </a:t>
            </a:r>
            <a:r>
              <a:rPr lang="he-I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</a:t>
            </a: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משולבים (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</a:t>
            </a:r>
            <a:r>
              <a:rPr lang="he-IL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חץ ימינה 2"/>
          <p:cNvSpPr/>
          <p:nvPr/>
        </p:nvSpPr>
        <p:spPr>
          <a:xfrm flipH="1">
            <a:off x="4894360" y="4298408"/>
            <a:ext cx="697547" cy="254977"/>
          </a:xfrm>
          <a:prstGeom prst="rightArrow">
            <a:avLst>
              <a:gd name="adj1" fmla="val 22414"/>
              <a:gd name="adj2" fmla="val 50000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403882" y="4210373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>
                <a:latin typeface="Calibri" panose="020F0502020204030204" pitchFamily="34" charset="0"/>
                <a:cs typeface="Calibri" panose="020F0502020204030204" pitchFamily="34" charset="0"/>
              </a:rPr>
              <a:t>ייחוד המקצוע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0443446" y="5779981"/>
            <a:ext cx="1468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>
                <a:latin typeface="Calibri" panose="020F0502020204030204" pitchFamily="34" charset="0"/>
                <a:cs typeface="Calibri" panose="020F0502020204030204" pitchFamily="34" charset="0"/>
              </a:rPr>
              <a:t>מודלים עסקיים</a:t>
            </a:r>
            <a:endParaRPr lang="he-IL"/>
          </a:p>
        </p:txBody>
      </p:sp>
      <p:sp>
        <p:nvSpPr>
          <p:cNvPr id="18" name="חץ ימינה 17"/>
          <p:cNvSpPr/>
          <p:nvPr/>
        </p:nvSpPr>
        <p:spPr>
          <a:xfrm flipH="1">
            <a:off x="4896957" y="5837158"/>
            <a:ext cx="697547" cy="254977"/>
          </a:xfrm>
          <a:prstGeom prst="rightArrow">
            <a:avLst>
              <a:gd name="adj1" fmla="val 22414"/>
              <a:gd name="adj2" fmla="val 50000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7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6E44A57-25A4-4C51-B60D-9380A3F2F59B}"/>
              </a:ext>
            </a:extLst>
          </p:cNvPr>
          <p:cNvSpPr txBox="1"/>
          <p:nvPr/>
        </p:nvSpPr>
        <p:spPr>
          <a:xfrm>
            <a:off x="4466492" y="3318183"/>
            <a:ext cx="733566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Calibri" panose="020F0502020204030204" pitchFamily="34" charset="0"/>
                <a:cs typeface="Calibri" panose="020F0502020204030204" pitchFamily="34" charset="0"/>
              </a:rPr>
              <a:t>מסלולי פעולה</a:t>
            </a:r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הקמת גוף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שיפעל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לקידום התחום וליצירת </a:t>
            </a:r>
            <a:r>
              <a:rPr lang="he-IL" sz="2000" err="1" smtClean="0">
                <a:latin typeface="Calibri" panose="020F0502020204030204" pitchFamily="34" charset="0"/>
                <a:cs typeface="Calibri" panose="020F0502020204030204" pitchFamily="34" charset="0"/>
              </a:rPr>
              <a:t>אקוסיסטם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– תחת </a:t>
            </a:r>
            <a:r>
              <a:rPr lang="en-US" sz="2000" err="1" smtClean="0">
                <a:latin typeface="Calibri" panose="020F0502020204030204" pitchFamily="34" charset="0"/>
                <a:cs typeface="Calibri" panose="020F0502020204030204" pitchFamily="34" charset="0"/>
              </a:rPr>
              <a:t>TechNation</a:t>
            </a:r>
            <a:endParaRPr lang="he-I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פיתוח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פלטפורמה מקוונת ליישוב סכסוכים (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ODR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) עבור עסקים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"ארגז-חול"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ייעודי לתחום הליגל-טק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פיתוח כלים משפטיים ופרסום ניירות עמדה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ביחס למעבר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לעולם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דיגיטלי</a:t>
            </a:r>
            <a:endParaRPr lang="he-IL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9459" y="1080481"/>
            <a:ext cx="13074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בריטניה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5" y="2177559"/>
            <a:ext cx="3437425" cy="183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25" y="4288445"/>
            <a:ext cx="3192371" cy="209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55477" y="2031324"/>
            <a:ext cx="7546683" cy="9679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Calibri" panose="020F0502020204030204" pitchFamily="34" charset="0"/>
                <a:cs typeface="Calibri" panose="020F0502020204030204" pitchFamily="34" charset="0"/>
              </a:rPr>
              <a:t>מטרה</a:t>
            </a:r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קידום טרנספורמציה דיגיטלית של הסקטור המשפטי בבריטניה, תוך התמקדות בעולם העסקי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32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ליגל-טק </a:t>
            </a:r>
            <a:r>
              <a:rPr lang="he-IL" sz="3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בעולם - תכניות</a:t>
            </a:r>
            <a:endParaRPr lang="he-IL" sz="3200" b="1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Flag of the United Kingdom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650" y="1153386"/>
            <a:ext cx="789839" cy="3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93" y="1071752"/>
            <a:ext cx="2644272" cy="5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1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4247805" y="215444"/>
            <a:ext cx="77528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>
                <a:latin typeface="Calibri" panose="020F0502020204030204" pitchFamily="34" charset="0"/>
                <a:cs typeface="Calibri" panose="020F0502020204030204" pitchFamily="34" charset="0"/>
              </a:rPr>
              <a:t>פער הנגישות למשפט ולשירותים משפטיים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השפעה על הצמיחה והפריון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3B511D19-B5E2-4CFF-A143-CB24AC9C0AED}"/>
              </a:ext>
            </a:extLst>
          </p:cNvPr>
          <p:cNvSpPr txBox="1"/>
          <p:nvPr/>
        </p:nvSpPr>
        <p:spPr>
          <a:xfrm>
            <a:off x="7335839" y="2109109"/>
            <a:ext cx="30806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קידום צמיחה ופיתוח כלכלי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7CBD78F5-ED16-44F3-A35A-E6ED783A370E}"/>
              </a:ext>
            </a:extLst>
          </p:cNvPr>
          <p:cNvSpPr txBox="1"/>
          <p:nvPr/>
        </p:nvSpPr>
        <p:spPr>
          <a:xfrm>
            <a:off x="1990545" y="2109109"/>
            <a:ext cx="34606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צמצום פערים </a:t>
            </a:r>
            <a:r>
              <a:rPr lang="he-I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והתמודדות עם עוני</a:t>
            </a:r>
            <a:endParaRPr lang="he-IL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904872" y="2654406"/>
            <a:ext cx="3546357" cy="753611"/>
          </a:xfrm>
          <a:prstGeom prst="rect">
            <a:avLst/>
          </a:prstGeom>
          <a:solidFill>
            <a:srgbClr val="EA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הבטחת שירותים משפטיים לכל </a:t>
            </a:r>
            <a:endParaRPr lang="he-IL" smtClean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שכבות האוכלוסיה</a:t>
            </a:r>
            <a:endParaRPr lang="he-IL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1904872" y="3645484"/>
            <a:ext cx="3546357" cy="753611"/>
          </a:xfrm>
          <a:prstGeom prst="rect">
            <a:avLst/>
          </a:prstGeom>
          <a:solidFill>
            <a:srgbClr val="B6C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מניעת "כדורי שלג"</a:t>
            </a:r>
            <a:r>
              <a:rPr lang="en-US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 בעיות משפטיות</a:t>
            </a:r>
            <a:endParaRPr lang="he-IL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1904869" y="4636562"/>
            <a:ext cx="3546357" cy="753611"/>
          </a:xfrm>
          <a:prstGeom prst="rect">
            <a:avLst/>
          </a:prstGeom>
          <a:solidFill>
            <a:srgbClr val="6CC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צמצום פערים כלכליים וחברתיים</a:t>
            </a:r>
          </a:p>
        </p:txBody>
      </p:sp>
      <p:sp>
        <p:nvSpPr>
          <p:cNvPr id="51" name="מלבן 50"/>
          <p:cNvSpPr/>
          <p:nvPr/>
        </p:nvSpPr>
        <p:spPr>
          <a:xfrm>
            <a:off x="1904869" y="5627640"/>
            <a:ext cx="3546357" cy="752075"/>
          </a:xfrm>
          <a:prstGeom prst="rect">
            <a:avLst/>
          </a:prstGeom>
          <a:solidFill>
            <a:srgbClr val="00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צמיחה המגיעה גם לשכבות החלשות</a:t>
            </a:r>
          </a:p>
        </p:txBody>
      </p:sp>
      <p:sp>
        <p:nvSpPr>
          <p:cNvPr id="52" name="מלבן 51"/>
          <p:cNvSpPr/>
          <p:nvPr/>
        </p:nvSpPr>
        <p:spPr>
          <a:xfrm>
            <a:off x="7104184" y="2654406"/>
            <a:ext cx="3537351" cy="772121"/>
          </a:xfrm>
          <a:prstGeom prst="rect">
            <a:avLst/>
          </a:prstGeom>
          <a:solidFill>
            <a:srgbClr val="EA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הורדת עלויות עסקה </a:t>
            </a:r>
            <a:r>
              <a:rPr lang="he-IL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והליכים משפטיים</a:t>
            </a:r>
          </a:p>
        </p:txBody>
      </p:sp>
      <p:sp>
        <p:nvSpPr>
          <p:cNvPr id="53" name="מלבן 52"/>
          <p:cNvSpPr/>
          <p:nvPr/>
        </p:nvSpPr>
        <p:spPr>
          <a:xfrm>
            <a:off x="7104181" y="3646464"/>
            <a:ext cx="3537351" cy="753611"/>
          </a:xfrm>
          <a:prstGeom prst="rect">
            <a:avLst/>
          </a:prstGeom>
          <a:solidFill>
            <a:srgbClr val="B6C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צמצום </a:t>
            </a:r>
            <a:r>
              <a:rPr lang="he-IL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נטל בירוקרטי ורגולטורי</a:t>
            </a:r>
          </a:p>
        </p:txBody>
      </p:sp>
      <p:sp>
        <p:nvSpPr>
          <p:cNvPr id="54" name="מלבן 53"/>
          <p:cNvSpPr/>
          <p:nvPr/>
        </p:nvSpPr>
        <p:spPr>
          <a:xfrm>
            <a:off x="7104182" y="4620012"/>
            <a:ext cx="3537351" cy="753611"/>
          </a:xfrm>
          <a:prstGeom prst="rect">
            <a:avLst/>
          </a:prstGeom>
          <a:solidFill>
            <a:srgbClr val="6CC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שיפור הסביבה לעשיית </a:t>
            </a:r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עסקים      והגברת הוודאות העסקית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7110259" y="5593560"/>
            <a:ext cx="3531274" cy="753611"/>
          </a:xfrm>
          <a:prstGeom prst="rect">
            <a:avLst/>
          </a:prstGeom>
          <a:solidFill>
            <a:srgbClr val="00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עסקים קטנים ובינוניים</a:t>
            </a:r>
          </a:p>
          <a:p>
            <a:pPr algn="ctr"/>
            <a:r>
              <a:rPr lang="he-I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וקידום תחרות הוגנת</a:t>
            </a:r>
          </a:p>
        </p:txBody>
      </p:sp>
    </p:spTree>
    <p:extLst>
      <p:ext uri="{BB962C8B-B14F-4D97-AF65-F5344CB8AC3E}">
        <p14:creationId xmlns:p14="http://schemas.microsoft.com/office/powerpoint/2010/main" val="294688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0421832" y="1097031"/>
            <a:ext cx="774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יוטה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32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ליגל-טק </a:t>
            </a:r>
            <a:r>
              <a:rPr lang="he-IL" sz="3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בעולם - תכניות</a:t>
            </a:r>
            <a:endParaRPr lang="he-IL" sz="3200" b="1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079" y="3090447"/>
            <a:ext cx="6603688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Calibri" panose="020F0502020204030204" pitchFamily="34" charset="0"/>
                <a:cs typeface="Calibri" panose="020F0502020204030204" pitchFamily="34" charset="0"/>
              </a:rPr>
              <a:t>מסלולי פעולה</a:t>
            </a:r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הקמת </a:t>
            </a:r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גוף רגולטורי ייעודי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לקידום חדשנות בשירותים משפטיים באמצעות </a:t>
            </a:r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"ארגז חול" רגולטורי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שמטרתו לבחון שינויים אפשריים ברגולציה על שירותים משפטיים ולהגיש המלצות בתחום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ביצוע </a:t>
            </a:r>
            <a:r>
              <a:rPr lang="he-I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שינויים </a:t>
            </a:r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תשתיתיים ברגולציה על </a:t>
            </a:r>
            <a:r>
              <a:rPr lang="he-I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תחום השירותים </a:t>
            </a:r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המשפטיים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, בהשראת המודל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הבריטי ובהתאם להמלצות הגוף שהוקם</a:t>
            </a:r>
            <a:endParaRPr lang="he-IL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893603"/>
            <a:ext cx="1040816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Calibri" panose="020F0502020204030204" pitchFamily="34" charset="0"/>
                <a:cs typeface="Calibri" panose="020F0502020204030204" pitchFamily="34" charset="0"/>
              </a:rPr>
              <a:t>מטרה</a:t>
            </a:r>
            <a:r>
              <a:rPr lang="he-IL" sz="20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צמצום פער הנגישות לשירותים משפטיים באמצעות שינוי תשתיתי ברגולציה על מתן שירותים משפטיים, והחלת רגולציה מבוססת נתונים וניהול סיכונים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3" y="2822332"/>
            <a:ext cx="4454326" cy="330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Flag of Utah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1475" y="1132970"/>
            <a:ext cx="759101" cy="4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193" y="1139356"/>
            <a:ext cx="106682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Narrowing the Access to Justice Gap by Reimagining 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Regulation (2019)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0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תשתית </a:t>
            </a:r>
            <a:r>
              <a:rPr lang="he-IL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לאקוסיסטם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-טק בישראל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הצעדים המוצעים</a:t>
            </a:r>
            <a:endParaRPr lang="he-IL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466993" y="2584283"/>
            <a:ext cx="2945424" cy="1519822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צרכים </a:t>
            </a:r>
            <a:endParaRPr lang="he-IL" b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e-IL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בקרב </a:t>
            </a: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השחקים הרלוונטיים</a:t>
            </a:r>
          </a:p>
        </p:txBody>
      </p:sp>
      <p:sp>
        <p:nvSpPr>
          <p:cNvPr id="10" name="מלבן 9"/>
          <p:cNvSpPr/>
          <p:nvPr/>
        </p:nvSpPr>
        <p:spPr>
          <a:xfrm>
            <a:off x="6646985" y="4571345"/>
            <a:ext cx="2945424" cy="1519822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רגולטורית </a:t>
            </a:r>
          </a:p>
          <a:p>
            <a:pPr algn="ctr">
              <a:lnSpc>
                <a:spcPct val="150000"/>
              </a:lnSpc>
            </a:pP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לכניסת שחקנים טכנולוגיים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4651132" y="2584283"/>
            <a:ext cx="3122734" cy="1519822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דאטה</a:t>
            </a:r>
            <a:endParaRPr lang="he-I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831124" y="4571345"/>
            <a:ext cx="3122734" cy="1458275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יצירת קהילת יזמות</a:t>
            </a:r>
          </a:p>
          <a:p>
            <a:pPr algn="ctr">
              <a:lnSpc>
                <a:spcPct val="150000"/>
              </a:lnSpc>
            </a:pPr>
            <a:r>
              <a:rPr lang="he-IL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ותמיכה במיזמים</a:t>
            </a:r>
            <a:endParaRPr lang="he-I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35271" y="2584283"/>
            <a:ext cx="3122734" cy="1519822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</a:t>
            </a:r>
            <a:r>
              <a:rPr lang="he-IL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טכנולוגיה</a:t>
            </a:r>
            <a:endParaRPr lang="he-I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67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44886" y="2057703"/>
            <a:ext cx="1090222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מסע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לקוח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בקרב יזמים בתחום הליגל-טק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ובקרב משרדי עו"ד ונותני שירותים משפטיים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על מנת לבחון את החסמים הקיימים בתחום ואת דרכי הפעולה הרלוונטיות לסיוע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(אלו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מאגרי דאטה לפתוח, באלו תשתיות ממשלתית להשקיע, אלו הקלות או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גמישויות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רגולטוריות יכולות לסייע, איזה סוג ייעוץ או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מנטורינג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נדרשים וכו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')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איתור החסמים ליצירת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אקוסיסטם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על מנת לקדם צעדים ממוקדים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סטטוס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בוצע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בנצ'מרק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על שוק הליגל-טק העולמי ועל תכניות לקידום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-טק בעולם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(חברת ייעוץ מלווה)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מיפוי </a:t>
            </a:r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צרכים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תשתית לאקוסיסטם ליגל-טק בישראל</a:t>
            </a:r>
          </a:p>
        </p:txBody>
      </p:sp>
      <p:pic>
        <p:nvPicPr>
          <p:cNvPr id="1026" name="Picture 2" descr="Web, Map, Flat, Design, Pin, World, Travel, Gps, Lo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212">
            <a:off x="198897" y="3287932"/>
            <a:ext cx="4274809" cy="2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08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438822" y="2095825"/>
            <a:ext cx="1131435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"ארגז חול" דאטה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המהווה פלטפורמה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לפתיחה מבוקרת של מאגרי מידע שלא ניתן לפתוח באופן חופשי, על מנת לאפשר ליזמים ולבעלי עניין לפתח מוצרים ומודלים המבוססים על מידע ונתונים שאינם מידע פתוח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תמיכה במאגר מידע משולב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מגזר פרטי וציבורי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בתחום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המסמכים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המשפטיים.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יצירת תשתית דאטה ליישומים מתקדמים בתחום הליגל-טק, על פי צרכי השטח</a:t>
            </a:r>
            <a:endParaRPr lang="he-IL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</a:t>
            </a:r>
            <a:r>
              <a:rPr lang="he-I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תשתית דאטה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אקוסיסטם</a:t>
            </a:r>
            <a:r>
              <a:rPr lang="he-I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</p:spTree>
    <p:extLst>
      <p:ext uri="{BB962C8B-B14F-4D97-AF65-F5344CB8AC3E}">
        <p14:creationId xmlns:p14="http://schemas.microsoft.com/office/powerpoint/2010/main" val="255745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917449" y="2031325"/>
            <a:ext cx="1090222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יכולות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ניתוח שפה טבעית (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NLP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e-IL" sz="2000">
                <a:latin typeface="Calibri" panose="020F0502020204030204" pitchFamily="34" charset="0"/>
                <a:cs typeface="Calibri" panose="020F0502020204030204" pitchFamily="34" charset="0"/>
              </a:rPr>
              <a:t>בשפה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העברית</a:t>
            </a:r>
          </a:p>
          <a:p>
            <a:pPr>
              <a:lnSpc>
                <a:spcPct val="150000"/>
              </a:lnSpc>
            </a:pPr>
            <a:r>
              <a:rPr lang="he-I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 תשתית טכנולוגית לפיתוח יישומים ממתקדמים לניתוח מסמכים בתחום המשפט</a:t>
            </a:r>
          </a:p>
          <a:p>
            <a:pPr>
              <a:lnSpc>
                <a:spcPct val="150000"/>
              </a:lnSpc>
            </a:pPr>
            <a:r>
              <a:rPr lang="he-I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תקציב –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 תוקצב במסגרת החלטת הממשלה להאצה דיגיטלית</a:t>
            </a:r>
            <a:endParaRPr lang="he-IL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תשתית </a:t>
            </a:r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טכנולוגיה –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NLP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תשתית לאקוסיסטם ליגל-טק בישראל</a:t>
            </a:r>
          </a:p>
        </p:txBody>
      </p:sp>
      <p:pic>
        <p:nvPicPr>
          <p:cNvPr id="3074" name="Picture 2" descr="Font, Lead Set, Book Printing, Gutenberg,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3298" y="2807274"/>
            <a:ext cx="4612453" cy="3060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63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847111" y="2031326"/>
            <a:ext cx="1090222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הקמת צוות לבחינת הרגולציה הקיימת על תחום עריכת הדין והשירותים המשפטיים בישראל, על מנת למפות את החסמים ולפעול להתאמת הרגולציה לכניסת שחקנים טכנולוגיים לתחום</a:t>
            </a:r>
          </a:p>
          <a:p>
            <a:pPr>
              <a:lnSpc>
                <a:spcPct val="150000"/>
              </a:lnSpc>
            </a:pPr>
            <a:r>
              <a:rPr lang="he-I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אימפקט –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פתיחת חסמים לכניסת שחקנים טכנולוגיים לשוק השירותים המשפטיים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קידום התחרות בשוק עריכת הדין והשירותים המשפטיים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הוזלת עלויות ייצוג ועסקה והנגשת שירותים משפטיים</a:t>
            </a:r>
          </a:p>
          <a:p>
            <a:pPr>
              <a:lnSpc>
                <a:spcPct val="150000"/>
              </a:lnSpc>
            </a:pPr>
            <a:r>
              <a:rPr lang="he-I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תקציב – </a:t>
            </a:r>
            <a:r>
              <a:rPr lang="he-IL" sz="2000" smtClean="0">
                <a:latin typeface="Calibri" panose="020F0502020204030204" pitchFamily="34" charset="0"/>
                <a:cs typeface="Calibri" panose="020F0502020204030204" pitchFamily="34" charset="0"/>
              </a:rPr>
              <a:t>1 מלש"ח (חברת ייעוץ מלווה)</a:t>
            </a:r>
            <a:endParaRPr lang="he-IL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התאמת הרגולציה לכניסת שחקנים טכנולוגיים לשוק השירותים המשפטיים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תשתית לאקוסיסטם ליגל-טק בישראל</a:t>
            </a:r>
          </a:p>
        </p:txBody>
      </p:sp>
      <p:pic>
        <p:nvPicPr>
          <p:cNvPr id="4098" name="Picture 2" descr="Right, Law, Attorney, Justice, The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1" y="3089563"/>
            <a:ext cx="4547539" cy="3031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5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יצירת קהילת </a:t>
            </a:r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יזמות ותמיכה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במיזמים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1454" y="2230537"/>
            <a:ext cx="7875659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הקמת מועצת </a:t>
            </a:r>
            <a:r>
              <a:rPr lang="he-I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-טק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ועדת היגוי בין-מגזרית לקידום תחום הליגל-טק בישראל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הקמת קהילת חדשנות בחום המשפט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יצירת קשרים ושיתופי פעולה בין השחקנים והמגזרים השונים בתחום</a:t>
            </a:r>
            <a:endParaRPr lang="he-IL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קרן הון סיכון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שיתוף פעולה עם משקיעים במגזר הפרטי לתמיכה במיזמי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Israel First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ו-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Hebrew First</a:t>
            </a: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החצנת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אתגרים ממשלתיים לשוק הפרטי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באמצעות מכרזי אתגר</a:t>
            </a:r>
          </a:p>
          <a:p>
            <a:pPr>
              <a:lnSpc>
                <a:spcPct val="150000"/>
              </a:lnSpc>
            </a:pP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תקציב –</a:t>
            </a:r>
          </a:p>
          <a:p>
            <a:pPr>
              <a:lnSpc>
                <a:spcPct val="150000"/>
              </a:lnSpc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1.6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הקמת קהילת חדשנות, 1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מלש"ח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הקמת מועצת </a:t>
            </a:r>
            <a:r>
              <a:rPr lang="he-I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טק  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1229" y="249707"/>
            <a:ext cx="106682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תשתית לאקוסיסטם ליגל-טק בישראל</a:t>
            </a:r>
          </a:p>
        </p:txBody>
      </p:sp>
      <p:pic>
        <p:nvPicPr>
          <p:cNvPr id="5122" name="Picture 2" descr="Startup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4" y="2466065"/>
            <a:ext cx="3384430" cy="39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8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5536257" y="1077800"/>
            <a:ext cx="6464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איך נראית הצלחה?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01" y="215444"/>
            <a:ext cx="11313094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שימוש בטכנולוגיה לקידום הפריון וצמצום פער הנגישות בתחום המשפט</a:t>
            </a:r>
            <a:endParaRPr lang="he-IL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597462972"/>
              </p:ext>
            </p:extLst>
          </p:nvPr>
        </p:nvGraphicFramePr>
        <p:xfrm>
          <a:off x="426720" y="1939638"/>
          <a:ext cx="11416146" cy="469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78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5536257" y="1077800"/>
            <a:ext cx="6464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סיכום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01" y="215444"/>
            <a:ext cx="11313094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שימוש בטכנולוגיה לקידום הפריון וצמצום פער הנגישות בתחום המשפט</a:t>
            </a:r>
            <a:endParaRPr lang="he-IL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28089"/>
              </p:ext>
            </p:extLst>
          </p:nvPr>
        </p:nvGraphicFramePr>
        <p:xfrm>
          <a:off x="982740" y="1852821"/>
          <a:ext cx="10279273" cy="475488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4515782">
                  <a:extLst>
                    <a:ext uri="{9D8B030D-6E8A-4147-A177-3AD203B41FA5}">
                      <a16:colId xmlns:a16="http://schemas.microsoft.com/office/drawing/2014/main" val="622151341"/>
                    </a:ext>
                  </a:extLst>
                </a:gridCol>
                <a:gridCol w="4364182">
                  <a:extLst>
                    <a:ext uri="{9D8B030D-6E8A-4147-A177-3AD203B41FA5}">
                      <a16:colId xmlns:a16="http://schemas.microsoft.com/office/drawing/2014/main" val="3478093368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140490797"/>
                    </a:ext>
                  </a:extLst>
                </a:gridCol>
              </a:tblGrid>
              <a:tr h="219160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פרויקט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אימפקט</a:t>
                      </a:r>
                      <a:endParaRPr lang="he-IL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תקציב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707757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ממשקים מקוונים בין בית המשפט והגורמים המייצגים</a:t>
                      </a: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חסכון משמעותי במשאבים,</a:t>
                      </a:r>
                      <a:r>
                        <a:rPr lang="he-IL" sz="120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בזמן ובעלויות</a:t>
                      </a:r>
                      <a:endParaRPr lang="he-IL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59151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תיק חקירה דיגיטלי</a:t>
                      </a: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דיגיטציה,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חסכון במשאבים,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תשתית ליישומי דאטה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מתקדמים</a:t>
                      </a: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96546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חקיקה דיגיטלית</a:t>
                      </a: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גישה לחקיקה, פיתוח יישומים,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תשתית דאטה לתחום </a:t>
                      </a:r>
                      <a:r>
                        <a:rPr lang="he-IL" sz="12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הליגל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-טק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09877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מאגר פסיקה לאומי</a:t>
                      </a: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גישה לפסקי הדין, פיתוח יישומים,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תשתית דאטה לתחום </a:t>
                      </a:r>
                      <a:r>
                        <a:rPr lang="he-IL" sz="12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הליגל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-טק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99339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שיפור קלות עשיית עסקים</a:t>
                      </a: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 shop </a:t>
                      </a:r>
                      <a:endParaRPr lang="he-IL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29518"/>
                  </a:ext>
                </a:extLst>
              </a:tr>
              <a:tr h="344545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b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ארגון</a:t>
                      </a:r>
                      <a:r>
                        <a:rPr lang="he-IL" sz="1200" b="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מוטה דאטה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תשתית </a:t>
                      </a:r>
                      <a:r>
                        <a:rPr lang="he-IL" sz="12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לנרגולציה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מבוססת מידע ולפרויקטים עתידיים,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שיפור השירות, קיצור זמני עבודה,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שיפור העבודה מקצועית והגדלת הפריון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714712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מיפוי פערי הנגישות למשפט ולשירותים משפטיים</a:t>
                      </a: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b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קביעת מדיניות מבוססי מידע,</a:t>
                      </a:r>
                      <a:r>
                        <a:rPr lang="he-IL" sz="12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200" b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בסיס לבחינת אימפקט של הצעדים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18233"/>
                  </a:ext>
                </a:extLst>
              </a:tr>
              <a:tr h="344545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מערכת מקוונת לניהול הליכים וליישוב סכסוכים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 \ ODR)</a:t>
                      </a: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ייעול, קיצור והוזלת עלויות בהליכים, הורדת עומס ממערכת בתי המשפט</a:t>
                      </a: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הגברת הנגישות לצדק ולשירותים משפטיים.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64597"/>
                  </a:ext>
                </a:extLst>
              </a:tr>
              <a:tr h="27563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מיפוי צרכים</a:t>
                      </a:r>
                      <a:endParaRPr lang="he-IL" sz="1200" b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איתור החסמים ליצירת אקוסיסטם על מנת לקדם צעדים ממוקדים</a:t>
                      </a:r>
                      <a:endParaRPr lang="he-IL" sz="1200" b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he-IL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25269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r" rtl="1"/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תשתית</a:t>
                      </a:r>
                      <a:r>
                        <a:rPr lang="he-IL" sz="1200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דאטה</a:t>
                      </a:r>
                      <a:endParaRPr lang="he-IL" sz="1200" b="0" baseline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תשתית דאטה ליישומים מתקדמים בתחום הליגל-טק</a:t>
                      </a:r>
                      <a:endParaRPr lang="he-IL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78440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r" rtl="1"/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תשתית טכנולוגיה</a:t>
                      </a:r>
                      <a:endParaRPr lang="he-IL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תשתית לפיתוח יישומים ממתקדמים לניתוח מסמכים בתחום המשפט</a:t>
                      </a:r>
                      <a:endParaRPr lang="he-IL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70210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התאמת הרגולציה לכניסת שחקנים טכנולוגיים לשוק השירותים המשפטיים</a:t>
                      </a:r>
                      <a:endParaRPr lang="en-US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b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פתיחת חסמים לכניסת שחקנים טכנולוגיים לשוק השירותים המשפטיים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057597"/>
                  </a:ext>
                </a:extLst>
              </a:tr>
              <a:tr h="27563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קהילת יזמות ותמיכה במיזמים</a:t>
                      </a:r>
                      <a:endParaRPr lang="he-IL" sz="1200" b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קהילת יזמות ותמיכה במיזמים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18412"/>
                  </a:ext>
                </a:extLst>
              </a:tr>
              <a:tr h="27563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he-IL" sz="1200" b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he-IL" sz="120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סה"כ:</a:t>
                      </a:r>
                      <a:endParaRPr lang="en-US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1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4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6226235" y="215444"/>
            <a:ext cx="57744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err="1">
                <a:latin typeface="Calibri" panose="020F0502020204030204" pitchFamily="34" charset="0"/>
                <a:cs typeface="Calibri" panose="020F0502020204030204" pitchFamily="34" charset="0"/>
              </a:rPr>
              <a:t>ליגל-טק וטכנולוגיה בעולם המשפט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892" y="1941659"/>
            <a:ext cx="10854591" cy="9679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פתרונות לצמצום פער הנגישות למשפט בכל העולם התמקדו עד לעת האחרונה בייעול הליכים בבתי המשפט ובסיוע משפטי, ע"י הוספת תקנים ותקציבים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latin typeface="Calibri" panose="020F0502020204030204" pitchFamily="34" charset="0"/>
                <a:cs typeface="Calibri" panose="020F0502020204030204" pitchFamily="34" charset="0"/>
              </a:rPr>
              <a:t>מגמות בין-לאומיות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7469552" y="3189716"/>
            <a:ext cx="4193931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כיום ניכר כי המתכונת המסורתית אינה נותנת מענה מתאים לחברה ולכלכלה של המאה ה-21. </a:t>
            </a:r>
          </a:p>
        </p:txBody>
      </p:sp>
      <p:sp>
        <p:nvSpPr>
          <p:cNvPr id="4" name="מלבן 3"/>
          <p:cNvSpPr/>
          <p:nvPr/>
        </p:nvSpPr>
        <p:spPr>
          <a:xfrm>
            <a:off x="7425591" y="4899438"/>
            <a:ext cx="4237892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כניסת טכנולוגיות </a:t>
            </a:r>
            <a:r>
              <a:rPr lang="he-IL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לעולם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המשפט והשירותים המשפטיים </a:t>
            </a:r>
            <a:r>
              <a:rPr lang="he-IL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ברחבי העולם מביאה </a:t>
            </a:r>
            <a:r>
              <a:rPr lang="he-IL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לשינויים מהותיים בתחום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1" y="2492665"/>
            <a:ext cx="5767566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1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שוק הליגל טק </a:t>
            </a:r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העולמי – שוק צומח ומתפתח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9157" y="215444"/>
            <a:ext cx="628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err="1">
                <a:latin typeface="Calibri" panose="020F0502020204030204" pitchFamily="34" charset="0"/>
                <a:cs typeface="Calibri" panose="020F0502020204030204" pitchFamily="34" charset="0"/>
              </a:rPr>
              <a:t>ליגל-טק וטכנולוגיה בעולם המשפט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09" y="2031324"/>
            <a:ext cx="8152371" cy="43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05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486760" y="2064581"/>
            <a:ext cx="9803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מוצרים הפונים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לאזרחים או עסקים </a:t>
            </a: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ידי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ספקים פרטיים </a:t>
            </a: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ומאפשרים להנגיש שירותים, לצמצם פערי מידע ולדלג על צורך במתווכים, לקצר זמני טיפול, להוזיל עלויות ולשנות מודלי תמחור</a:t>
            </a:r>
          </a:p>
        </p:txBody>
      </p:sp>
      <p:sp>
        <p:nvSpPr>
          <p:cNvPr id="2" name="אליפסה 1"/>
          <p:cNvSpPr/>
          <p:nvPr/>
        </p:nvSpPr>
        <p:spPr>
          <a:xfrm>
            <a:off x="10578868" y="2031325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B2C</a:t>
            </a:r>
            <a:endParaRPr lang="he-IL" sz="2400"/>
          </a:p>
        </p:txBody>
      </p:sp>
      <p:sp>
        <p:nvSpPr>
          <p:cNvPr id="8" name="אליפסה 7"/>
          <p:cNvSpPr/>
          <p:nvPr/>
        </p:nvSpPr>
        <p:spPr>
          <a:xfrm>
            <a:off x="10578868" y="3656753"/>
            <a:ext cx="1034473" cy="10344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solidFill>
                  <a:srgbClr val="EA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B2B</a:t>
            </a:r>
            <a:endParaRPr lang="he-IL" sz="2400">
              <a:solidFill>
                <a:srgbClr val="EAEDF1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10578868" y="5282180"/>
            <a:ext cx="1034473" cy="10344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solidFill>
                  <a:srgbClr val="EA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G2C</a:t>
            </a:r>
            <a:endParaRPr lang="he-IL" sz="2400">
              <a:solidFill>
                <a:srgbClr val="EAEDF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86757" y="5260684"/>
            <a:ext cx="9803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שילוב טכנולוגיה בשירותים הניתנים באופן בלעדי </a:t>
            </a:r>
            <a:r>
              <a:rPr lang="he-IL" sz="2000" b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ידי המדינה</a:t>
            </a: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באופן שמאפשר לפשט, לייעל ולקצר הליכים ותהליכים, לצמצם את הנטל הבירוקרטי והרגולטורי ולחסוך במשאבים ציבוריים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824810" y="3686485"/>
            <a:ext cx="9465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שירותים ומוצרים המיועדים </a:t>
            </a:r>
            <a:r>
              <a:rPr lang="he-IL" sz="2000" b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לנותני שירותים משפטיים </a:t>
            </a:r>
            <a:r>
              <a:rPr lang="he-IL" sz="200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(ובתוכם השירות המשפטי הציבורי), שמטרתם לייעל ולשפר תהליכי עבודה פנימיים ולחסוך בכוח אדם ובמשאבים</a:t>
            </a:r>
            <a:endParaRPr lang="en-US" sz="200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0" y="1015663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291229" y="1084187"/>
            <a:ext cx="10668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>
                <a:latin typeface="Calibri" panose="020F0502020204030204" pitchFamily="34" charset="0"/>
                <a:cs typeface="Calibri" panose="020F0502020204030204" pitchFamily="34" charset="0"/>
              </a:rPr>
              <a:t>מאפיינים ומגמות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9157" y="215444"/>
            <a:ext cx="6281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err="1">
                <a:latin typeface="Calibri" panose="020F0502020204030204" pitchFamily="34" charset="0"/>
                <a:cs typeface="Calibri" panose="020F0502020204030204" pitchFamily="34" charset="0"/>
              </a:rPr>
              <a:t>ליגל-טק וטכנולוגיה בעולם המשפט</a:t>
            </a:r>
          </a:p>
        </p:txBody>
      </p:sp>
    </p:spTree>
    <p:extLst>
      <p:ext uri="{BB962C8B-B14F-4D97-AF65-F5344CB8AC3E}">
        <p14:creationId xmlns:p14="http://schemas.microsoft.com/office/powerpoint/2010/main" val="82193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016" y="1156700"/>
            <a:ext cx="10668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משפטיים מקוונים לאנשים ועסקים (</a:t>
            </a:r>
            <a:r>
              <a:rPr lang="en-US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0" y="2212709"/>
            <a:ext cx="5287297" cy="302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3476" y="1932036"/>
            <a:ext cx="5676799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חברת 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המספקת מוצרים משפטיים מקוונים ישירות לצרכן, כגון: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כתיבת צוואות,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הכנת חוזים, הקמה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ופירוק של תאגיד,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חתימה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תצהירים ועוד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ספקי שירותים משפטיים מקוונים, המציעים חלופות זולות ונגישות לשירותים עריכת דין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קלאסיים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שיפור והנגשת שירותים לצרכן, הוזלת מחירים, הגברת תחרות בשוק, צמצום פערי נגישות למשפט, הוזלה והקלה של עשיית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עסקים 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 כניסה לשוק הישראלי: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גודל השוק, רגולציה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שוק עריכת הדין והשירותים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המשפטיים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fitsmallbusiness.com/wp-content/uploads/2018/01/LegalZoom-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t="31487" r="9392" b="33528"/>
          <a:stretch>
            <a:fillRect/>
          </a:stretch>
        </p:blipFill>
        <p:spPr bwMode="auto">
          <a:xfrm>
            <a:off x="9127901" y="338838"/>
            <a:ext cx="2638697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0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/>
          <p:cNvGrpSpPr/>
          <p:nvPr/>
        </p:nvGrpSpPr>
        <p:grpSpPr>
          <a:xfrm>
            <a:off x="8740031" y="326332"/>
            <a:ext cx="2998804" cy="756459"/>
            <a:chOff x="8634523" y="393701"/>
            <a:chExt cx="2998804" cy="756458"/>
          </a:xfrm>
        </p:grpSpPr>
        <p:pic>
          <p:nvPicPr>
            <p:cNvPr id="1028" name="Picture 4" descr="DoNotPay | YourSt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93" t="71401" r="37725" b="14746"/>
            <a:stretch>
              <a:fillRect/>
            </a:stretch>
          </p:blipFill>
          <p:spPr bwMode="auto">
            <a:xfrm>
              <a:off x="9329315" y="468498"/>
              <a:ext cx="2304012" cy="68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oNotPay | YourSt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1" t="9894" r="34161" b="31924"/>
            <a:stretch>
              <a:fillRect/>
            </a:stretch>
          </p:blipFill>
          <p:spPr bwMode="auto">
            <a:xfrm>
              <a:off x="8634523" y="393701"/>
              <a:ext cx="758259" cy="756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635722" y="1150159"/>
            <a:ext cx="59976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משפטיים מקוונים לאנשים ועסקים (</a:t>
            </a:r>
            <a:r>
              <a:rPr lang="en-US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he-IL" sz="24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7986" y="1746560"/>
            <a:ext cx="6065341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מוצר 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המאפשר לצרכן לבצע פעולות משפטיות באופן עצמאי ואוטומטי בתחום התביעות הקטנות, הצרכנות והחיובים, כגון: הגשת תביעות קטנות, תביעות צרכנות נפוצות, התמודדות עם ספאם והטרדה ברשת, הגשת ערעורים על דוחות וכדומה</a:t>
            </a: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שוק: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מוצרי 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Robot-Lawyer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המציעים חלופות זולות ונגישות לפעולות שבעבר דרשו בירוקרטיה סבוכה או פניה לעורכי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דין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שיפור והנגשת שירותים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משפטיים לצרכן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פישוט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וייעול הליכים,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הוזלת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עלויות של שירותים משפטיים, צמצום נטל בירוקרטי, צמצום פערי ידע ונגישות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למשפט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b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 כניסה לשוק הישראלי:</a:t>
            </a:r>
            <a:r>
              <a:rPr lang="en-US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רגולציה על שוק עריכת הדין והשירותים </a:t>
            </a:r>
            <a:r>
              <a:rPr lang="he-IL" sz="2000" smtClean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המשפטיים</a:t>
            </a:r>
            <a:endParaRPr lang="he-IL" sz="200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38" y="1866411"/>
            <a:ext cx="4128655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17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20.02.14"/>
  <p:tag name="AS_TITLE" val="Aspose.Slides for .NET 2.0"/>
  <p:tag name="AS_VERSION" val="20.2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3481</Words>
  <Application>Microsoft Office PowerPoint</Application>
  <PresentationFormat>מסך רחב</PresentationFormat>
  <Paragraphs>432</Paragraphs>
  <Slides>48</Slides>
  <Notes>6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Yuval Sade</dc:creator>
  <cp:lastModifiedBy>Yair Gardin</cp:lastModifiedBy>
  <cp:revision>50</cp:revision>
  <dcterms:created xsi:type="dcterms:W3CDTF">2020-08-24T06:58:59Z</dcterms:created>
  <dcterms:modified xsi:type="dcterms:W3CDTF">2020-09-13T10:03:14Z</dcterms:modified>
</cp:coreProperties>
</file>