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4"/>
  </p:notesMasterIdLst>
  <p:handoutMasterIdLst>
    <p:handoutMasterId r:id="rId45"/>
  </p:handoutMasterIdLst>
  <p:sldIdLst>
    <p:sldId id="256" r:id="rId2"/>
    <p:sldId id="288" r:id="rId3"/>
    <p:sldId id="325" r:id="rId4"/>
    <p:sldId id="275" r:id="rId5"/>
    <p:sldId id="312" r:id="rId6"/>
    <p:sldId id="277" r:id="rId7"/>
    <p:sldId id="291" r:id="rId8"/>
    <p:sldId id="380" r:id="rId9"/>
    <p:sldId id="278" r:id="rId10"/>
    <p:sldId id="324" r:id="rId11"/>
    <p:sldId id="301" r:id="rId12"/>
    <p:sldId id="258" r:id="rId13"/>
    <p:sldId id="323" r:id="rId14"/>
    <p:sldId id="353" r:id="rId15"/>
    <p:sldId id="320" r:id="rId16"/>
    <p:sldId id="319" r:id="rId17"/>
    <p:sldId id="329" r:id="rId18"/>
    <p:sldId id="335" r:id="rId19"/>
    <p:sldId id="341" r:id="rId20"/>
    <p:sldId id="339" r:id="rId21"/>
    <p:sldId id="345" r:id="rId22"/>
    <p:sldId id="346" r:id="rId23"/>
    <p:sldId id="349" r:id="rId24"/>
    <p:sldId id="350" r:id="rId25"/>
    <p:sldId id="354" r:id="rId26"/>
    <p:sldId id="352" r:id="rId27"/>
    <p:sldId id="357" r:id="rId28"/>
    <p:sldId id="367" r:id="rId29"/>
    <p:sldId id="370" r:id="rId30"/>
    <p:sldId id="369" r:id="rId31"/>
    <p:sldId id="371" r:id="rId32"/>
    <p:sldId id="373" r:id="rId33"/>
    <p:sldId id="374" r:id="rId34"/>
    <p:sldId id="375" r:id="rId35"/>
    <p:sldId id="372" r:id="rId36"/>
    <p:sldId id="365" r:id="rId37"/>
    <p:sldId id="364" r:id="rId38"/>
    <p:sldId id="363" r:id="rId39"/>
    <p:sldId id="362" r:id="rId40"/>
    <p:sldId id="377" r:id="rId41"/>
    <p:sldId id="376" r:id="rId42"/>
    <p:sldId id="283" r:id="rId43"/>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87699" autoAdjust="0"/>
  </p:normalViewPr>
  <p:slideViewPr>
    <p:cSldViewPr>
      <p:cViewPr>
        <p:scale>
          <a:sx n="66" d="100"/>
          <a:sy n="66" d="100"/>
        </p:scale>
        <p:origin x="-72" y="-25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74" y="0"/>
            <a:ext cx="2945659" cy="496332"/>
          </a:xfrm>
          <a:prstGeom prst="rect">
            <a:avLst/>
          </a:prstGeom>
        </p:spPr>
        <p:txBody>
          <a:bodyPr vert="horz" lIns="91440" tIns="45720" rIns="91440" bIns="45720" rtlCol="1"/>
          <a:lstStyle>
            <a:lvl1pPr algn="l">
              <a:defRPr sz="1200"/>
            </a:lvl1pPr>
          </a:lstStyle>
          <a:p>
            <a:fld id="{6C2074F0-5AB0-4EC6-BBD1-5FBC9EE95F3A}" type="datetimeFigureOut">
              <a:rPr lang="he-IL" smtClean="0"/>
              <a:t>כ"ג/אלול/תשע"ט</a:t>
            </a:fld>
            <a:endParaRPr lang="he-IL"/>
          </a:p>
        </p:txBody>
      </p:sp>
      <p:sp>
        <p:nvSpPr>
          <p:cNvPr id="4" name="מציין מיקום של כותרת תחתונה 3"/>
          <p:cNvSpPr>
            <a:spLocks noGrp="1"/>
          </p:cNvSpPr>
          <p:nvPr>
            <p:ph type="ftr" sz="quarter" idx="2"/>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74" y="9428583"/>
            <a:ext cx="2945659" cy="496332"/>
          </a:xfrm>
          <a:prstGeom prst="rect">
            <a:avLst/>
          </a:prstGeom>
        </p:spPr>
        <p:txBody>
          <a:bodyPr vert="horz" lIns="91440" tIns="45720" rIns="91440" bIns="45720" rtlCol="1" anchor="b"/>
          <a:lstStyle>
            <a:lvl1pPr algn="l">
              <a:defRPr sz="1200"/>
            </a:lvl1pPr>
          </a:lstStyle>
          <a:p>
            <a:fld id="{0206D627-69D3-4601-B04A-ADE3374791ED}" type="slidenum">
              <a:rPr lang="he-IL" smtClean="0"/>
              <a:t>‹#›</a:t>
            </a:fld>
            <a:endParaRPr lang="he-IL"/>
          </a:p>
        </p:txBody>
      </p:sp>
    </p:spTree>
    <p:extLst>
      <p:ext uri="{BB962C8B-B14F-4D97-AF65-F5344CB8AC3E}">
        <p14:creationId xmlns:p14="http://schemas.microsoft.com/office/powerpoint/2010/main" val="2812988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1275" y="0"/>
            <a:ext cx="2946400" cy="4968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46400" cy="496888"/>
          </a:xfrm>
          <a:prstGeom prst="rect">
            <a:avLst/>
          </a:prstGeom>
        </p:spPr>
        <p:txBody>
          <a:bodyPr vert="horz" lIns="91440" tIns="45720" rIns="91440" bIns="45720" rtlCol="1"/>
          <a:lstStyle>
            <a:lvl1pPr algn="l">
              <a:defRPr sz="1200"/>
            </a:lvl1pPr>
          </a:lstStyle>
          <a:p>
            <a:fld id="{9C283C16-1C39-454F-9115-96C8133FB1B3}" type="datetimeFigureOut">
              <a:rPr lang="he-IL" smtClean="0"/>
              <a:t>כ"ג/אלול/תשע"ט</a:t>
            </a:fld>
            <a:endParaRPr lang="he-IL"/>
          </a:p>
        </p:txBody>
      </p:sp>
      <p:sp>
        <p:nvSpPr>
          <p:cNvPr id="4" name="מציין מיקום של תמונת שקופית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79450" y="4714875"/>
            <a:ext cx="5438775" cy="4467225"/>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51275" y="9428163"/>
            <a:ext cx="2946400" cy="4968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9428163"/>
            <a:ext cx="2946400" cy="496887"/>
          </a:xfrm>
          <a:prstGeom prst="rect">
            <a:avLst/>
          </a:prstGeom>
        </p:spPr>
        <p:txBody>
          <a:bodyPr vert="horz" lIns="91440" tIns="45720" rIns="91440" bIns="45720" rtlCol="1" anchor="b"/>
          <a:lstStyle>
            <a:lvl1pPr algn="l">
              <a:defRPr sz="1200"/>
            </a:lvl1pPr>
          </a:lstStyle>
          <a:p>
            <a:fld id="{AAB9D8F4-2C65-4025-8391-6A2CA40ED3D6}" type="slidenum">
              <a:rPr lang="he-IL" smtClean="0"/>
              <a:t>‹#›</a:t>
            </a:fld>
            <a:endParaRPr lang="he-IL"/>
          </a:p>
        </p:txBody>
      </p:sp>
    </p:spTree>
    <p:extLst>
      <p:ext uri="{BB962C8B-B14F-4D97-AF65-F5344CB8AC3E}">
        <p14:creationId xmlns:p14="http://schemas.microsoft.com/office/powerpoint/2010/main" val="47920020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EA14E0A-8F76-42CD-844B-5ADB94C23170}" type="slidenum">
              <a:rPr lang="he-IL" smtClean="0"/>
              <a:t>‹#›</a:t>
            </a:fld>
            <a:endParaRPr lang="he-IL"/>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he-IL" smtClean="0"/>
              <a:t>לחץ כדי לערוך סגנון כותרת של תבנית בסיס</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4" name="Date Placeholder 3"/>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EA14E0A-8F76-42CD-844B-5ADB94C23170}" type="slidenum">
              <a:rPr lang="he-IL" smtClean="0"/>
              <a:t>‹#›</a:t>
            </a:fld>
            <a:endParaRPr lang="he-IL"/>
          </a:p>
        </p:txBody>
      </p:sp>
      <p:sp>
        <p:nvSpPr>
          <p:cNvPr id="8" name="Content Placeholder 7"/>
          <p:cNvSpPr>
            <a:spLocks noGrp="1"/>
          </p:cNvSpPr>
          <p:nvPr>
            <p:ph sz="quarter" idx="13"/>
          </p:nvPr>
        </p:nvSpPr>
        <p:spPr>
          <a:xfrm>
            <a:off x="609600" y="1600200"/>
            <a:ext cx="7924800" cy="4114800"/>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5" name="Date Placeholder 4"/>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7" name="Date Placeholder 6"/>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he-IL" smtClean="0"/>
              <a:t>לחץ כדי לערוך סגנון כותרת של תבנית בסיס</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7B2B8063-935B-4C25-BBBD-996D1E8BDEE4}" type="datetimeFigureOut">
              <a:rPr lang="he-IL" smtClean="0"/>
              <a:t>כ"ג/אלול/תשע"ט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EA14E0A-8F76-42CD-844B-5ADB94C23170}"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B2B8063-935B-4C25-BBBD-996D1E8BDEE4}" type="datetimeFigureOut">
              <a:rPr lang="he-IL" smtClean="0"/>
              <a:t>כ"ג/אלול/תשע"ט</a:t>
            </a:fld>
            <a:endParaRPr lang="he-IL"/>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he-IL"/>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EA14E0A-8F76-42CD-844B-5ADB94C23170}" type="slidenum">
              <a:rPr lang="he-IL" smtClean="0"/>
              <a:t>‹#›</a:t>
            </a:fld>
            <a:endParaRPr lang="he-I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3000" kern="1200" cap="all" spc="50" baseline="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p:txBody>
          <a:bodyPr>
            <a:normAutofit fontScale="85000" lnSpcReduction="10000"/>
          </a:bodyPr>
          <a:lstStyle/>
          <a:p>
            <a:r>
              <a:rPr lang="he-IL" sz="3500" dirty="0" smtClean="0"/>
              <a:t>מושגי יסוד</a:t>
            </a:r>
          </a:p>
          <a:p>
            <a:endParaRPr lang="he-IL" dirty="0"/>
          </a:p>
          <a:p>
            <a:endParaRPr lang="he-IL" dirty="0" smtClean="0"/>
          </a:p>
          <a:p>
            <a:r>
              <a:rPr lang="he-IL" dirty="0" smtClean="0"/>
              <a:t>עו"ד שרית משגב</a:t>
            </a:r>
          </a:p>
          <a:p>
            <a:r>
              <a:rPr lang="he-IL" dirty="0" smtClean="0"/>
              <a:t>פרקליטות המדינה</a:t>
            </a:r>
            <a:endParaRPr lang="he-IL" dirty="0"/>
          </a:p>
        </p:txBody>
      </p:sp>
      <p:sp>
        <p:nvSpPr>
          <p:cNvPr id="2" name="כותרת 1"/>
          <p:cNvSpPr>
            <a:spLocks noGrp="1"/>
          </p:cNvSpPr>
          <p:nvPr>
            <p:ph type="ctrTitle"/>
          </p:nvPr>
        </p:nvSpPr>
        <p:spPr/>
        <p:txBody>
          <a:bodyPr/>
          <a:lstStyle/>
          <a:p>
            <a:r>
              <a:rPr lang="he-IL" b="1" dirty="0" smtClean="0"/>
              <a:t>חילוט</a:t>
            </a:r>
            <a:br>
              <a:rPr lang="he-IL" b="1" dirty="0" smtClean="0"/>
            </a:br>
            <a:r>
              <a:rPr lang="he-IL" b="1" dirty="0" smtClean="0"/>
              <a:t/>
            </a:r>
            <a:br>
              <a:rPr lang="he-IL" b="1" dirty="0" smtClean="0"/>
            </a:br>
            <a:r>
              <a:rPr lang="he-IL" b="1" dirty="0" smtClean="0"/>
              <a:t>סעדים זמניים</a:t>
            </a:r>
            <a:br>
              <a:rPr lang="he-IL" b="1" dirty="0" smtClean="0"/>
            </a:br>
            <a:r>
              <a:rPr lang="he-IL" b="1" dirty="0" smtClean="0"/>
              <a:t/>
            </a:r>
            <a:br>
              <a:rPr lang="he-IL" b="1" dirty="0" smtClean="0"/>
            </a:br>
            <a:r>
              <a:rPr lang="he-IL" b="1" dirty="0" smtClean="0"/>
              <a:t>טוענים לזכות ברכוש</a:t>
            </a:r>
            <a:endParaRPr lang="he-IL" b="1" dirty="0"/>
          </a:p>
        </p:txBody>
      </p:sp>
    </p:spTree>
    <p:extLst>
      <p:ext uri="{BB962C8B-B14F-4D97-AF65-F5344CB8AC3E}">
        <p14:creationId xmlns:p14="http://schemas.microsoft.com/office/powerpoint/2010/main" val="2888265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הסמים המסוכנים</a:t>
            </a:r>
            <a:br>
              <a:rPr lang="he-IL" b="1" dirty="0" smtClean="0"/>
            </a:br>
            <a:r>
              <a:rPr lang="he-IL" sz="2800" b="1" dirty="0" smtClean="0"/>
              <a:t>ערעור</a:t>
            </a:r>
            <a:endParaRPr lang="he-IL" b="1" dirty="0"/>
          </a:p>
        </p:txBody>
      </p:sp>
      <p:sp>
        <p:nvSpPr>
          <p:cNvPr id="3" name="מציין מיקום תוכן 2"/>
          <p:cNvSpPr>
            <a:spLocks noGrp="1"/>
          </p:cNvSpPr>
          <p:nvPr>
            <p:ph sz="quarter" idx="13"/>
          </p:nvPr>
        </p:nvSpPr>
        <p:spPr/>
        <p:txBody>
          <a:bodyPr>
            <a:normAutofit lnSpcReduction="10000"/>
          </a:bodyPr>
          <a:lstStyle/>
          <a:p>
            <a:pPr marL="0" indent="0">
              <a:buNone/>
            </a:pPr>
            <a:r>
              <a:rPr lang="he-IL" dirty="0" smtClean="0"/>
              <a:t>סעיף 12 </a:t>
            </a:r>
            <a:r>
              <a:rPr lang="he-IL" dirty="0" smtClean="0"/>
              <a:t>לתקנות </a:t>
            </a:r>
            <a:r>
              <a:rPr lang="he-IL" dirty="0"/>
              <a:t>הסמים המסוכנים (סדרי דין </a:t>
            </a:r>
            <a:r>
              <a:rPr lang="he-IL" dirty="0" err="1"/>
              <a:t>לענין</a:t>
            </a:r>
            <a:r>
              <a:rPr lang="he-IL" dirty="0"/>
              <a:t> חילוט רכוש), </a:t>
            </a:r>
            <a:r>
              <a:rPr lang="he-IL" dirty="0" smtClean="0"/>
              <a:t>תש"ן-1990:</a:t>
            </a:r>
          </a:p>
          <a:p>
            <a:r>
              <a:rPr lang="he-IL" dirty="0" smtClean="0"/>
              <a:t>(א</a:t>
            </a:r>
            <a:r>
              <a:rPr lang="he-IL" dirty="0"/>
              <a:t>)	ערעור של המדינה או של הנידון על צו חילוט פלילי או ערעור של המדינה על החלטת בית המשפט שלא לתת צו חילוט פלילי </a:t>
            </a:r>
            <a:r>
              <a:rPr lang="he-IL" dirty="0" err="1"/>
              <a:t>יצויין</a:t>
            </a:r>
            <a:r>
              <a:rPr lang="he-IL" dirty="0"/>
              <a:t> במפורש בהודעת הערעור לפי סעיף 198 לחוק סדר הדין הפלילי.</a:t>
            </a:r>
            <a:endParaRPr lang="en-US" dirty="0"/>
          </a:p>
          <a:p>
            <a:pPr marL="0" indent="0">
              <a:buNone/>
            </a:pPr>
            <a:r>
              <a:rPr lang="he-IL" dirty="0" smtClean="0"/>
              <a:t>     .</a:t>
            </a:r>
            <a:endParaRPr lang="he-IL" dirty="0"/>
          </a:p>
          <a:p>
            <a:r>
              <a:rPr lang="he-IL" dirty="0" smtClean="0"/>
              <a:t>(ו)	הודעה על ערעור המדינה על החלטת בית המשפט שלא לתת צו חילוט פלילי תומצא מטעם בית המשפט למי שטוען לזכות ברכוש והוא יוזמן מטעם בית המשפט להשמיע את טענותיו בקשר לרכוש; הודעה לפי תקנת משנה זו תהיה לפי טופס 11 בתוספת, ויצורף לה העתק של הודעת הערעור; הזמנה לדיון בערעור תהיה לפי טופס 10 בתוספת.</a:t>
            </a:r>
            <a:endParaRPr lang="en-US" dirty="0" smtClean="0"/>
          </a:p>
          <a:p>
            <a:r>
              <a:rPr lang="he-IL" dirty="0" smtClean="0"/>
              <a:t>(</a:t>
            </a:r>
            <a:r>
              <a:rPr lang="he-IL" dirty="0"/>
              <a:t>ז)	</a:t>
            </a:r>
            <a:r>
              <a:rPr lang="he-IL" dirty="0" err="1"/>
              <a:t>בענין</a:t>
            </a:r>
            <a:r>
              <a:rPr lang="he-IL" dirty="0"/>
              <a:t> שאינו מוסדר בתקנות אלה יחולו על ערעור לפי תקנה זו הוראות פרק ו' לחוק סדר הדין הפלילי; לעניו סדר הטענות בערעור יטען מי שטוען לזכות ברכוש אתרי הנידון ובדיון לפי תקנת משנה (ו) אחרי שהתובע והנידון טענו את טענותיהם; העתק מפסק הדין בערעור יימסר גם לטוען לזכות ברכוש.</a:t>
            </a:r>
            <a:endParaRPr lang="en-US" dirty="0"/>
          </a:p>
          <a:p>
            <a:pPr marL="0" indent="0">
              <a:buNone/>
            </a:pPr>
            <a:endParaRPr lang="he-IL" dirty="0"/>
          </a:p>
          <a:p>
            <a:endParaRPr lang="he-IL" dirty="0"/>
          </a:p>
        </p:txBody>
      </p:sp>
    </p:spTree>
    <p:extLst>
      <p:ext uri="{BB962C8B-B14F-4D97-AF65-F5344CB8AC3E}">
        <p14:creationId xmlns:p14="http://schemas.microsoft.com/office/powerpoint/2010/main" val="3688455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הסמים המסוכנים</a:t>
            </a:r>
            <a:br>
              <a:rPr lang="he-IL" b="1" dirty="0" smtClean="0"/>
            </a:br>
            <a:r>
              <a:rPr lang="he-IL" sz="2800" b="1" dirty="0" smtClean="0"/>
              <a:t>עיכוב ביצוע</a:t>
            </a:r>
            <a:endParaRPr lang="he-IL" b="1" dirty="0"/>
          </a:p>
        </p:txBody>
      </p:sp>
      <p:sp>
        <p:nvSpPr>
          <p:cNvPr id="3" name="מציין מיקום תוכן 2"/>
          <p:cNvSpPr>
            <a:spLocks noGrp="1"/>
          </p:cNvSpPr>
          <p:nvPr>
            <p:ph sz="quarter" idx="13"/>
          </p:nvPr>
        </p:nvSpPr>
        <p:spPr/>
        <p:txBody>
          <a:bodyPr>
            <a:normAutofit/>
          </a:bodyPr>
          <a:lstStyle/>
          <a:p>
            <a:endParaRPr lang="he-IL" sz="2000" dirty="0" smtClean="0"/>
          </a:p>
          <a:p>
            <a:r>
              <a:rPr lang="he-IL" sz="2000" dirty="0" smtClean="0"/>
              <a:t>מחוקק המשנה היה מודע לכך שההסדרים אינם ממצים, במיוחד בערעור</a:t>
            </a:r>
            <a:endParaRPr lang="he-IL" sz="2000" dirty="0" smtClean="0"/>
          </a:p>
          <a:p>
            <a:r>
              <a:rPr lang="he-IL" sz="2000" dirty="0" smtClean="0"/>
              <a:t>סעיף 12(ז) לתקנות הסמים הסוכנים (סדרי דין לעניין חילוט רכוש) מפנה לפרק ו' </a:t>
            </a:r>
            <a:r>
              <a:rPr lang="he-IL" sz="2000" dirty="0" err="1" smtClean="0"/>
              <a:t>לחסד"פ</a:t>
            </a:r>
            <a:endParaRPr lang="he-IL" sz="2000" dirty="0" smtClean="0"/>
          </a:p>
          <a:p>
            <a:r>
              <a:rPr lang="he-IL" sz="2100" dirty="0"/>
              <a:t>מתן הוראות אחרות</a:t>
            </a:r>
            <a:endParaRPr lang="en-US" sz="2100" dirty="0"/>
          </a:p>
          <a:p>
            <a:pPr marL="363538" indent="0">
              <a:buNone/>
            </a:pPr>
            <a:r>
              <a:rPr lang="he-IL" sz="2100" dirty="0"/>
              <a:t>220. נוסף </a:t>
            </a:r>
            <a:r>
              <a:rPr lang="he-IL" sz="2100" dirty="0"/>
              <a:t>על האמור בפרק זה רשאי בית המשפט לתת כל הוראה שהערכאה הקודמת מוסמכת לתתה על פי כל דין, בתיאומים לפי </a:t>
            </a:r>
            <a:r>
              <a:rPr lang="he-IL" sz="2100" dirty="0" err="1"/>
              <a:t>הענין</a:t>
            </a:r>
            <a:r>
              <a:rPr lang="he-IL" sz="2100" dirty="0" smtClean="0"/>
              <a:t>.</a:t>
            </a:r>
          </a:p>
          <a:p>
            <a:pPr marL="363538" indent="0">
              <a:buNone/>
            </a:pPr>
            <a:r>
              <a:rPr lang="he-IL" sz="1800" dirty="0" smtClean="0"/>
              <a:t>ע"פ </a:t>
            </a:r>
            <a:r>
              <a:rPr lang="he-IL" sz="1800" dirty="0"/>
              <a:t>5510/19 </a:t>
            </a:r>
            <a:r>
              <a:rPr lang="he-IL" sz="1800" b="1" dirty="0" smtClean="0"/>
              <a:t>דן </a:t>
            </a:r>
            <a:r>
              <a:rPr lang="he-IL" sz="1800" b="1" dirty="0"/>
              <a:t>שפריר נ' מדינת </a:t>
            </a:r>
            <a:r>
              <a:rPr lang="he-IL" sz="1800" b="1" dirty="0" smtClean="0"/>
              <a:t>ישראל </a:t>
            </a:r>
            <a:r>
              <a:rPr lang="he-IL" sz="1800" dirty="0" smtClean="0"/>
              <a:t>(הנדל)</a:t>
            </a:r>
            <a:endParaRPr lang="en-US" sz="1800" dirty="0"/>
          </a:p>
          <a:p>
            <a:pPr marL="363538" indent="0">
              <a:buNone/>
            </a:pPr>
            <a:endParaRPr lang="he-IL" sz="2100" dirty="0"/>
          </a:p>
          <a:p>
            <a:endParaRPr lang="he-IL" sz="2000" dirty="0" smtClean="0"/>
          </a:p>
          <a:p>
            <a:endParaRPr lang="he-IL" sz="2000" dirty="0"/>
          </a:p>
          <a:p>
            <a:endParaRPr lang="he-IL" dirty="0" smtClean="0"/>
          </a:p>
          <a:p>
            <a:endParaRPr lang="he-IL" dirty="0" smtClean="0"/>
          </a:p>
        </p:txBody>
      </p:sp>
    </p:spTree>
    <p:extLst>
      <p:ext uri="{BB962C8B-B14F-4D97-AF65-F5344CB8AC3E}">
        <p14:creationId xmlns:p14="http://schemas.microsoft.com/office/powerpoint/2010/main" val="3699641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
            </a:r>
            <a:br>
              <a:rPr lang="he-IL" b="1" dirty="0" smtClean="0"/>
            </a:br>
            <a:r>
              <a:rPr lang="he-IL" b="1" dirty="0" smtClean="0"/>
              <a:t>חוק איסור הלבנת </a:t>
            </a:r>
            <a:r>
              <a:rPr lang="he-IL" b="1" dirty="0" smtClean="0"/>
              <a:t>הון</a:t>
            </a:r>
            <a:br>
              <a:rPr lang="he-IL" b="1" dirty="0" smtClean="0"/>
            </a:br>
            <a:r>
              <a:rPr lang="he-IL" sz="2800" b="1" dirty="0" smtClean="0"/>
              <a:t>חילוט "בשווי"</a:t>
            </a:r>
            <a:endParaRPr lang="he-IL" b="1" dirty="0"/>
          </a:p>
        </p:txBody>
      </p:sp>
      <p:sp>
        <p:nvSpPr>
          <p:cNvPr id="3" name="מציין מיקום תוכן 2"/>
          <p:cNvSpPr>
            <a:spLocks noGrp="1"/>
          </p:cNvSpPr>
          <p:nvPr>
            <p:ph sz="quarter" idx="13"/>
          </p:nvPr>
        </p:nvSpPr>
        <p:spPr/>
        <p:txBody>
          <a:bodyPr>
            <a:normAutofit/>
          </a:bodyPr>
          <a:lstStyle/>
          <a:p>
            <a:r>
              <a:rPr lang="he-IL" dirty="0" smtClean="0"/>
              <a:t>סעיף 21:</a:t>
            </a:r>
          </a:p>
          <a:p>
            <a:pPr marL="355600" indent="0">
              <a:buNone/>
            </a:pPr>
            <a:r>
              <a:rPr lang="he-IL" dirty="0"/>
              <a:t>(א)	הורשע אדם בעבירה לפי סעיפים 3 או 4, יצווה בית המשפט, זולת אם סבר שלא לעשות כן מנימוקים מיוחדים שיפרט, כי נוסף על כל עונש יחולט רכוש מתוך רכושו של הנידון בשווי של רכוש שהוא –</a:t>
            </a:r>
            <a:endParaRPr lang="en-US" dirty="0"/>
          </a:p>
          <a:p>
            <a:pPr marL="990600" indent="0">
              <a:buNone/>
            </a:pPr>
            <a:r>
              <a:rPr lang="he-IL" dirty="0"/>
              <a:t>(1</a:t>
            </a:r>
            <a:r>
              <a:rPr lang="he-IL" dirty="0" smtClean="0"/>
              <a:t>) רכוש </a:t>
            </a:r>
            <a:r>
              <a:rPr lang="he-IL" dirty="0"/>
              <a:t>שנעברה בו העבירה, וכן רכוש ששימש לביצוע העבירה, </a:t>
            </a:r>
            <a:r>
              <a:rPr lang="he-IL" dirty="0" err="1"/>
              <a:t>שאיפשר</a:t>
            </a:r>
            <a:r>
              <a:rPr lang="he-IL" dirty="0"/>
              <a:t> את ביצועה או שיועד לכך;</a:t>
            </a:r>
            <a:endParaRPr lang="en-US" dirty="0"/>
          </a:p>
          <a:p>
            <a:pPr marL="990600" indent="0">
              <a:buNone/>
            </a:pPr>
            <a:r>
              <a:rPr lang="he-IL" dirty="0"/>
              <a:t>(2</a:t>
            </a:r>
            <a:r>
              <a:rPr lang="he-IL" dirty="0" smtClean="0"/>
              <a:t>) רכוש </a:t>
            </a:r>
            <a:r>
              <a:rPr lang="he-IL" dirty="0"/>
              <a:t>שהושג, במישרין או בעקיפין, כשכר העבירה או כתוצאה מביצוע העבירה, או שיועד לכך.</a:t>
            </a:r>
            <a:endParaRPr lang="en-US" dirty="0"/>
          </a:p>
          <a:p>
            <a:endParaRPr lang="he-IL" dirty="0" smtClean="0"/>
          </a:p>
          <a:p>
            <a:endParaRPr lang="he-IL" dirty="0"/>
          </a:p>
        </p:txBody>
      </p:sp>
    </p:spTree>
    <p:extLst>
      <p:ext uri="{BB962C8B-B14F-4D97-AF65-F5344CB8AC3E}">
        <p14:creationId xmlns:p14="http://schemas.microsoft.com/office/powerpoint/2010/main" val="35897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חוק איסור הלבנת הון</a:t>
            </a:r>
            <a:br>
              <a:rPr lang="he-IL" b="1" dirty="0" smtClean="0"/>
            </a:br>
            <a:r>
              <a:rPr lang="he-IL" sz="2800" b="1" dirty="0" smtClean="0"/>
              <a:t>סדרי הדין בדיון בבקשת החילוט</a:t>
            </a:r>
            <a:endParaRPr lang="he-IL" b="1" dirty="0"/>
          </a:p>
        </p:txBody>
      </p:sp>
      <p:sp>
        <p:nvSpPr>
          <p:cNvPr id="3" name="מציין מיקום תוכן 2"/>
          <p:cNvSpPr>
            <a:spLocks noGrp="1"/>
          </p:cNvSpPr>
          <p:nvPr>
            <p:ph sz="quarter" idx="13"/>
          </p:nvPr>
        </p:nvSpPr>
        <p:spPr/>
        <p:txBody>
          <a:bodyPr/>
          <a:lstStyle/>
          <a:p>
            <a:endParaRPr lang="he-IL" dirty="0" smtClean="0"/>
          </a:p>
          <a:p>
            <a:r>
              <a:rPr lang="he-IL" sz="2000" dirty="0" smtClean="0"/>
              <a:t>סעיף </a:t>
            </a:r>
            <a:r>
              <a:rPr lang="he-IL" sz="2000" dirty="0" smtClean="0"/>
              <a:t>23:</a:t>
            </a:r>
            <a:endParaRPr lang="he-IL" sz="2000" dirty="0" smtClean="0"/>
          </a:p>
          <a:p>
            <a:pPr marL="363538" indent="0">
              <a:buNone/>
            </a:pPr>
            <a:r>
              <a:rPr lang="he-IL" sz="2000" dirty="0"/>
              <a:t>על חילוט רכוש ועל רכוש שחולט לפי חוק זה, וכן על קנסות שהוטלו על פיו יחולו, בשינויים המחויבים, הוראות סעיפים 36ג עד 36י לפקודת הסמים המסוכנים; </a:t>
            </a:r>
            <a:endParaRPr lang="he-IL" sz="2000" dirty="0" smtClean="0"/>
          </a:p>
          <a:p>
            <a:pPr marL="363538" indent="0">
              <a:buNone/>
            </a:pPr>
            <a:endParaRPr lang="he-IL" sz="2000" dirty="0"/>
          </a:p>
          <a:p>
            <a:pPr marL="363538" indent="0">
              <a:buNone/>
            </a:pPr>
            <a:endParaRPr lang="he-IL" dirty="0"/>
          </a:p>
        </p:txBody>
      </p:sp>
    </p:spTree>
    <p:extLst>
      <p:ext uri="{BB962C8B-B14F-4D97-AF65-F5344CB8AC3E}">
        <p14:creationId xmlns:p14="http://schemas.microsoft.com/office/powerpoint/2010/main" val="721386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חילוט</a:t>
            </a:r>
            <a:br>
              <a:rPr lang="he-IL" b="1" dirty="0"/>
            </a:br>
            <a:r>
              <a:rPr lang="he-IL" sz="2800" b="1" dirty="0"/>
              <a:t>סיכום</a:t>
            </a:r>
            <a:endParaRPr lang="he-IL" dirty="0"/>
          </a:p>
        </p:txBody>
      </p:sp>
      <p:graphicFrame>
        <p:nvGraphicFramePr>
          <p:cNvPr id="4" name="מציין מיקום תוכן 3"/>
          <p:cNvGraphicFramePr>
            <a:graphicFrameLocks noGrp="1"/>
          </p:cNvGraphicFramePr>
          <p:nvPr>
            <p:ph sz="quarter" idx="13"/>
            <p:extLst>
              <p:ext uri="{D42A27DB-BD31-4B8C-83A1-F6EECF244321}">
                <p14:modId xmlns:p14="http://schemas.microsoft.com/office/powerpoint/2010/main" val="3621259853"/>
              </p:ext>
            </p:extLst>
          </p:nvPr>
        </p:nvGraphicFramePr>
        <p:xfrm>
          <a:off x="611561" y="2636911"/>
          <a:ext cx="7920878" cy="2187235"/>
        </p:xfrm>
        <a:graphic>
          <a:graphicData uri="http://schemas.openxmlformats.org/drawingml/2006/table">
            <a:tbl>
              <a:tblPr rtl="1" firstRow="1" firstCol="1" bandRow="1">
                <a:tableStyleId>{5C22544A-7EE6-4342-B048-85BDC9FD1C3A}</a:tableStyleId>
              </a:tblPr>
              <a:tblGrid>
                <a:gridCol w="1547218"/>
                <a:gridCol w="1548057"/>
                <a:gridCol w="1548057"/>
                <a:gridCol w="1638773"/>
                <a:gridCol w="1638773"/>
              </a:tblGrid>
              <a:tr h="324036">
                <a:tc>
                  <a:txBody>
                    <a:bodyPr/>
                    <a:lstStyle/>
                    <a:p>
                      <a:pPr algn="r" rtl="1">
                        <a:lnSpc>
                          <a:spcPct val="115000"/>
                        </a:lnSpc>
                        <a:spcAft>
                          <a:spcPts val="0"/>
                        </a:spcAft>
                      </a:pPr>
                      <a:r>
                        <a:rPr lang="he-IL" sz="1100" dirty="0">
                          <a:effectLst/>
                        </a:rPr>
                        <a:t> </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 </a:t>
                      </a:r>
                      <a:endParaRPr lang="en-US" sz="1100" dirty="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dirty="0">
                          <a:effectLst/>
                        </a:rPr>
                        <a:t>פסד"פ</a:t>
                      </a:r>
                      <a:endParaRPr lang="en-US" sz="1100" dirty="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dirty="0">
                          <a:effectLst/>
                        </a:rPr>
                        <a:t>פקודת הסמים</a:t>
                      </a:r>
                      <a:endParaRPr lang="en-US" sz="1100" dirty="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dirty="0">
                          <a:effectLst/>
                        </a:rPr>
                        <a:t>הלבנת הון</a:t>
                      </a:r>
                      <a:endParaRPr lang="en-US" sz="1100" dirty="0">
                        <a:solidFill>
                          <a:srgbClr val="000000"/>
                        </a:solidFill>
                        <a:effectLst/>
                        <a:latin typeface="Calibri"/>
                        <a:ea typeface="Calibri"/>
                        <a:cs typeface="Arial"/>
                      </a:endParaRPr>
                    </a:p>
                  </a:txBody>
                  <a:tcPr marL="68580" marR="68580" marT="0" marB="0"/>
                </a:tc>
              </a:tr>
              <a:tr h="648072">
                <a:tc rowSpan="3">
                  <a:txBody>
                    <a:bodyPr/>
                    <a:lstStyle/>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חילוט</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היקף הרכוש</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אמצעי או תקבולים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smtClean="0">
                          <a:effectLst/>
                        </a:rPr>
                        <a:t>חזקת </a:t>
                      </a:r>
                      <a:r>
                        <a:rPr lang="he-IL" sz="1100" dirty="0">
                          <a:effectLst/>
                        </a:rPr>
                        <a:t>סוחר סמים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חילוט בשווי עבירת הלבנת ההון</a:t>
                      </a:r>
                      <a:endParaRPr lang="en-US" sz="1100" dirty="0">
                        <a:solidFill>
                          <a:srgbClr val="000000"/>
                        </a:solidFill>
                        <a:effectLst/>
                        <a:latin typeface="Calibri"/>
                        <a:ea typeface="Calibri"/>
                        <a:cs typeface="Arial"/>
                      </a:endParaRPr>
                    </a:p>
                  </a:txBody>
                  <a:tcPr marL="68580" marR="68580" marT="0" marB="0"/>
                </a:tc>
              </a:tr>
              <a:tr h="648072">
                <a:tc vMerge="1">
                  <a:txBody>
                    <a:bodyPr/>
                    <a:lstStyle/>
                    <a:p>
                      <a:pPr rtl="1"/>
                      <a:endParaRPr lang="he-IL"/>
                    </a:p>
                  </a:txBody>
                  <a:tcPr/>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dirty="0" smtClean="0">
                          <a:effectLst/>
                        </a:rPr>
                        <a:t>החוק הרלוונטי לסדרי הדין</a:t>
                      </a:r>
                      <a:endParaRPr lang="en-US" sz="1100" dirty="0" smtClean="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dirty="0" smtClean="0">
                          <a:effectLst/>
                        </a:rPr>
                        <a:t>פסד"פ</a:t>
                      </a:r>
                      <a:endParaRPr lang="en-US" sz="1100" dirty="0" smtClean="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dirty="0" smtClean="0">
                          <a:effectLst/>
                        </a:rPr>
                        <a:t>פקודת הסמים</a:t>
                      </a:r>
                      <a:endParaRPr lang="en-US" sz="1100" dirty="0" smtClean="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dirty="0" smtClean="0">
                          <a:effectLst/>
                        </a:rPr>
                        <a:t>פקודת הסמים</a:t>
                      </a:r>
                      <a:endParaRPr lang="en-US" sz="1100" dirty="0" smtClean="0">
                        <a:solidFill>
                          <a:srgbClr val="000000"/>
                        </a:solidFill>
                        <a:effectLst/>
                        <a:latin typeface="Calibri"/>
                        <a:ea typeface="Calibri"/>
                        <a:cs typeface="Arial"/>
                      </a:endParaRPr>
                    </a:p>
                  </a:txBody>
                  <a:tcPr marL="68580" marR="68580" marT="0" marB="0"/>
                </a:tc>
              </a:tr>
              <a:tr h="324036">
                <a:tc vMerge="1">
                  <a:txBody>
                    <a:bodyPr/>
                    <a:lstStyle/>
                    <a:p>
                      <a:pPr rtl="1"/>
                      <a:endParaRPr lang="he-IL"/>
                    </a:p>
                  </a:txBody>
                  <a:tcPr/>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kern="1200" baseline="0" dirty="0" smtClean="0">
                          <a:solidFill>
                            <a:schemeClr val="dk1"/>
                          </a:solidFill>
                          <a:effectLst/>
                          <a:latin typeface="+mn-lt"/>
                          <a:ea typeface="+mn-ea"/>
                          <a:cs typeface="+mn-cs"/>
                        </a:rPr>
                        <a:t>ערעור</a:t>
                      </a:r>
                      <a:endParaRPr lang="en-US" sz="1100" kern="1200" baseline="0" dirty="0" smtClean="0">
                        <a:solidFill>
                          <a:schemeClr val="dk1"/>
                        </a:solidFill>
                        <a:effectLst/>
                        <a:latin typeface="+mn-lt"/>
                        <a:ea typeface="+mn-ea"/>
                        <a:cs typeface="+mn-cs"/>
                      </a:endParaRPr>
                    </a:p>
                    <a:p>
                      <a:pPr algn="r" rtl="1">
                        <a:lnSpc>
                          <a:spcPct val="115000"/>
                        </a:lnSpc>
                        <a:spcAft>
                          <a:spcPts val="0"/>
                        </a:spcAft>
                      </a:pPr>
                      <a:endParaRPr lang="en-US" sz="1100" dirty="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kern="1200" dirty="0" smtClean="0">
                          <a:solidFill>
                            <a:schemeClr val="dk1"/>
                          </a:solidFill>
                          <a:effectLst/>
                          <a:latin typeface="+mn-lt"/>
                          <a:ea typeface="+mn-ea"/>
                          <a:cs typeface="+mn-cs"/>
                        </a:rPr>
                        <a:t>חלק מהערעור על גזר  הדין</a:t>
                      </a:r>
                      <a:endParaRPr lang="en-US" sz="1100" kern="1200" dirty="0" smtClean="0">
                        <a:solidFill>
                          <a:schemeClr val="dk1"/>
                        </a:solidFill>
                        <a:effectLst/>
                        <a:latin typeface="+mn-lt"/>
                        <a:ea typeface="+mn-ea"/>
                        <a:cs typeface="+mn-cs"/>
                      </a:endParaRPr>
                    </a:p>
                    <a:p>
                      <a:pPr algn="r" rtl="1">
                        <a:lnSpc>
                          <a:spcPct val="115000"/>
                        </a:lnSpc>
                        <a:spcAft>
                          <a:spcPts val="0"/>
                        </a:spcAft>
                      </a:pPr>
                      <a:endParaRPr lang="en-US" sz="1100" dirty="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kern="1200" dirty="0" smtClean="0">
                          <a:solidFill>
                            <a:schemeClr val="dk1"/>
                          </a:solidFill>
                          <a:effectLst/>
                          <a:latin typeface="+mn-lt"/>
                          <a:ea typeface="+mn-ea"/>
                          <a:cs typeface="+mn-cs"/>
                        </a:rPr>
                        <a:t>חלק מהערעור על גזר  הדין</a:t>
                      </a:r>
                      <a:endParaRPr lang="en-US" sz="1100" kern="1200" dirty="0" smtClean="0">
                        <a:solidFill>
                          <a:schemeClr val="dk1"/>
                        </a:solidFill>
                        <a:effectLst/>
                        <a:latin typeface="+mn-lt"/>
                        <a:ea typeface="+mn-ea"/>
                        <a:cs typeface="+mn-cs"/>
                      </a:endParaRPr>
                    </a:p>
                    <a:p>
                      <a:pPr algn="r" rtl="1">
                        <a:lnSpc>
                          <a:spcPct val="115000"/>
                        </a:lnSpc>
                        <a:spcAft>
                          <a:spcPts val="0"/>
                        </a:spcAft>
                      </a:pPr>
                      <a:endParaRPr lang="en-US" sz="1100" dirty="0">
                        <a:solidFill>
                          <a:srgbClr val="000000"/>
                        </a:solidFill>
                        <a:effectLst/>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he-IL" sz="1100" kern="1200" dirty="0" smtClean="0">
                          <a:solidFill>
                            <a:schemeClr val="dk1"/>
                          </a:solidFill>
                          <a:effectLst/>
                          <a:latin typeface="+mn-lt"/>
                          <a:ea typeface="+mn-ea"/>
                          <a:cs typeface="+mn-cs"/>
                        </a:rPr>
                        <a:t>חלק מהערעור על גזר הדין</a:t>
                      </a:r>
                      <a:endParaRPr lang="en-US" sz="1100" kern="1200" dirty="0" smtClean="0">
                        <a:solidFill>
                          <a:schemeClr val="dk1"/>
                        </a:solidFill>
                        <a:effectLst/>
                        <a:latin typeface="+mn-lt"/>
                        <a:ea typeface="+mn-ea"/>
                        <a:cs typeface="+mn-cs"/>
                      </a:endParaRPr>
                    </a:p>
                    <a:p>
                      <a:pPr algn="r" rtl="1">
                        <a:lnSpc>
                          <a:spcPct val="115000"/>
                        </a:lnSpc>
                        <a:spcAft>
                          <a:spcPts val="0"/>
                        </a:spcAft>
                      </a:pPr>
                      <a:endParaRPr lang="en-US" sz="1100" dirty="0">
                        <a:solidFill>
                          <a:srgbClr val="000000"/>
                        </a:solidFill>
                        <a:effectLst/>
                        <a:latin typeface="Calibri"/>
                        <a:ea typeface="Calibri"/>
                        <a:cs typeface="Arial"/>
                      </a:endParaRPr>
                    </a:p>
                  </a:txBody>
                  <a:tcPr marL="68580" marR="68580" marT="0" marB="0"/>
                </a:tc>
              </a:tr>
            </a:tbl>
          </a:graphicData>
        </a:graphic>
      </p:graphicFrame>
      <p:sp>
        <p:nvSpPr>
          <p:cNvPr id="5" name="Rectangle 1"/>
          <p:cNvSpPr>
            <a:spLocks noChangeArrowheads="1"/>
          </p:cNvSpPr>
          <p:nvPr/>
        </p:nvSpPr>
        <p:spPr bwMode="auto">
          <a:xfrm>
            <a:off x="1577975" y="29829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395510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משנה 4"/>
          <p:cNvSpPr>
            <a:spLocks noGrp="1"/>
          </p:cNvSpPr>
          <p:nvPr>
            <p:ph type="subTitle" idx="1"/>
          </p:nvPr>
        </p:nvSpPr>
        <p:spPr/>
        <p:txBody>
          <a:bodyPr/>
          <a:lstStyle/>
          <a:p>
            <a:endParaRPr lang="he-IL" dirty="0"/>
          </a:p>
        </p:txBody>
      </p:sp>
      <p:sp>
        <p:nvSpPr>
          <p:cNvPr id="4" name="כותרת 3"/>
          <p:cNvSpPr>
            <a:spLocks noGrp="1"/>
          </p:cNvSpPr>
          <p:nvPr>
            <p:ph type="ctrTitle"/>
          </p:nvPr>
        </p:nvSpPr>
        <p:spPr/>
        <p:txBody>
          <a:bodyPr/>
          <a:lstStyle/>
          <a:p>
            <a:r>
              <a:rPr lang="he-IL" b="1" dirty="0" smtClean="0"/>
              <a:t>סעדים זמניים</a:t>
            </a:r>
            <a:endParaRPr lang="he-IL" b="1" dirty="0"/>
          </a:p>
        </p:txBody>
      </p:sp>
    </p:spTree>
    <p:extLst>
      <p:ext uri="{BB962C8B-B14F-4D97-AF65-F5344CB8AC3E}">
        <p14:creationId xmlns:p14="http://schemas.microsoft.com/office/powerpoint/2010/main" val="1544707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סדר הדין הפלילי</a:t>
            </a:r>
            <a:br>
              <a:rPr lang="he-IL" b="1" dirty="0" smtClean="0"/>
            </a:br>
            <a:r>
              <a:rPr lang="he-IL" sz="2800" b="1" dirty="0" smtClean="0"/>
              <a:t>סמכויות התפיסה</a:t>
            </a:r>
            <a:endParaRPr lang="he-IL" b="1" dirty="0"/>
          </a:p>
        </p:txBody>
      </p:sp>
      <p:sp>
        <p:nvSpPr>
          <p:cNvPr id="3" name="מציין מיקום תוכן 2"/>
          <p:cNvSpPr>
            <a:spLocks noGrp="1"/>
          </p:cNvSpPr>
          <p:nvPr>
            <p:ph sz="quarter" idx="13"/>
          </p:nvPr>
        </p:nvSpPr>
        <p:spPr/>
        <p:txBody>
          <a:bodyPr>
            <a:normAutofit/>
          </a:bodyPr>
          <a:lstStyle/>
          <a:p>
            <a:pPr algn="just">
              <a:spcBef>
                <a:spcPct val="0"/>
              </a:spcBef>
              <a:buClrTx/>
              <a:buNone/>
            </a:pPr>
            <a:endParaRPr lang="he-IL" altLang="he-IL" sz="1600" dirty="0" smtClean="0"/>
          </a:p>
          <a:p>
            <a:pPr algn="just">
              <a:spcBef>
                <a:spcPct val="0"/>
              </a:spcBef>
              <a:buClrTx/>
              <a:buNone/>
            </a:pPr>
            <a:endParaRPr lang="he-IL" altLang="he-IL" sz="2000" dirty="0"/>
          </a:p>
          <a:p>
            <a:pPr algn="just">
              <a:spcBef>
                <a:spcPct val="0"/>
              </a:spcBef>
              <a:buClrTx/>
              <a:buNone/>
            </a:pPr>
            <a:r>
              <a:rPr lang="he-IL" altLang="he-IL" sz="2000" dirty="0" smtClean="0"/>
              <a:t>32(א</a:t>
            </a:r>
            <a:r>
              <a:rPr lang="he-IL" altLang="he-IL" sz="2000" dirty="0"/>
              <a:t>). רשאי שוטר לתפוס חפץ, אם יש לו יסוד סביר להניח כי באותו חפץ נעברה, או עומדים לעבור, עבירה, או שהוא עשוי לשמש ראיה בהליך משפטי בשל עבירה, או שניתן כשכר בעד ביצוע עבירה או כאמצעי לביצועה</a:t>
            </a:r>
            <a:r>
              <a:rPr lang="he-IL" altLang="he-IL" sz="2000" dirty="0" smtClean="0"/>
              <a:t>.</a:t>
            </a:r>
          </a:p>
          <a:p>
            <a:pPr algn="just">
              <a:spcBef>
                <a:spcPct val="0"/>
              </a:spcBef>
              <a:buClrTx/>
              <a:buNone/>
            </a:pPr>
            <a:endParaRPr lang="he-IL" altLang="he-IL" sz="1600" dirty="0"/>
          </a:p>
          <a:p>
            <a:pPr algn="just">
              <a:spcBef>
                <a:spcPct val="0"/>
              </a:spcBef>
              <a:buClrTx/>
              <a:buNone/>
            </a:pPr>
            <a:endParaRPr lang="he-IL" altLang="he-IL" sz="1600" dirty="0" smtClean="0"/>
          </a:p>
          <a:p>
            <a:pPr marL="723900" algn="just">
              <a:spcBef>
                <a:spcPct val="0"/>
              </a:spcBef>
              <a:buClrTx/>
              <a:buNone/>
            </a:pPr>
            <a:endParaRPr lang="he-IL" altLang="he-IL" sz="1600" dirty="0"/>
          </a:p>
          <a:p>
            <a:pPr algn="just">
              <a:spcBef>
                <a:spcPct val="0"/>
              </a:spcBef>
              <a:buClrTx/>
              <a:buNone/>
            </a:pPr>
            <a:endParaRPr lang="he-IL" altLang="he-IL" sz="1600" dirty="0"/>
          </a:p>
          <a:p>
            <a:pPr algn="just">
              <a:spcBef>
                <a:spcPct val="0"/>
              </a:spcBef>
              <a:buClrTx/>
              <a:buNone/>
            </a:pPr>
            <a:endParaRPr lang="he-IL" altLang="he-IL" sz="1600" dirty="0"/>
          </a:p>
          <a:p>
            <a:endParaRPr lang="he-IL" dirty="0"/>
          </a:p>
        </p:txBody>
      </p:sp>
    </p:spTree>
    <p:extLst>
      <p:ext uri="{BB962C8B-B14F-4D97-AF65-F5344CB8AC3E}">
        <p14:creationId xmlns:p14="http://schemas.microsoft.com/office/powerpoint/2010/main" val="2892326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פקודת סדר הדין הפלילי</a:t>
            </a:r>
            <a:br>
              <a:rPr lang="he-IL" b="1" dirty="0"/>
            </a:br>
            <a:r>
              <a:rPr lang="he-IL" sz="2800" b="1" dirty="0"/>
              <a:t>הארכת </a:t>
            </a:r>
            <a:r>
              <a:rPr lang="he-IL" sz="2800" b="1" dirty="0" smtClean="0"/>
              <a:t>תפוסים</a:t>
            </a:r>
            <a:endParaRPr lang="he-IL" dirty="0"/>
          </a:p>
        </p:txBody>
      </p:sp>
      <p:sp>
        <p:nvSpPr>
          <p:cNvPr id="3" name="מציין מיקום תוכן 2"/>
          <p:cNvSpPr>
            <a:spLocks noGrp="1"/>
          </p:cNvSpPr>
          <p:nvPr>
            <p:ph sz="quarter" idx="13"/>
          </p:nvPr>
        </p:nvSpPr>
        <p:spPr/>
        <p:txBody>
          <a:bodyPr>
            <a:normAutofit/>
          </a:bodyPr>
          <a:lstStyle/>
          <a:p>
            <a:pPr algn="just">
              <a:spcBef>
                <a:spcPct val="0"/>
              </a:spcBef>
              <a:buClrTx/>
              <a:buNone/>
            </a:pPr>
            <a:endParaRPr lang="he-IL" altLang="he-IL" sz="1800" dirty="0" smtClean="0"/>
          </a:p>
          <a:p>
            <a:pPr algn="just">
              <a:spcBef>
                <a:spcPct val="0"/>
              </a:spcBef>
              <a:buClrTx/>
              <a:buNone/>
            </a:pPr>
            <a:endParaRPr lang="he-IL" altLang="he-IL" sz="1800" dirty="0"/>
          </a:p>
          <a:p>
            <a:pPr algn="just">
              <a:spcBef>
                <a:spcPct val="0"/>
              </a:spcBef>
              <a:buClrTx/>
              <a:buNone/>
            </a:pPr>
            <a:r>
              <a:rPr lang="he-IL" altLang="he-IL" sz="1800" dirty="0"/>
              <a:t>35. אם </a:t>
            </a:r>
            <a:r>
              <a:rPr lang="he-IL" altLang="he-IL" sz="1800" u="sng" dirty="0"/>
              <a:t>תוך ששה חדשים </a:t>
            </a:r>
            <a:r>
              <a:rPr lang="he-IL" altLang="he-IL" sz="1800" dirty="0"/>
              <a:t>מיום תפיסת החפץ על ידי המשטרה, או מיום שהגיע לידיה, לא הוגש המשפט אשר בו צריך החפץ לשמש ראיה ולא ניתן צו על אותו חפץ לפי סעיף 34, תחזיר המשטרה את החפץ לאדם אשר מידיו נלקח; </a:t>
            </a:r>
            <a:r>
              <a:rPr lang="he-IL" altLang="he-IL" sz="1800" u="sng" dirty="0"/>
              <a:t>אך רשאי בית משפט שלום, על-פי בקשת שוטר מוסמך או אדם מעוניין, להאריך את התקופה בתנאים שיקבע</a:t>
            </a:r>
            <a:r>
              <a:rPr lang="he-IL" altLang="he-IL" sz="1800" dirty="0"/>
              <a:t>. </a:t>
            </a:r>
          </a:p>
          <a:p>
            <a:pPr marL="0" indent="0">
              <a:buNone/>
            </a:pPr>
            <a:endParaRPr lang="he-IL" dirty="0" smtClean="0"/>
          </a:p>
          <a:p>
            <a:pPr marL="0" indent="0">
              <a:buNone/>
            </a:pPr>
            <a:r>
              <a:rPr lang="he-IL" dirty="0" smtClean="0"/>
              <a:t>עד </a:t>
            </a:r>
            <a:r>
              <a:rPr lang="he-IL" dirty="0" smtClean="0"/>
              <a:t>אינסוף...</a:t>
            </a:r>
          </a:p>
          <a:p>
            <a:endParaRPr lang="he-IL" dirty="0" smtClean="0"/>
          </a:p>
          <a:p>
            <a:r>
              <a:rPr lang="he-IL" dirty="0" smtClean="0"/>
              <a:t>אין </a:t>
            </a:r>
            <a:r>
              <a:rPr lang="he-IL" dirty="0" smtClean="0"/>
              <a:t>צורך להאריך תפוסים לאחר הגשת כתב </a:t>
            </a:r>
            <a:r>
              <a:rPr lang="he-IL" dirty="0" smtClean="0"/>
              <a:t>האישום</a:t>
            </a:r>
          </a:p>
          <a:p>
            <a:endParaRPr lang="he-IL" dirty="0"/>
          </a:p>
        </p:txBody>
      </p:sp>
    </p:spTree>
    <p:extLst>
      <p:ext uri="{BB962C8B-B14F-4D97-AF65-F5344CB8AC3E}">
        <p14:creationId xmlns:p14="http://schemas.microsoft.com/office/powerpoint/2010/main" val="11078689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סדר הדין הפלילי</a:t>
            </a:r>
            <a:br>
              <a:rPr lang="he-IL" b="1" dirty="0" smtClean="0"/>
            </a:br>
            <a:r>
              <a:rPr lang="he-IL" sz="2800" b="1" dirty="0" smtClean="0"/>
              <a:t>ערר</a:t>
            </a:r>
            <a:endParaRPr lang="he-IL" b="1" dirty="0"/>
          </a:p>
        </p:txBody>
      </p:sp>
      <p:sp>
        <p:nvSpPr>
          <p:cNvPr id="3" name="מציין מיקום תוכן 2"/>
          <p:cNvSpPr>
            <a:spLocks noGrp="1"/>
          </p:cNvSpPr>
          <p:nvPr>
            <p:ph sz="quarter" idx="13"/>
          </p:nvPr>
        </p:nvSpPr>
        <p:spPr/>
        <p:txBody>
          <a:bodyPr/>
          <a:lstStyle/>
          <a:p>
            <a:endParaRPr lang="he-IL" dirty="0" smtClean="0"/>
          </a:p>
          <a:p>
            <a:r>
              <a:rPr lang="he-IL" dirty="0" smtClean="0"/>
              <a:t>38א</a:t>
            </a:r>
            <a:r>
              <a:rPr lang="he-IL" dirty="0"/>
              <a:t>.  (א)  שוטר מוסמך, אדם שהחפץ נלקח ממנו או תובע זכות בחפץ רשאים לערור על החלטת בית המשפט לפי פרק זה, לפני בית המשפט המחוזי אשר ידון בערר בשופט אחד.</a:t>
            </a:r>
          </a:p>
          <a:p>
            <a:r>
              <a:rPr lang="he-IL" dirty="0"/>
              <a:t>        </a:t>
            </a:r>
            <a:r>
              <a:rPr lang="he-IL" dirty="0" smtClean="0"/>
              <a:t>(ב</a:t>
            </a:r>
            <a:r>
              <a:rPr lang="he-IL" dirty="0"/>
              <a:t>)  על החלטת בית המשפט המחוזי לפי סעיף קטן (א) ניתן לערור לפני בית המשפט העליון שידון בערר בשופט אחד, אם ניתנה רשות לכך מאת שופט של בית המשפט העליון.</a:t>
            </a:r>
          </a:p>
          <a:p>
            <a:endParaRPr lang="he-IL" dirty="0" smtClean="0"/>
          </a:p>
          <a:p>
            <a:endParaRPr lang="he-IL" dirty="0"/>
          </a:p>
        </p:txBody>
      </p:sp>
    </p:spTree>
    <p:extLst>
      <p:ext uri="{BB962C8B-B14F-4D97-AF65-F5344CB8AC3E}">
        <p14:creationId xmlns:p14="http://schemas.microsoft.com/office/powerpoint/2010/main" val="42381333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סדר הדין הפלילי</a:t>
            </a:r>
            <a:br>
              <a:rPr lang="he-IL" b="1" dirty="0" smtClean="0"/>
            </a:br>
            <a:r>
              <a:rPr lang="he-IL" b="1" dirty="0" smtClean="0"/>
              <a:t>סיכום</a:t>
            </a:r>
            <a:endParaRPr lang="he-IL" b="1" dirty="0"/>
          </a:p>
        </p:txBody>
      </p:sp>
      <p:sp>
        <p:nvSpPr>
          <p:cNvPr id="3" name="מציין מיקום תוכן 2"/>
          <p:cNvSpPr>
            <a:spLocks noGrp="1"/>
          </p:cNvSpPr>
          <p:nvPr>
            <p:ph sz="quarter" idx="13"/>
          </p:nvPr>
        </p:nvSpPr>
        <p:spPr/>
        <p:txBody>
          <a:bodyPr>
            <a:normAutofit fontScale="92500" lnSpcReduction="10000"/>
          </a:bodyPr>
          <a:lstStyle/>
          <a:p>
            <a:endParaRPr lang="he-IL" sz="2000" dirty="0" smtClean="0"/>
          </a:p>
          <a:p>
            <a:r>
              <a:rPr lang="he-IL" sz="2000" dirty="0" smtClean="0"/>
              <a:t>התפיסה נעשית, בדרך כלל, בצו על פי בקשת שוטר</a:t>
            </a:r>
          </a:p>
          <a:p>
            <a:endParaRPr lang="he-IL" sz="2000" dirty="0"/>
          </a:p>
          <a:p>
            <a:r>
              <a:rPr lang="he-IL" sz="2000" dirty="0" smtClean="0"/>
              <a:t>יש צורך להאריך תפוסים כל שישה חודשים</a:t>
            </a:r>
          </a:p>
          <a:p>
            <a:endParaRPr lang="he-IL" sz="2000" dirty="0"/>
          </a:p>
          <a:p>
            <a:r>
              <a:rPr lang="he-IL" sz="2000" dirty="0" smtClean="0"/>
              <a:t>אין צורך להאריך תפיסה/לבקש סעד זמני לאחר הגשת כתב האישום </a:t>
            </a:r>
          </a:p>
          <a:p>
            <a:endParaRPr lang="he-IL" sz="2000" dirty="0"/>
          </a:p>
          <a:p>
            <a:r>
              <a:rPr lang="he-IL" sz="2000" dirty="0" smtClean="0"/>
              <a:t>סמכות עניינית: בית משפט </a:t>
            </a:r>
            <a:r>
              <a:rPr lang="he-IL" sz="2000" dirty="0" smtClean="0"/>
              <a:t>השלום</a:t>
            </a:r>
          </a:p>
          <a:p>
            <a:endParaRPr lang="he-IL" sz="2000" dirty="0"/>
          </a:p>
          <a:p>
            <a:r>
              <a:rPr lang="he-IL" sz="2000" dirty="0" smtClean="0"/>
              <a:t>ניתן להגיש ערר ובקשת רשות ערר</a:t>
            </a:r>
            <a:endParaRPr lang="he-IL" sz="2000" dirty="0" smtClean="0"/>
          </a:p>
          <a:p>
            <a:endParaRPr lang="he-IL" sz="2000" dirty="0"/>
          </a:p>
          <a:p>
            <a:endParaRPr lang="he-IL" sz="2000" dirty="0"/>
          </a:p>
        </p:txBody>
      </p:sp>
    </p:spTree>
    <p:extLst>
      <p:ext uri="{BB962C8B-B14F-4D97-AF65-F5344CB8AC3E}">
        <p14:creationId xmlns:p14="http://schemas.microsoft.com/office/powerpoint/2010/main" val="1208831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מקרא מפה</a:t>
            </a:r>
            <a:endParaRPr lang="he-IL" b="1" dirty="0"/>
          </a:p>
        </p:txBody>
      </p:sp>
      <p:sp>
        <p:nvSpPr>
          <p:cNvPr id="3" name="מציין מיקום תוכן 2"/>
          <p:cNvSpPr>
            <a:spLocks noGrp="1"/>
          </p:cNvSpPr>
          <p:nvPr>
            <p:ph sz="quarter" idx="13"/>
          </p:nvPr>
        </p:nvSpPr>
        <p:spPr/>
        <p:txBody>
          <a:bodyPr>
            <a:normAutofit/>
          </a:bodyPr>
          <a:lstStyle/>
          <a:p>
            <a:endParaRPr lang="he-IL" sz="2800" dirty="0" smtClean="0"/>
          </a:p>
          <a:p>
            <a:pPr marL="0" indent="0">
              <a:buNone/>
            </a:pPr>
            <a:r>
              <a:rPr lang="he-IL" sz="2800" dirty="0" smtClean="0"/>
              <a:t>שלושה סוגי הליכי ערעור:</a:t>
            </a:r>
          </a:p>
          <a:p>
            <a:r>
              <a:rPr lang="he-IL" sz="2800" dirty="0" smtClean="0"/>
              <a:t>ערעור על החלטת חילוט סופית</a:t>
            </a:r>
          </a:p>
          <a:p>
            <a:r>
              <a:rPr lang="he-IL" sz="2800" dirty="0" smtClean="0"/>
              <a:t>ערעור על החלטה בסעד זמני</a:t>
            </a:r>
          </a:p>
          <a:p>
            <a:r>
              <a:rPr lang="he-IL" sz="2800" dirty="0" smtClean="0"/>
              <a:t>ערעור של טוען לזכות ברכוש (בסעד זמני/בחילוט סופי)</a:t>
            </a:r>
          </a:p>
          <a:p>
            <a:endParaRPr lang="he-IL" sz="2800" dirty="0" smtClean="0"/>
          </a:p>
        </p:txBody>
      </p:sp>
    </p:spTree>
    <p:extLst>
      <p:ext uri="{BB962C8B-B14F-4D97-AF65-F5344CB8AC3E}">
        <p14:creationId xmlns:p14="http://schemas.microsoft.com/office/powerpoint/2010/main" val="11357214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הסמים המסוכנים</a:t>
            </a:r>
            <a:endParaRPr lang="he-IL" b="1" dirty="0"/>
          </a:p>
        </p:txBody>
      </p:sp>
      <p:sp>
        <p:nvSpPr>
          <p:cNvPr id="3" name="מציין מיקום תוכן 2"/>
          <p:cNvSpPr>
            <a:spLocks noGrp="1"/>
          </p:cNvSpPr>
          <p:nvPr>
            <p:ph sz="quarter" idx="13"/>
          </p:nvPr>
        </p:nvSpPr>
        <p:spPr/>
        <p:txBody>
          <a:bodyPr>
            <a:normAutofit fontScale="85000" lnSpcReduction="20000"/>
          </a:bodyPr>
          <a:lstStyle/>
          <a:p>
            <a:pPr algn="just">
              <a:spcBef>
                <a:spcPct val="0"/>
              </a:spcBef>
              <a:buClrTx/>
              <a:buNone/>
            </a:pPr>
            <a:r>
              <a:rPr lang="he-IL" altLang="he-IL" sz="1900" dirty="0"/>
              <a:t>36ו</a:t>
            </a:r>
            <a:r>
              <a:rPr lang="he-IL" altLang="he-IL" sz="1900" dirty="0" smtClean="0"/>
              <a:t>.</a:t>
            </a:r>
          </a:p>
          <a:p>
            <a:pPr algn="just">
              <a:spcBef>
                <a:spcPct val="0"/>
              </a:spcBef>
              <a:buClrTx/>
              <a:buNone/>
            </a:pPr>
            <a:r>
              <a:rPr lang="he-IL" altLang="he-IL" sz="1900" b="1" dirty="0" smtClean="0"/>
              <a:t>אחרי כתב אישום</a:t>
            </a:r>
            <a:endParaRPr lang="he-IL" altLang="he-IL" sz="1900" b="1" dirty="0"/>
          </a:p>
          <a:p>
            <a:pPr algn="just">
              <a:spcBef>
                <a:spcPct val="0"/>
              </a:spcBef>
              <a:buClrTx/>
              <a:buNone/>
            </a:pPr>
            <a:r>
              <a:rPr lang="he-IL" altLang="he-IL" sz="1900" dirty="0" smtClean="0"/>
              <a:t>(</a:t>
            </a:r>
            <a:r>
              <a:rPr lang="he-IL" altLang="he-IL" sz="1900" dirty="0"/>
              <a:t>א) </a:t>
            </a:r>
            <a:r>
              <a:rPr lang="he-IL" altLang="he-IL" sz="1900" b="1" dirty="0"/>
              <a:t>הוגש כתב אישום </a:t>
            </a:r>
            <a:r>
              <a:rPr lang="he-IL" altLang="he-IL" sz="1900" dirty="0"/>
              <a:t>או הוגשה בקשה לחילוט אזרחי, רשאי בית המשפט, על פי </a:t>
            </a:r>
            <a:r>
              <a:rPr lang="he-IL" altLang="he-IL" sz="1900" u="sng" dirty="0"/>
              <a:t>בקשה חתומה בידי פרקליט מחוז</a:t>
            </a:r>
            <a:r>
              <a:rPr lang="he-IL" altLang="he-IL" sz="1900" dirty="0"/>
              <a:t> המפרטת את הרכוש שאת חילוטו מבקשים, לתת צו זמני בדבר - מתן ערבויות מטעם הנאשם, או אדם אחר המחזיק ברכוש, </a:t>
            </a:r>
            <a:r>
              <a:rPr lang="he-IL" altLang="he-IL" sz="1900" dirty="0"/>
              <a:t>צוי</a:t>
            </a:r>
            <a:r>
              <a:rPr lang="he-IL" altLang="he-IL" sz="1900" dirty="0"/>
              <a:t> מניעה, </a:t>
            </a:r>
            <a:r>
              <a:rPr lang="he-IL" altLang="he-IL" sz="1900" dirty="0"/>
              <a:t>צוי</a:t>
            </a:r>
            <a:r>
              <a:rPr lang="he-IL" altLang="he-IL" sz="1900" dirty="0"/>
              <a:t> עיקול או הוראות בדבר צעדים אחרים שיבטיחו את האפשרות של מימוש החילוט ...; </a:t>
            </a:r>
            <a:r>
              <a:rPr lang="he-IL" altLang="he-IL" sz="1900" dirty="0" err="1"/>
              <a:t>לענין</a:t>
            </a:r>
            <a:r>
              <a:rPr lang="he-IL" altLang="he-IL" sz="1900" dirty="0"/>
              <a:t> זה, "בית המשפט" – </a:t>
            </a:r>
            <a:r>
              <a:rPr lang="he-IL" altLang="he-IL" sz="1900" u="sng" dirty="0"/>
              <a:t>בית המשפט שלפניו הוגשו כתב האישום</a:t>
            </a:r>
            <a:r>
              <a:rPr lang="he-IL" altLang="he-IL" sz="1900" dirty="0"/>
              <a:t> או התובענה, לפי </a:t>
            </a:r>
            <a:r>
              <a:rPr lang="he-IL" altLang="he-IL" sz="1900" dirty="0" err="1"/>
              <a:t>הענין</a:t>
            </a:r>
            <a:r>
              <a:rPr lang="he-IL" altLang="he-IL" sz="1900" dirty="0"/>
              <a:t>.</a:t>
            </a:r>
          </a:p>
          <a:p>
            <a:pPr algn="just">
              <a:spcBef>
                <a:spcPct val="0"/>
              </a:spcBef>
              <a:buClrTx/>
              <a:buNone/>
            </a:pPr>
            <a:endParaRPr lang="he-IL" altLang="he-IL" sz="1900" dirty="0" smtClean="0"/>
          </a:p>
          <a:p>
            <a:pPr algn="just">
              <a:spcBef>
                <a:spcPct val="0"/>
              </a:spcBef>
              <a:buClrTx/>
              <a:buNone/>
            </a:pPr>
            <a:r>
              <a:rPr lang="he-IL" altLang="he-IL" sz="1900" b="1" dirty="0" smtClean="0"/>
              <a:t>לפני כתב אישום</a:t>
            </a:r>
            <a:endParaRPr lang="en-US" altLang="he-IL" sz="1900" b="1" dirty="0"/>
          </a:p>
          <a:p>
            <a:pPr algn="just">
              <a:spcBef>
                <a:spcPct val="0"/>
              </a:spcBef>
              <a:buClrTx/>
              <a:buNone/>
            </a:pPr>
            <a:r>
              <a:rPr lang="he-IL" altLang="he-IL" sz="1900" dirty="0" smtClean="0"/>
              <a:t>ב</a:t>
            </a:r>
            <a:r>
              <a:rPr lang="he-IL" altLang="he-IL" sz="1900" dirty="0"/>
              <a:t>) </a:t>
            </a:r>
            <a:r>
              <a:rPr lang="he-IL" altLang="he-IL" sz="1900" u="sng" dirty="0"/>
              <a:t>בית משפט מחוזי</a:t>
            </a:r>
            <a:r>
              <a:rPr lang="he-IL" altLang="he-IL" sz="1900" dirty="0"/>
              <a:t> רשאי לתת צו זמני כאמור בסעיף קטן (א), </a:t>
            </a:r>
            <a:r>
              <a:rPr lang="he-IL" altLang="he-IL" sz="1900" b="1" dirty="0"/>
              <a:t>בטרם הוגש כתב אישום</a:t>
            </a:r>
            <a:r>
              <a:rPr lang="he-IL" altLang="he-IL" sz="1900" dirty="0"/>
              <a:t> או בטרם הוגשה בקשה לחילוט אזרחי, על-פי </a:t>
            </a:r>
            <a:r>
              <a:rPr lang="he-IL" altLang="he-IL" sz="1900" u="sng" dirty="0"/>
              <a:t>בקשה חתומה בידי פרקליט מחוז הנתמכת בתצהיר</a:t>
            </a:r>
            <a:r>
              <a:rPr lang="he-IL" altLang="he-IL" sz="1900" dirty="0"/>
              <a:t> כי יש יסוד סביר להניח שהרכוש שלגביו מבקשים את הצו עלול להיעלם או שעלולים לעשות בו פעולות שימנעו את מימוש החילוט; תקפו של צו זמני לפי סעיף קטן זה </a:t>
            </a:r>
            <a:r>
              <a:rPr lang="he-IL" altLang="he-IL" sz="1900" u="sng" dirty="0"/>
              <a:t>יפקע אם לא הוגש כתב אישום תוך תשעים ימים מיום שניתן</a:t>
            </a:r>
            <a:r>
              <a:rPr lang="he-IL" altLang="he-IL" sz="1900" dirty="0"/>
              <a:t>.</a:t>
            </a:r>
          </a:p>
          <a:p>
            <a:pPr algn="just">
              <a:spcBef>
                <a:spcPct val="0"/>
              </a:spcBef>
              <a:buClrTx/>
              <a:buNone/>
            </a:pPr>
            <a:endParaRPr lang="en-US" altLang="he-IL" sz="1600" dirty="0"/>
          </a:p>
          <a:p>
            <a:pPr algn="just">
              <a:spcBef>
                <a:spcPct val="0"/>
              </a:spcBef>
              <a:buClrTx/>
              <a:buNone/>
            </a:pPr>
            <a:r>
              <a:rPr lang="he-IL" altLang="he-IL" sz="1600" dirty="0"/>
              <a:t>      </a:t>
            </a:r>
            <a:endParaRPr lang="he-IL" dirty="0"/>
          </a:p>
        </p:txBody>
      </p:sp>
    </p:spTree>
    <p:extLst>
      <p:ext uri="{BB962C8B-B14F-4D97-AF65-F5344CB8AC3E}">
        <p14:creationId xmlns:p14="http://schemas.microsoft.com/office/powerpoint/2010/main" val="7585022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הסמים המסוכנים</a:t>
            </a:r>
            <a:br>
              <a:rPr lang="he-IL" b="1" dirty="0" smtClean="0"/>
            </a:br>
            <a:r>
              <a:rPr lang="he-IL" sz="2800" b="1" dirty="0" smtClean="0"/>
              <a:t>ערעור על סעד זמני</a:t>
            </a:r>
            <a:endParaRPr lang="he-IL" b="1" dirty="0"/>
          </a:p>
        </p:txBody>
      </p:sp>
      <p:sp>
        <p:nvSpPr>
          <p:cNvPr id="3" name="מציין מיקום תוכן 2"/>
          <p:cNvSpPr>
            <a:spLocks noGrp="1"/>
          </p:cNvSpPr>
          <p:nvPr>
            <p:ph sz="quarter" idx="13"/>
          </p:nvPr>
        </p:nvSpPr>
        <p:spPr/>
        <p:txBody>
          <a:bodyPr>
            <a:normAutofit/>
          </a:bodyPr>
          <a:lstStyle/>
          <a:p>
            <a:pPr marL="0" indent="0">
              <a:buNone/>
            </a:pPr>
            <a:r>
              <a:rPr lang="he-IL" sz="2000" dirty="0" smtClean="0"/>
              <a:t>סעיף 36ו(ד)</a:t>
            </a:r>
          </a:p>
          <a:p>
            <a:r>
              <a:rPr lang="he-IL" sz="2000" dirty="0" smtClean="0"/>
              <a:t>(</a:t>
            </a:r>
            <a:r>
              <a:rPr lang="he-IL" sz="2000" dirty="0"/>
              <a:t>1)   על החלטת בית משפט שלום לפי סעיף זה ניתן לערער לפני בית משפט מחוזי אשר ידון </a:t>
            </a:r>
            <a:r>
              <a:rPr lang="he-IL" sz="2000" u="sng" dirty="0"/>
              <a:t>בערעור</a:t>
            </a:r>
            <a:r>
              <a:rPr lang="he-IL" sz="2000" dirty="0"/>
              <a:t> </a:t>
            </a:r>
            <a:r>
              <a:rPr lang="he-IL" sz="2000" u="sng" dirty="0"/>
              <a:t>בשופט אחד</a:t>
            </a:r>
            <a:r>
              <a:rPr lang="he-IL" sz="2000" dirty="0"/>
              <a:t>; על החלטת בית משפט מחוזי לפי פסקה זו ניתן לערער לפני בית המשפט העליון, אם ניתנה רשות לכך מאת שופט של בית המשפט העליון; בית המשפט העליון ידון </a:t>
            </a:r>
            <a:r>
              <a:rPr lang="he-IL" sz="2000" u="sng" dirty="0"/>
              <a:t>בערעור</a:t>
            </a:r>
            <a:r>
              <a:rPr lang="he-IL" sz="2000" dirty="0"/>
              <a:t> כאמור </a:t>
            </a:r>
            <a:r>
              <a:rPr lang="he-IL" sz="2000" u="sng" dirty="0"/>
              <a:t>בשופט אחד</a:t>
            </a:r>
            <a:r>
              <a:rPr lang="he-IL" sz="2000" dirty="0"/>
              <a:t>;</a:t>
            </a:r>
          </a:p>
          <a:p>
            <a:r>
              <a:rPr lang="he-IL" sz="2000" dirty="0"/>
              <a:t>(2)   על החלטת בית משפט מחוזי לפי סעיף זה כערכאה ראשונה ניתן לערער לפני בית המשפט העליון שידון </a:t>
            </a:r>
            <a:r>
              <a:rPr lang="he-IL" sz="2000" u="sng" dirty="0"/>
              <a:t>בערעור</a:t>
            </a:r>
            <a:r>
              <a:rPr lang="he-IL" sz="2000" dirty="0"/>
              <a:t> </a:t>
            </a:r>
            <a:r>
              <a:rPr lang="he-IL" sz="2000" u="sng" dirty="0"/>
              <a:t>בשופט אחד</a:t>
            </a:r>
            <a:r>
              <a:rPr lang="he-IL" sz="2000" dirty="0"/>
              <a:t>;</a:t>
            </a:r>
          </a:p>
          <a:p>
            <a:r>
              <a:rPr lang="he-IL" sz="2000" dirty="0"/>
              <a:t>(3)   ערעורים לפי סעיף זה יוגשו בתוך שלושים ימים מיום שהודעה ההחלטה למערער.</a:t>
            </a:r>
          </a:p>
          <a:p>
            <a:endParaRPr lang="he-IL" sz="2000" dirty="0"/>
          </a:p>
          <a:p>
            <a:endParaRPr lang="he-IL" sz="2000" dirty="0"/>
          </a:p>
        </p:txBody>
      </p:sp>
    </p:spTree>
    <p:extLst>
      <p:ext uri="{BB962C8B-B14F-4D97-AF65-F5344CB8AC3E}">
        <p14:creationId xmlns:p14="http://schemas.microsoft.com/office/powerpoint/2010/main" val="2462013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סיכום </a:t>
            </a:r>
            <a:br>
              <a:rPr lang="he-IL" b="1" dirty="0" smtClean="0"/>
            </a:br>
            <a:r>
              <a:rPr lang="he-IL" sz="2800" b="1" dirty="0" smtClean="0"/>
              <a:t>פקודת סדר הדין הפלילי ופקודת הסמים</a:t>
            </a:r>
            <a:endParaRPr lang="he-IL" b="1" dirty="0"/>
          </a:p>
        </p:txBody>
      </p:sp>
      <p:graphicFrame>
        <p:nvGraphicFramePr>
          <p:cNvPr id="4" name="מציין מיקום תוכן 3"/>
          <p:cNvGraphicFramePr>
            <a:graphicFrameLocks noGrp="1"/>
          </p:cNvGraphicFramePr>
          <p:nvPr>
            <p:ph sz="quarter" idx="13"/>
            <p:extLst>
              <p:ext uri="{D42A27DB-BD31-4B8C-83A1-F6EECF244321}">
                <p14:modId xmlns:p14="http://schemas.microsoft.com/office/powerpoint/2010/main" val="331239553"/>
              </p:ext>
            </p:extLst>
          </p:nvPr>
        </p:nvGraphicFramePr>
        <p:xfrm>
          <a:off x="755575" y="1826131"/>
          <a:ext cx="7848872" cy="2699560"/>
        </p:xfrm>
        <a:graphic>
          <a:graphicData uri="http://schemas.openxmlformats.org/drawingml/2006/table">
            <a:tbl>
              <a:tblPr rtl="1" firstRow="1" firstCol="1" bandRow="1">
                <a:tableStyleId>{5C22544A-7EE6-4342-B048-85BDC9FD1C3A}</a:tableStyleId>
              </a:tblPr>
              <a:tblGrid>
                <a:gridCol w="1533152"/>
                <a:gridCol w="1533984"/>
                <a:gridCol w="1533984"/>
                <a:gridCol w="1623876"/>
                <a:gridCol w="1623876"/>
              </a:tblGrid>
              <a:tr h="217062">
                <a:tc>
                  <a:txBody>
                    <a:bodyPr/>
                    <a:lstStyle/>
                    <a:p>
                      <a:pPr algn="r" rtl="1">
                        <a:lnSpc>
                          <a:spcPct val="115000"/>
                        </a:lnSpc>
                        <a:spcAft>
                          <a:spcPts val="0"/>
                        </a:spcAft>
                      </a:pPr>
                      <a:r>
                        <a:rPr lang="he-IL" sz="1100" dirty="0">
                          <a:effectLst/>
                        </a:rPr>
                        <a:t> </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 </a:t>
                      </a:r>
                      <a:endParaRPr lang="en-US" sz="110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a:effectLst/>
                        </a:rPr>
                        <a:t>פסד"פ</a:t>
                      </a:r>
                      <a:endParaRPr lang="en-US" sz="110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a:effectLst/>
                        </a:rPr>
                        <a:t>פקודת הסמים</a:t>
                      </a:r>
                      <a:endParaRPr lang="en-US" sz="110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a:effectLst/>
                        </a:rPr>
                        <a:t>הלבנת הון</a:t>
                      </a:r>
                      <a:endParaRPr lang="en-US" sz="1100">
                        <a:solidFill>
                          <a:srgbClr val="000000"/>
                        </a:solidFill>
                        <a:effectLst/>
                        <a:latin typeface="Calibri"/>
                        <a:ea typeface="Calibri"/>
                        <a:cs typeface="Arial"/>
                      </a:endParaRPr>
                    </a:p>
                  </a:txBody>
                  <a:tcPr marL="68580" marR="68580" marT="0" marB="0"/>
                </a:tc>
              </a:tr>
              <a:tr h="434125">
                <a:tc rowSpan="5">
                  <a:txBody>
                    <a:bodyPr/>
                    <a:lstStyle/>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סעדים זמניים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תקופת התפיסה לפני כתב 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6 חודשים עם אפשרות הארכה</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90 ימים ללא אפשרות הארכה</a:t>
                      </a:r>
                      <a:endParaRPr lang="en-US" sz="1100" dirty="0">
                        <a:solidFill>
                          <a:srgbClr val="000000"/>
                        </a:solidFill>
                        <a:effectLst/>
                        <a:latin typeface="Calibri"/>
                        <a:ea typeface="Calibri"/>
                        <a:cs typeface="Arial"/>
                      </a:endParaRPr>
                    </a:p>
                  </a:txBody>
                  <a:tcPr marL="68580" marR="68580" marT="0" marB="0"/>
                </a:tc>
                <a:tc>
                  <a:txBody>
                    <a:bodyPr/>
                    <a:lstStyle/>
                    <a:p>
                      <a:endParaRPr lang="he-IL" dirty="0"/>
                    </a:p>
                  </a:txBody>
                  <a:tcPr marL="68580" marR="68580" marT="0" marB="0"/>
                </a:tc>
              </a:tr>
              <a:tr h="434125">
                <a:tc vMerge="1">
                  <a:txBody>
                    <a:bodyPr/>
                    <a:lstStyle/>
                    <a:p>
                      <a:pPr rtl="1"/>
                      <a:endParaRPr lang="he-IL"/>
                    </a:p>
                  </a:txBody>
                  <a:tcPr/>
                </a:tc>
                <a:tc>
                  <a:txBody>
                    <a:bodyPr/>
                    <a:lstStyle/>
                    <a:p>
                      <a:pPr algn="r" rtl="1">
                        <a:lnSpc>
                          <a:spcPct val="115000"/>
                        </a:lnSpc>
                        <a:spcAft>
                          <a:spcPts val="0"/>
                        </a:spcAft>
                      </a:pPr>
                      <a:r>
                        <a:rPr lang="he-IL" sz="1100" dirty="0">
                          <a:effectLst/>
                        </a:rPr>
                        <a:t>סמכות עניינית לפני כתב 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שלום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מחוזי</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 </a:t>
                      </a:r>
                      <a:endParaRPr lang="en-US" sz="1100" dirty="0">
                        <a:solidFill>
                          <a:srgbClr val="000000"/>
                        </a:solidFill>
                        <a:effectLst/>
                        <a:latin typeface="Calibri"/>
                        <a:ea typeface="Calibri"/>
                        <a:cs typeface="Arial"/>
                      </a:endParaRPr>
                    </a:p>
                  </a:txBody>
                  <a:tcPr marL="68580" marR="68580" marT="0" marB="0"/>
                </a:tc>
              </a:tr>
              <a:tr h="434125">
                <a:tc vMerge="1">
                  <a:txBody>
                    <a:bodyPr/>
                    <a:lstStyle/>
                    <a:p>
                      <a:pPr rtl="1"/>
                      <a:endParaRPr lang="he-IL"/>
                    </a:p>
                  </a:txBody>
                  <a:tcPr/>
                </a:tc>
                <a:tc>
                  <a:txBody>
                    <a:bodyPr/>
                    <a:lstStyle/>
                    <a:p>
                      <a:pPr algn="r" rtl="1">
                        <a:lnSpc>
                          <a:spcPct val="115000"/>
                        </a:lnSpc>
                        <a:spcAft>
                          <a:spcPts val="0"/>
                        </a:spcAft>
                      </a:pPr>
                      <a:r>
                        <a:rPr lang="he-IL" sz="1100" dirty="0">
                          <a:effectLst/>
                        </a:rPr>
                        <a:t>סמכות עניינית לאחר כתב 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אין צורך</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בית המשפט אליו הוגש כתב האישום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 </a:t>
                      </a:r>
                      <a:endParaRPr lang="en-US" sz="1100">
                        <a:solidFill>
                          <a:srgbClr val="000000"/>
                        </a:solidFill>
                        <a:effectLst/>
                        <a:latin typeface="Calibri"/>
                        <a:ea typeface="Calibri"/>
                        <a:cs typeface="Arial"/>
                      </a:endParaRPr>
                    </a:p>
                  </a:txBody>
                  <a:tcPr marL="68580" marR="68580" marT="0" marB="0"/>
                </a:tc>
              </a:tr>
              <a:tr h="434125">
                <a:tc vMerge="1">
                  <a:txBody>
                    <a:bodyPr/>
                    <a:lstStyle/>
                    <a:p>
                      <a:pPr rtl="1"/>
                      <a:endParaRPr lang="he-IL"/>
                    </a:p>
                  </a:txBody>
                  <a:tcPr/>
                </a:tc>
                <a:tc>
                  <a:txBody>
                    <a:bodyPr/>
                    <a:lstStyle/>
                    <a:p>
                      <a:endParaRPr lang="he-IL"/>
                    </a:p>
                  </a:txBody>
                  <a:tcPr marL="68580" marR="68580" marT="0" marB="0"/>
                </a:tc>
                <a:tc>
                  <a:txBody>
                    <a:bodyPr/>
                    <a:lstStyle/>
                    <a:p>
                      <a:endParaRPr lang="he-IL" dirty="0"/>
                    </a:p>
                  </a:txBody>
                  <a:tcPr marL="68580" marR="68580" marT="0" marB="0"/>
                </a:tc>
                <a:tc>
                  <a:txBody>
                    <a:bodyPr/>
                    <a:lstStyle/>
                    <a:p>
                      <a:endParaRPr lang="he-IL" dirty="0"/>
                    </a:p>
                  </a:txBody>
                  <a:tcPr marL="68580" marR="68580" marT="0" marB="0"/>
                </a:tc>
                <a:tc>
                  <a:txBody>
                    <a:bodyPr/>
                    <a:lstStyle/>
                    <a:p>
                      <a:endParaRPr lang="he-IL" dirty="0"/>
                    </a:p>
                  </a:txBody>
                  <a:tcPr marL="68580" marR="68580" marT="0" marB="0"/>
                </a:tc>
              </a:tr>
              <a:tr h="434125">
                <a:tc vMerge="1">
                  <a:txBody>
                    <a:bodyPr/>
                    <a:lstStyle/>
                    <a:p>
                      <a:pPr rtl="1"/>
                      <a:endParaRPr lang="he-IL"/>
                    </a:p>
                  </a:txBody>
                  <a:tcPr/>
                </a:tc>
                <a:tc>
                  <a:txBody>
                    <a:bodyPr/>
                    <a:lstStyle/>
                    <a:p>
                      <a:r>
                        <a:rPr lang="he-IL" sz="1100" kern="1200" dirty="0" smtClean="0">
                          <a:solidFill>
                            <a:schemeClr val="dk1"/>
                          </a:solidFill>
                          <a:effectLst/>
                          <a:latin typeface="+mn-lt"/>
                          <a:ea typeface="+mn-ea"/>
                          <a:cs typeface="+mn-cs"/>
                        </a:rPr>
                        <a:t>ערעור</a:t>
                      </a:r>
                      <a:endParaRPr lang="he-IL" sz="1100" kern="1200" dirty="0">
                        <a:solidFill>
                          <a:schemeClr val="dk1"/>
                        </a:solidFill>
                        <a:effectLst/>
                        <a:latin typeface="+mn-lt"/>
                        <a:ea typeface="+mn-ea"/>
                        <a:cs typeface="+mn-cs"/>
                      </a:endParaRPr>
                    </a:p>
                  </a:txBody>
                  <a:tcPr marL="68580" marR="68580" marT="0" marB="0"/>
                </a:tc>
                <a:tc>
                  <a:txBody>
                    <a:bodyPr/>
                    <a:lstStyle/>
                    <a:p>
                      <a:pPr algn="r" rtl="1">
                        <a:lnSpc>
                          <a:spcPct val="115000"/>
                        </a:lnSpc>
                        <a:spcAft>
                          <a:spcPts val="0"/>
                        </a:spcAft>
                      </a:pPr>
                      <a:r>
                        <a:rPr lang="he-IL" sz="1100" kern="1200" baseline="0" dirty="0" smtClean="0">
                          <a:solidFill>
                            <a:schemeClr val="dk1"/>
                          </a:solidFill>
                          <a:effectLst/>
                          <a:latin typeface="+mn-lt"/>
                          <a:ea typeface="+mn-ea"/>
                          <a:cs typeface="+mn-cs"/>
                        </a:rPr>
                        <a:t>ערר למחוזי</a:t>
                      </a:r>
                    </a:p>
                    <a:p>
                      <a:pPr algn="r" rtl="1">
                        <a:lnSpc>
                          <a:spcPct val="115000"/>
                        </a:lnSpc>
                        <a:spcAft>
                          <a:spcPts val="0"/>
                        </a:spcAft>
                      </a:pPr>
                      <a:r>
                        <a:rPr lang="he-IL" sz="1100" kern="1200" baseline="0" dirty="0" smtClean="0">
                          <a:solidFill>
                            <a:schemeClr val="dk1"/>
                          </a:solidFill>
                          <a:effectLst/>
                          <a:latin typeface="+mn-lt"/>
                          <a:ea typeface="+mn-ea"/>
                          <a:cs typeface="+mn-cs"/>
                        </a:rPr>
                        <a:t>בקשת רשות ערר לעליון</a:t>
                      </a:r>
                    </a:p>
                    <a:p>
                      <a:endParaRPr lang="he-IL" sz="1100" kern="1200" dirty="0">
                        <a:solidFill>
                          <a:schemeClr val="dk1"/>
                        </a:solidFill>
                        <a:effectLst/>
                        <a:latin typeface="+mn-lt"/>
                        <a:ea typeface="+mn-ea"/>
                        <a:cs typeface="+mn-cs"/>
                      </a:endParaRPr>
                    </a:p>
                  </a:txBody>
                  <a:tcPr marL="68580" marR="68580" marT="0" marB="0"/>
                </a:tc>
                <a:tc>
                  <a:txBody>
                    <a:bodyPr/>
                    <a:lstStyle/>
                    <a:p>
                      <a:r>
                        <a:rPr lang="he-IL" sz="1100" kern="1200" dirty="0" smtClean="0">
                          <a:solidFill>
                            <a:schemeClr val="dk1"/>
                          </a:solidFill>
                          <a:effectLst/>
                          <a:latin typeface="+mn-lt"/>
                          <a:ea typeface="+mn-ea"/>
                          <a:cs typeface="+mn-cs"/>
                        </a:rPr>
                        <a:t>ערעור</a:t>
                      </a:r>
                      <a:r>
                        <a:rPr lang="he-IL" sz="1100" kern="1200" baseline="0" dirty="0" smtClean="0">
                          <a:solidFill>
                            <a:schemeClr val="dk1"/>
                          </a:solidFill>
                          <a:effectLst/>
                          <a:latin typeface="+mn-lt"/>
                          <a:ea typeface="+mn-ea"/>
                          <a:cs typeface="+mn-cs"/>
                        </a:rPr>
                        <a:t> דן יחיד</a:t>
                      </a:r>
                      <a:endParaRPr lang="he-IL" sz="1100" kern="1200" dirty="0">
                        <a:solidFill>
                          <a:schemeClr val="dk1"/>
                        </a:solidFill>
                        <a:effectLst/>
                        <a:latin typeface="+mn-lt"/>
                        <a:ea typeface="+mn-ea"/>
                        <a:cs typeface="+mn-cs"/>
                      </a:endParaRPr>
                    </a:p>
                  </a:txBody>
                  <a:tcPr marL="68580" marR="68580" marT="0" marB="0"/>
                </a:tc>
                <a:tc>
                  <a:txBody>
                    <a:bodyPr/>
                    <a:lstStyle/>
                    <a:p>
                      <a:pPr algn="r" rtl="1">
                        <a:lnSpc>
                          <a:spcPct val="115000"/>
                        </a:lnSpc>
                        <a:spcAft>
                          <a:spcPts val="0"/>
                        </a:spcAft>
                      </a:pPr>
                      <a:r>
                        <a:rPr lang="he-IL" sz="1100" kern="1200" dirty="0">
                          <a:solidFill>
                            <a:schemeClr val="dk1"/>
                          </a:solidFill>
                          <a:effectLst/>
                          <a:latin typeface="+mn-lt"/>
                          <a:ea typeface="+mn-ea"/>
                          <a:cs typeface="+mn-cs"/>
                        </a:rPr>
                        <a:t> </a:t>
                      </a:r>
                      <a:endParaRPr lang="en-US" sz="1100" kern="1200" dirty="0">
                        <a:solidFill>
                          <a:schemeClr val="dk1"/>
                        </a:solidFill>
                        <a:effectLst/>
                        <a:latin typeface="+mn-lt"/>
                        <a:ea typeface="+mn-ea"/>
                        <a:cs typeface="+mn-cs"/>
                      </a:endParaRPr>
                    </a:p>
                  </a:txBody>
                  <a:tcPr marL="68580" marR="68580" marT="0" marB="0"/>
                </a:tc>
              </a:tr>
            </a:tbl>
          </a:graphicData>
        </a:graphic>
      </p:graphicFrame>
      <p:sp>
        <p:nvSpPr>
          <p:cNvPr id="5" name="Rectangle 1"/>
          <p:cNvSpPr>
            <a:spLocks noChangeArrowheads="1"/>
          </p:cNvSpPr>
          <p:nvPr/>
        </p:nvSpPr>
        <p:spPr bwMode="auto">
          <a:xfrm>
            <a:off x="1577975" y="18256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492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חוק איסור הלבנת הון</a:t>
            </a:r>
            <a:br>
              <a:rPr lang="he-IL" b="1" dirty="0" smtClean="0"/>
            </a:br>
            <a:r>
              <a:rPr lang="he-IL" sz="2800" b="1" dirty="0" smtClean="0"/>
              <a:t>דואליות</a:t>
            </a:r>
            <a:endParaRPr lang="he-IL" b="1" dirty="0"/>
          </a:p>
        </p:txBody>
      </p:sp>
      <p:sp>
        <p:nvSpPr>
          <p:cNvPr id="3" name="מציין מיקום תוכן 2"/>
          <p:cNvSpPr>
            <a:spLocks noGrp="1"/>
          </p:cNvSpPr>
          <p:nvPr>
            <p:ph sz="quarter" idx="13"/>
          </p:nvPr>
        </p:nvSpPr>
        <p:spPr/>
        <p:txBody>
          <a:bodyPr/>
          <a:lstStyle/>
          <a:p>
            <a:r>
              <a:rPr lang="he-IL" sz="2000" b="1" dirty="0"/>
              <a:t>החלת דינים וייעוד קנסות</a:t>
            </a:r>
            <a:endParaRPr lang="he-IL" sz="2000" dirty="0"/>
          </a:p>
          <a:p>
            <a:r>
              <a:rPr lang="he-IL" sz="2000" dirty="0"/>
              <a:t>23.  על חילוט רכוש ועל רכוש שחולט לפי חוק זה, וכן על קנסות שהוטלו על פיו יחולו, בשינויים המחויבים, הוראות סעיפים 36ג עד 36י לפקודת הסמים המסוכנים; </a:t>
            </a:r>
            <a:r>
              <a:rPr lang="he-IL" sz="2000" dirty="0" err="1"/>
              <a:t>לענין</a:t>
            </a:r>
            <a:r>
              <a:rPr lang="he-IL" sz="2000" dirty="0"/>
              <a:t> סעיף זה, "קנסות" – לרבות עיצום כספי שהוטל לפי חוק זה.</a:t>
            </a:r>
          </a:p>
          <a:p>
            <a:endParaRPr lang="he-IL" sz="2000" dirty="0" smtClean="0"/>
          </a:p>
          <a:p>
            <a:r>
              <a:rPr lang="he-IL" sz="2000" b="1" dirty="0"/>
              <a:t>סמכויות עזר</a:t>
            </a:r>
            <a:endParaRPr lang="he-IL" sz="2000" dirty="0"/>
          </a:p>
          <a:p>
            <a:r>
              <a:rPr lang="he-IL" sz="2000" dirty="0" smtClean="0"/>
              <a:t>26(א</a:t>
            </a:r>
            <a:r>
              <a:rPr lang="he-IL" sz="2000" dirty="0"/>
              <a:t>)  סמכויות החיפוש והתפיסה לפי פקודת מעצר וחיפוש, יחולו, בשינויים המחויבים, גם </a:t>
            </a:r>
            <a:r>
              <a:rPr lang="he-IL" sz="2000" dirty="0" err="1"/>
              <a:t>לענין</a:t>
            </a:r>
            <a:r>
              <a:rPr lang="he-IL" sz="2000" dirty="0"/>
              <a:t> רכוש שביחס אליו ניתן לתת צו חילוט לפי חוק זה.</a:t>
            </a:r>
          </a:p>
          <a:p>
            <a:endParaRPr lang="he-IL" dirty="0"/>
          </a:p>
          <a:p>
            <a:endParaRPr lang="he-IL" dirty="0"/>
          </a:p>
        </p:txBody>
      </p:sp>
    </p:spTree>
    <p:extLst>
      <p:ext uri="{BB962C8B-B14F-4D97-AF65-F5344CB8AC3E}">
        <p14:creationId xmlns:p14="http://schemas.microsoft.com/office/powerpoint/2010/main" val="17555233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חוק איסור הלבנת הון</a:t>
            </a:r>
            <a:br>
              <a:rPr lang="he-IL" b="1" dirty="0"/>
            </a:br>
            <a:r>
              <a:rPr lang="he-IL" sz="2800" b="1" dirty="0" smtClean="0"/>
              <a:t>המסלולים המקבילים</a:t>
            </a:r>
            <a:endParaRPr lang="he-IL" dirty="0"/>
          </a:p>
        </p:txBody>
      </p:sp>
      <p:sp>
        <p:nvSpPr>
          <p:cNvPr id="3" name="מציין מיקום תוכן 2"/>
          <p:cNvSpPr>
            <a:spLocks noGrp="1"/>
          </p:cNvSpPr>
          <p:nvPr>
            <p:ph sz="quarter" idx="13"/>
          </p:nvPr>
        </p:nvSpPr>
        <p:spPr/>
        <p:txBody>
          <a:bodyPr>
            <a:normAutofit fontScale="92500" lnSpcReduction="10000"/>
          </a:bodyPr>
          <a:lstStyle/>
          <a:p>
            <a:pPr>
              <a:spcBef>
                <a:spcPct val="0"/>
              </a:spcBef>
              <a:buClrTx/>
              <a:buNone/>
            </a:pPr>
            <a:r>
              <a:rPr lang="he-IL" altLang="he-IL" sz="1800" dirty="0" err="1"/>
              <a:t>בש"פ</a:t>
            </a:r>
            <a:r>
              <a:rPr lang="he-IL" altLang="he-IL" sz="1800" dirty="0"/>
              <a:t> 1359/17 </a:t>
            </a:r>
            <a:r>
              <a:rPr lang="he-IL" altLang="he-IL" sz="1800" b="1" dirty="0"/>
              <a:t>מדינת ישראל נ' </a:t>
            </a:r>
            <a:r>
              <a:rPr lang="he-IL" altLang="he-IL" sz="1800" b="1" dirty="0" smtClean="0"/>
              <a:t>ברוך</a:t>
            </a:r>
            <a:r>
              <a:rPr lang="he-IL" altLang="he-IL" sz="1600" dirty="0" smtClean="0"/>
              <a:t>:</a:t>
            </a:r>
            <a:endParaRPr lang="he-IL" altLang="he-IL" sz="1600" dirty="0"/>
          </a:p>
          <a:p>
            <a:pPr>
              <a:spcBef>
                <a:spcPct val="0"/>
              </a:spcBef>
              <a:buClrTx/>
              <a:buNone/>
            </a:pPr>
            <a:endParaRPr lang="he-IL" altLang="he-IL" sz="1600" dirty="0"/>
          </a:p>
          <a:p>
            <a:pPr marL="0" indent="0" algn="just">
              <a:spcBef>
                <a:spcPct val="0"/>
              </a:spcBef>
              <a:buClrTx/>
              <a:buNone/>
            </a:pPr>
            <a:r>
              <a:rPr lang="he-IL" altLang="he-IL" sz="1600" dirty="0"/>
              <a:t>"כאמור, סעיף 36ו(ב) לפקודת הסמים מאפשר צו חילוט ל-90 ימים בלבד עד להגשת כתב אישום, מבלי שמופיע בפקודה מנגנון להארכה. </a:t>
            </a:r>
            <a:r>
              <a:rPr lang="he-IL" altLang="he-IL" sz="1600" b="1" dirty="0"/>
              <a:t>מצב זה יוצר קושי יישומי ומהותי מובהק</a:t>
            </a:r>
            <a:r>
              <a:rPr lang="he-IL" altLang="he-IL" sz="1600" dirty="0"/>
              <a:t>. ככלל, חקירת הלבנת הון מסתעפת ומורכבת. כך נגזר מאופי העבירה. ... אכן, דומה כי הכפפת המדינה לפעול אך במגבלת זמנים זו, תחת מסלול פקודת הסמים, עשויה להציבה דה-פקטו בפני שוקת שבורה במאבקה בהלבנת ההון. </a:t>
            </a:r>
          </a:p>
          <a:p>
            <a:pPr algn="just">
              <a:spcBef>
                <a:spcPct val="0"/>
              </a:spcBef>
              <a:buClrTx/>
              <a:buNone/>
            </a:pPr>
            <a:endParaRPr lang="he-IL" altLang="he-IL" sz="1600" dirty="0"/>
          </a:p>
          <a:p>
            <a:pPr marL="0" indent="0" algn="just">
              <a:spcBef>
                <a:spcPct val="0"/>
              </a:spcBef>
              <a:buClrTx/>
              <a:buNone/>
            </a:pPr>
            <a:r>
              <a:rPr lang="he-IL" altLang="he-IL" sz="1600" dirty="0"/>
              <a:t>בהינתן האמור, נראה כי הלכה למעשה, אין עניין לנו במקרה בו על המדינה לבחור במסלול שפגיעתו פחותה מבין שני מסלולים הפתוחים בפניה. למעשה, ניתן לומר כי בעוד המסלול האחד פתוח וישים, המסלול האחר עקר, אינו ישים ועלול להביא להותרת בלעו של גזלן בפיו. על פני הדברים, ובהינתן האינטרס הציבורי במלחמה נגד התופעה של הלבנת ההון, אין לדרוש מהתביעה הכללית לבחור בין שחרור רכוש שנתפס, לבין הגשת כתב אישום בטרם עת</a:t>
            </a:r>
            <a:r>
              <a:rPr lang="he-IL" altLang="he-IL" sz="1600" dirty="0" smtClean="0"/>
              <a:t>".</a:t>
            </a:r>
          </a:p>
          <a:p>
            <a:pPr marL="0" indent="0" algn="just">
              <a:spcBef>
                <a:spcPct val="0"/>
              </a:spcBef>
              <a:buClrTx/>
              <a:buNone/>
            </a:pPr>
            <a:endParaRPr lang="he-IL" sz="1600" dirty="0"/>
          </a:p>
          <a:p>
            <a:pPr marL="0" indent="0" algn="just">
              <a:spcBef>
                <a:spcPct val="0"/>
              </a:spcBef>
              <a:buClrTx/>
              <a:buNone/>
            </a:pPr>
            <a:r>
              <a:rPr lang="he-IL" dirty="0" err="1" smtClean="0"/>
              <a:t>רע"פ</a:t>
            </a:r>
            <a:r>
              <a:rPr lang="he-IL" dirty="0" smtClean="0"/>
              <a:t> </a:t>
            </a:r>
            <a:r>
              <a:rPr lang="he-IL" dirty="0"/>
              <a:t>1448/17 </a:t>
            </a:r>
            <a:r>
              <a:rPr lang="he-IL" dirty="0" smtClean="0"/>
              <a:t>אהרון שפיר </a:t>
            </a:r>
            <a:r>
              <a:rPr lang="he-IL" dirty="0"/>
              <a:t>נ' מדינת </a:t>
            </a:r>
            <a:r>
              <a:rPr lang="he-IL" dirty="0" smtClean="0"/>
              <a:t>ישראל – מלצר חוזר על ההלכה</a:t>
            </a:r>
            <a:endParaRPr lang="en-US" dirty="0"/>
          </a:p>
          <a:p>
            <a:pPr marL="0" indent="0" algn="just">
              <a:spcBef>
                <a:spcPct val="0"/>
              </a:spcBef>
              <a:buClrTx/>
              <a:buNone/>
            </a:pPr>
            <a:endParaRPr lang="he-IL" dirty="0"/>
          </a:p>
        </p:txBody>
      </p:sp>
    </p:spTree>
    <p:extLst>
      <p:ext uri="{BB962C8B-B14F-4D97-AF65-F5344CB8AC3E}">
        <p14:creationId xmlns:p14="http://schemas.microsoft.com/office/powerpoint/2010/main" val="5187922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חוק איסור הלבנת הון</a:t>
            </a:r>
            <a:br>
              <a:rPr lang="he-IL" b="1" dirty="0"/>
            </a:br>
            <a:r>
              <a:rPr lang="he-IL" sz="2800" b="1" dirty="0"/>
              <a:t>המסלולים המקבילים</a:t>
            </a:r>
            <a:endParaRPr lang="he-IL" dirty="0"/>
          </a:p>
        </p:txBody>
      </p:sp>
      <p:sp>
        <p:nvSpPr>
          <p:cNvPr id="3" name="מציין מיקום תוכן 2"/>
          <p:cNvSpPr>
            <a:spLocks noGrp="1"/>
          </p:cNvSpPr>
          <p:nvPr>
            <p:ph sz="quarter" idx="13"/>
          </p:nvPr>
        </p:nvSpPr>
        <p:spPr/>
        <p:txBody>
          <a:bodyPr>
            <a:normAutofit/>
          </a:bodyPr>
          <a:lstStyle/>
          <a:p>
            <a:pPr marL="0" indent="0" algn="ctr">
              <a:buNone/>
            </a:pPr>
            <a:r>
              <a:rPr lang="he-IL" sz="2000" dirty="0" smtClean="0"/>
              <a:t>חוק איסור הלבנת הון</a:t>
            </a:r>
            <a:endParaRPr lang="he-IL" sz="2000" dirty="0"/>
          </a:p>
          <a:p>
            <a:endParaRPr lang="he-IL" sz="2000" dirty="0" smtClean="0"/>
          </a:p>
          <a:p>
            <a:endParaRPr lang="he-IL" sz="2000" dirty="0"/>
          </a:p>
          <a:p>
            <a:pPr marL="0" indent="0">
              <a:buNone/>
            </a:pPr>
            <a:r>
              <a:rPr lang="he-IL" sz="2000" dirty="0" smtClean="0"/>
              <a:t>         	        סעיף 26 לחוק		  סעיף 23 לחוק</a:t>
            </a:r>
          </a:p>
          <a:p>
            <a:pPr marL="0" indent="0">
              <a:buNone/>
            </a:pPr>
            <a:endParaRPr lang="he-IL" sz="2000" dirty="0"/>
          </a:p>
          <a:p>
            <a:pPr marL="0" indent="0">
              <a:buNone/>
            </a:pPr>
            <a:r>
              <a:rPr lang="he-IL" sz="2000" dirty="0" smtClean="0"/>
              <a:t>	לפני הגשת כתב אישום		לאחר </a:t>
            </a:r>
            <a:r>
              <a:rPr lang="he-IL" sz="2000" dirty="0"/>
              <a:t>הגשת כתב אישום</a:t>
            </a:r>
            <a:endParaRPr lang="he-IL" sz="2000" dirty="0" smtClean="0"/>
          </a:p>
          <a:p>
            <a:endParaRPr lang="he-IL" sz="2000" dirty="0"/>
          </a:p>
          <a:p>
            <a:pPr marL="0" indent="0">
              <a:buNone/>
            </a:pPr>
            <a:r>
              <a:rPr lang="he-IL" sz="2000" dirty="0" smtClean="0"/>
              <a:t>		</a:t>
            </a:r>
          </a:p>
          <a:p>
            <a:pPr marL="0" indent="0">
              <a:buNone/>
            </a:pPr>
            <a:r>
              <a:rPr lang="he-IL" sz="2000" dirty="0" smtClean="0"/>
              <a:t> 	פקודת </a:t>
            </a:r>
            <a:r>
              <a:rPr lang="he-IL" sz="2000" dirty="0"/>
              <a:t>סדר הדין </a:t>
            </a:r>
            <a:r>
              <a:rPr lang="he-IL" sz="2000" dirty="0" smtClean="0"/>
              <a:t>הפלילי		</a:t>
            </a:r>
            <a:r>
              <a:rPr lang="he-IL" sz="2000" dirty="0"/>
              <a:t> פקודת הסמים המסוכנים</a:t>
            </a:r>
            <a:endParaRPr lang="he-IL" sz="2000" dirty="0" smtClean="0"/>
          </a:p>
        </p:txBody>
      </p:sp>
      <p:sp>
        <p:nvSpPr>
          <p:cNvPr id="5" name="חץ שמאלה 4"/>
          <p:cNvSpPr/>
          <p:nvPr/>
        </p:nvSpPr>
        <p:spPr>
          <a:xfrm rot="18844765">
            <a:off x="3134243" y="2325391"/>
            <a:ext cx="790867" cy="1412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3435761">
            <a:off x="5021523" y="2287341"/>
            <a:ext cx="875366" cy="19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954718">
            <a:off x="2109269" y="4290960"/>
            <a:ext cx="668196" cy="642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548102">
            <a:off x="5971782" y="4431161"/>
            <a:ext cx="602892" cy="61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8060473">
            <a:off x="5876038" y="3259907"/>
            <a:ext cx="508699" cy="521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861901">
            <a:off x="2335751" y="3145557"/>
            <a:ext cx="786208" cy="786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83086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סיכום</a:t>
            </a:r>
            <a:endParaRPr lang="he-IL" b="1" dirty="0"/>
          </a:p>
        </p:txBody>
      </p:sp>
      <p:graphicFrame>
        <p:nvGraphicFramePr>
          <p:cNvPr id="4" name="מציין מיקום תוכן 3"/>
          <p:cNvGraphicFramePr>
            <a:graphicFrameLocks noGrp="1"/>
          </p:cNvGraphicFramePr>
          <p:nvPr>
            <p:ph sz="quarter" idx="13"/>
            <p:extLst>
              <p:ext uri="{D42A27DB-BD31-4B8C-83A1-F6EECF244321}">
                <p14:modId xmlns:p14="http://schemas.microsoft.com/office/powerpoint/2010/main" val="2686335698"/>
              </p:ext>
            </p:extLst>
          </p:nvPr>
        </p:nvGraphicFramePr>
        <p:xfrm>
          <a:off x="755575" y="1826133"/>
          <a:ext cx="7848872" cy="2629662"/>
        </p:xfrm>
        <a:graphic>
          <a:graphicData uri="http://schemas.openxmlformats.org/drawingml/2006/table">
            <a:tbl>
              <a:tblPr rtl="1" firstRow="1" firstCol="1" bandRow="1">
                <a:tableStyleId>{5C22544A-7EE6-4342-B048-85BDC9FD1C3A}</a:tableStyleId>
              </a:tblPr>
              <a:tblGrid>
                <a:gridCol w="1533152"/>
                <a:gridCol w="1533984"/>
                <a:gridCol w="1533984"/>
                <a:gridCol w="1421045"/>
                <a:gridCol w="921726"/>
                <a:gridCol w="904981"/>
              </a:tblGrid>
              <a:tr h="0">
                <a:tc>
                  <a:txBody>
                    <a:bodyPr/>
                    <a:lstStyle/>
                    <a:p>
                      <a:pPr algn="r" rtl="1">
                        <a:lnSpc>
                          <a:spcPct val="115000"/>
                        </a:lnSpc>
                        <a:spcAft>
                          <a:spcPts val="0"/>
                        </a:spcAft>
                      </a:pPr>
                      <a:r>
                        <a:rPr lang="he-IL" sz="1100" dirty="0">
                          <a:effectLst/>
                        </a:rPr>
                        <a:t> </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 </a:t>
                      </a:r>
                      <a:endParaRPr lang="en-US" sz="110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a:effectLst/>
                        </a:rPr>
                        <a:t>פסד"פ</a:t>
                      </a:r>
                      <a:endParaRPr lang="en-US" sz="1100">
                        <a:solidFill>
                          <a:srgbClr val="000000"/>
                        </a:solidFill>
                        <a:effectLst/>
                        <a:latin typeface="Calibri"/>
                        <a:ea typeface="Calibri"/>
                        <a:cs typeface="Arial"/>
                      </a:endParaRPr>
                    </a:p>
                  </a:txBody>
                  <a:tcPr marL="68580" marR="68580" marT="0" marB="0"/>
                </a:tc>
                <a:tc>
                  <a:txBody>
                    <a:bodyPr/>
                    <a:lstStyle/>
                    <a:p>
                      <a:pPr algn="ctr" rtl="1">
                        <a:lnSpc>
                          <a:spcPct val="115000"/>
                        </a:lnSpc>
                        <a:spcAft>
                          <a:spcPts val="0"/>
                        </a:spcAft>
                      </a:pPr>
                      <a:r>
                        <a:rPr lang="he-IL" sz="1100">
                          <a:effectLst/>
                        </a:rPr>
                        <a:t>פקודת הסמים</a:t>
                      </a:r>
                      <a:endParaRPr lang="en-US" sz="1100">
                        <a:solidFill>
                          <a:srgbClr val="000000"/>
                        </a:solidFill>
                        <a:effectLst/>
                        <a:latin typeface="Calibri"/>
                        <a:ea typeface="Calibri"/>
                        <a:cs typeface="Arial"/>
                      </a:endParaRPr>
                    </a:p>
                  </a:txBody>
                  <a:tcPr marL="68580" marR="68580" marT="0" marB="0"/>
                </a:tc>
                <a:tc gridSpan="2">
                  <a:txBody>
                    <a:bodyPr/>
                    <a:lstStyle/>
                    <a:p>
                      <a:pPr algn="ctr" rtl="1">
                        <a:lnSpc>
                          <a:spcPct val="115000"/>
                        </a:lnSpc>
                        <a:spcAft>
                          <a:spcPts val="0"/>
                        </a:spcAft>
                      </a:pPr>
                      <a:r>
                        <a:rPr lang="he-IL" sz="1100">
                          <a:effectLst/>
                        </a:rPr>
                        <a:t>הלבנת הון</a:t>
                      </a:r>
                      <a:endParaRPr lang="en-US" sz="1100">
                        <a:solidFill>
                          <a:srgbClr val="000000"/>
                        </a:solidFill>
                        <a:effectLst/>
                        <a:latin typeface="Calibri"/>
                        <a:ea typeface="Calibri"/>
                        <a:cs typeface="Arial"/>
                      </a:endParaRPr>
                    </a:p>
                  </a:txBody>
                  <a:tcPr marL="68580" marR="68580" marT="0" marB="0"/>
                </a:tc>
                <a:tc hMerge="1">
                  <a:txBody>
                    <a:bodyPr/>
                    <a:lstStyle/>
                    <a:p>
                      <a:pPr rtl="1"/>
                      <a:endParaRPr lang="he-IL"/>
                    </a:p>
                  </a:txBody>
                  <a:tcPr/>
                </a:tc>
              </a:tr>
              <a:tr h="0">
                <a:tc rowSpan="5">
                  <a:txBody>
                    <a:bodyPr/>
                    <a:lstStyle/>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 </a:t>
                      </a:r>
                      <a:endParaRPr lang="en-US" sz="1100" dirty="0">
                        <a:effectLst/>
                      </a:endParaRPr>
                    </a:p>
                    <a:p>
                      <a:pPr algn="r" rtl="1">
                        <a:lnSpc>
                          <a:spcPct val="115000"/>
                        </a:lnSpc>
                        <a:spcAft>
                          <a:spcPts val="0"/>
                        </a:spcAft>
                      </a:pPr>
                      <a:r>
                        <a:rPr lang="he-IL" sz="1100" dirty="0">
                          <a:effectLst/>
                        </a:rPr>
                        <a:t>סעדים זמניים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תקופת התפיסה לפני כתב 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6 חודשים עם אפשרות הארכה</a:t>
                      </a:r>
                      <a:endParaRPr lang="en-US" sz="110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90 ימים ללא אפשרות הארכה</a:t>
                      </a:r>
                      <a:endParaRPr lang="en-US" sz="1100">
                        <a:solidFill>
                          <a:srgbClr val="000000"/>
                        </a:solidFill>
                        <a:effectLst/>
                        <a:latin typeface="Calibri"/>
                        <a:ea typeface="Calibri"/>
                        <a:cs typeface="Arial"/>
                      </a:endParaRPr>
                    </a:p>
                  </a:txBody>
                  <a:tcPr marL="68580" marR="68580" marT="0" marB="0"/>
                </a:tc>
                <a:tc gridSpan="2">
                  <a:txBody>
                    <a:bodyPr/>
                    <a:lstStyle/>
                    <a:p>
                      <a:pPr algn="r" rtl="1">
                        <a:lnSpc>
                          <a:spcPct val="115000"/>
                        </a:lnSpc>
                        <a:spcAft>
                          <a:spcPts val="0"/>
                        </a:spcAft>
                      </a:pPr>
                      <a:r>
                        <a:rPr lang="he-IL" sz="1100">
                          <a:effectLst/>
                        </a:rPr>
                        <a:t>6 חודשים עם אפשרות הארכה</a:t>
                      </a:r>
                      <a:endParaRPr lang="en-US" sz="1100">
                        <a:solidFill>
                          <a:srgbClr val="000000"/>
                        </a:solidFill>
                        <a:effectLst/>
                        <a:latin typeface="Calibri"/>
                        <a:ea typeface="Calibri"/>
                        <a:cs typeface="Arial"/>
                      </a:endParaRPr>
                    </a:p>
                  </a:txBody>
                  <a:tcPr marL="68580" marR="68580" marT="0" marB="0"/>
                </a:tc>
                <a:tc hMerge="1">
                  <a:txBody>
                    <a:bodyPr/>
                    <a:lstStyle/>
                    <a:p>
                      <a:pPr rtl="1"/>
                      <a:endParaRPr lang="he-IL"/>
                    </a:p>
                  </a:txBody>
                  <a:tcPr/>
                </a:tc>
              </a:tr>
              <a:tr h="0">
                <a:tc vMerge="1">
                  <a:txBody>
                    <a:bodyPr/>
                    <a:lstStyle/>
                    <a:p>
                      <a:pPr rtl="1"/>
                      <a:endParaRPr lang="he-IL"/>
                    </a:p>
                  </a:txBody>
                  <a:tcPr/>
                </a:tc>
                <a:tc>
                  <a:txBody>
                    <a:bodyPr/>
                    <a:lstStyle/>
                    <a:p>
                      <a:pPr algn="r" rtl="1">
                        <a:lnSpc>
                          <a:spcPct val="115000"/>
                        </a:lnSpc>
                        <a:spcAft>
                          <a:spcPts val="0"/>
                        </a:spcAft>
                      </a:pPr>
                      <a:r>
                        <a:rPr lang="he-IL" sz="1100" dirty="0">
                          <a:effectLst/>
                        </a:rPr>
                        <a:t>סמכות עניינית לפני כתב אישום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dirty="0">
                          <a:effectLst/>
                        </a:rPr>
                        <a:t>שלום</a:t>
                      </a:r>
                      <a:endParaRPr lang="en-US" sz="1100" dirty="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מחוזי</a:t>
                      </a:r>
                      <a:endParaRPr lang="en-US" sz="1100">
                        <a:solidFill>
                          <a:srgbClr val="000000"/>
                        </a:solidFill>
                        <a:effectLst/>
                        <a:latin typeface="Calibri"/>
                        <a:ea typeface="Calibri"/>
                        <a:cs typeface="Arial"/>
                      </a:endParaRPr>
                    </a:p>
                  </a:txBody>
                  <a:tcPr marL="68580" marR="68580" marT="0" marB="0"/>
                </a:tc>
                <a:tc gridSpan="2">
                  <a:txBody>
                    <a:bodyPr/>
                    <a:lstStyle/>
                    <a:p>
                      <a:pPr algn="r" rtl="1">
                        <a:lnSpc>
                          <a:spcPct val="115000"/>
                        </a:lnSpc>
                        <a:spcAft>
                          <a:spcPts val="0"/>
                        </a:spcAft>
                      </a:pPr>
                      <a:r>
                        <a:rPr lang="he-IL" sz="1100">
                          <a:effectLst/>
                        </a:rPr>
                        <a:t>שלום</a:t>
                      </a:r>
                      <a:endParaRPr lang="en-US" sz="1100">
                        <a:solidFill>
                          <a:srgbClr val="000000"/>
                        </a:solidFill>
                        <a:effectLst/>
                        <a:latin typeface="Calibri"/>
                        <a:ea typeface="Calibri"/>
                        <a:cs typeface="Arial"/>
                      </a:endParaRPr>
                    </a:p>
                  </a:txBody>
                  <a:tcPr marL="68580" marR="68580" marT="0" marB="0"/>
                </a:tc>
                <a:tc hMerge="1">
                  <a:txBody>
                    <a:bodyPr/>
                    <a:lstStyle/>
                    <a:p>
                      <a:pPr rtl="1"/>
                      <a:endParaRPr lang="he-IL"/>
                    </a:p>
                  </a:txBody>
                  <a:tcPr/>
                </a:tc>
              </a:tr>
              <a:tr h="0">
                <a:tc vMerge="1">
                  <a:txBody>
                    <a:bodyPr/>
                    <a:lstStyle/>
                    <a:p>
                      <a:pPr rtl="1"/>
                      <a:endParaRPr lang="he-IL"/>
                    </a:p>
                  </a:txBody>
                  <a:tcPr/>
                </a:tc>
                <a:tc>
                  <a:txBody>
                    <a:bodyPr/>
                    <a:lstStyle/>
                    <a:p>
                      <a:pPr algn="r" rtl="1">
                        <a:lnSpc>
                          <a:spcPct val="115000"/>
                        </a:lnSpc>
                        <a:spcAft>
                          <a:spcPts val="0"/>
                        </a:spcAft>
                      </a:pPr>
                      <a:r>
                        <a:rPr lang="he-IL" sz="1100" dirty="0">
                          <a:effectLst/>
                        </a:rPr>
                        <a:t>סמכות עניינית לאחר </a:t>
                      </a:r>
                      <a:r>
                        <a:rPr lang="he-IL" sz="1100" kern="1200" dirty="0">
                          <a:solidFill>
                            <a:schemeClr val="dk1"/>
                          </a:solidFill>
                          <a:effectLst/>
                          <a:latin typeface="+mn-lt"/>
                          <a:ea typeface="+mn-ea"/>
                          <a:cs typeface="+mn-cs"/>
                        </a:rPr>
                        <a:t>כתב</a:t>
                      </a:r>
                      <a:r>
                        <a:rPr lang="he-IL" sz="1100" dirty="0">
                          <a:effectLst/>
                        </a:rPr>
                        <a:t> </a:t>
                      </a:r>
                      <a:r>
                        <a:rPr lang="he-IL" sz="1100" kern="1200" dirty="0">
                          <a:solidFill>
                            <a:schemeClr val="dk1"/>
                          </a:solidFill>
                          <a:effectLst/>
                          <a:latin typeface="+mn-lt"/>
                          <a:ea typeface="+mn-ea"/>
                          <a:cs typeface="+mn-cs"/>
                        </a:rPr>
                        <a:t>אישום</a:t>
                      </a:r>
                      <a:endParaRPr lang="en-US" sz="1100" kern="1200" dirty="0">
                        <a:solidFill>
                          <a:schemeClr val="dk1"/>
                        </a:solidFill>
                        <a:effectLst/>
                        <a:latin typeface="+mn-lt"/>
                        <a:ea typeface="+mn-ea"/>
                        <a:cs typeface="+mn-cs"/>
                      </a:endParaRPr>
                    </a:p>
                  </a:txBody>
                  <a:tcPr marL="68580" marR="68580" marT="0" marB="0"/>
                </a:tc>
                <a:tc>
                  <a:txBody>
                    <a:bodyPr/>
                    <a:lstStyle/>
                    <a:p>
                      <a:pPr algn="r" rtl="1">
                        <a:lnSpc>
                          <a:spcPct val="115000"/>
                        </a:lnSpc>
                        <a:spcAft>
                          <a:spcPts val="0"/>
                        </a:spcAft>
                      </a:pPr>
                      <a:r>
                        <a:rPr lang="he-IL" sz="1100">
                          <a:effectLst/>
                        </a:rPr>
                        <a:t>אין צורך</a:t>
                      </a:r>
                      <a:endParaRPr lang="en-US" sz="1100">
                        <a:solidFill>
                          <a:srgbClr val="000000"/>
                        </a:solidFill>
                        <a:effectLst/>
                        <a:latin typeface="Calibri"/>
                        <a:ea typeface="Calibri"/>
                        <a:cs typeface="Arial"/>
                      </a:endParaRPr>
                    </a:p>
                  </a:txBody>
                  <a:tcPr marL="68580" marR="68580" marT="0" marB="0"/>
                </a:tc>
                <a:tc>
                  <a:txBody>
                    <a:bodyPr/>
                    <a:lstStyle/>
                    <a:p>
                      <a:pPr algn="r" rtl="1">
                        <a:lnSpc>
                          <a:spcPct val="115000"/>
                        </a:lnSpc>
                        <a:spcAft>
                          <a:spcPts val="0"/>
                        </a:spcAft>
                      </a:pPr>
                      <a:r>
                        <a:rPr lang="he-IL" sz="1100">
                          <a:effectLst/>
                        </a:rPr>
                        <a:t>בית המשפט אליו הוגש כתב האישום</a:t>
                      </a:r>
                      <a:endParaRPr lang="en-US" sz="1100">
                        <a:solidFill>
                          <a:srgbClr val="000000"/>
                        </a:solidFill>
                        <a:effectLst/>
                        <a:latin typeface="Calibri"/>
                        <a:ea typeface="Calibri"/>
                        <a:cs typeface="Arial"/>
                      </a:endParaRPr>
                    </a:p>
                  </a:txBody>
                  <a:tcPr marL="68580" marR="68580" marT="0" marB="0"/>
                </a:tc>
                <a:tc gridSpan="2">
                  <a:txBody>
                    <a:bodyPr/>
                    <a:lstStyle/>
                    <a:p>
                      <a:pPr algn="r" rtl="1">
                        <a:lnSpc>
                          <a:spcPct val="115000"/>
                        </a:lnSpc>
                        <a:spcAft>
                          <a:spcPts val="0"/>
                        </a:spcAft>
                      </a:pPr>
                      <a:r>
                        <a:rPr lang="he-IL" sz="1100" dirty="0">
                          <a:effectLst/>
                        </a:rPr>
                        <a:t>בית המשפט אליו הוגש כתב האישום</a:t>
                      </a:r>
                      <a:endParaRPr lang="en-US" sz="1100" dirty="0">
                        <a:solidFill>
                          <a:srgbClr val="000000"/>
                        </a:solidFill>
                        <a:effectLst/>
                        <a:latin typeface="Calibri"/>
                        <a:ea typeface="Calibri"/>
                        <a:cs typeface="Arial"/>
                      </a:endParaRPr>
                    </a:p>
                  </a:txBody>
                  <a:tcPr marL="68580" marR="68580" marT="0" marB="0"/>
                </a:tc>
                <a:tc hMerge="1">
                  <a:txBody>
                    <a:bodyPr/>
                    <a:lstStyle/>
                    <a:p>
                      <a:pPr rtl="1"/>
                      <a:endParaRPr lang="he-IL"/>
                    </a:p>
                  </a:txBody>
                  <a:tcPr/>
                </a:tc>
              </a:tr>
              <a:tr h="0">
                <a:tc vMerge="1">
                  <a:txBody>
                    <a:bodyPr/>
                    <a:lstStyle/>
                    <a:p>
                      <a:pPr rtl="1"/>
                      <a:endParaRPr lang="he-IL"/>
                    </a:p>
                  </a:txBody>
                  <a:tcPr/>
                </a:tc>
                <a:tc>
                  <a:txBody>
                    <a:bodyPr/>
                    <a:lstStyle/>
                    <a:p>
                      <a:endParaRPr lang="he-IL" dirty="0"/>
                    </a:p>
                  </a:txBody>
                  <a:tcPr marL="68580" marR="68580" marT="0" marB="0"/>
                </a:tc>
                <a:tc>
                  <a:txBody>
                    <a:bodyPr/>
                    <a:lstStyle/>
                    <a:p>
                      <a:endParaRPr lang="he-IL"/>
                    </a:p>
                  </a:txBody>
                  <a:tcPr marL="68580" marR="68580" marT="0" marB="0"/>
                </a:tc>
                <a:tc>
                  <a:txBody>
                    <a:bodyPr/>
                    <a:lstStyle/>
                    <a:p>
                      <a:endParaRPr lang="he-IL" dirty="0"/>
                    </a:p>
                  </a:txBody>
                  <a:tcPr marL="68580" marR="68580" marT="0" marB="0"/>
                </a:tc>
                <a:tc gridSpan="2">
                  <a:txBody>
                    <a:bodyPr/>
                    <a:lstStyle/>
                    <a:p>
                      <a:endParaRPr lang="he-IL" dirty="0"/>
                    </a:p>
                  </a:txBody>
                  <a:tcPr marL="68580" marR="68580" marT="0" marB="0"/>
                </a:tc>
                <a:tc hMerge="1">
                  <a:txBody>
                    <a:bodyPr/>
                    <a:lstStyle/>
                    <a:p>
                      <a:pPr rtl="1"/>
                      <a:endParaRPr lang="he-IL"/>
                    </a:p>
                  </a:txBody>
                  <a:tcPr/>
                </a:tc>
              </a:tr>
              <a:tr h="0">
                <a:tc vMerge="1">
                  <a:txBody>
                    <a:bodyPr/>
                    <a:lstStyle/>
                    <a:p>
                      <a:pPr rtl="1"/>
                      <a:endParaRPr lang="he-IL"/>
                    </a:p>
                  </a:txBody>
                  <a:tcPr/>
                </a:tc>
                <a:tc>
                  <a:txBody>
                    <a:bodyPr/>
                    <a:lstStyle/>
                    <a:p>
                      <a:r>
                        <a:rPr lang="he-IL" sz="1100" kern="1200" dirty="0" smtClean="0">
                          <a:solidFill>
                            <a:schemeClr val="dk1"/>
                          </a:solidFill>
                          <a:effectLst/>
                          <a:latin typeface="+mn-lt"/>
                          <a:ea typeface="+mn-ea"/>
                          <a:cs typeface="+mn-cs"/>
                        </a:rPr>
                        <a:t>ערעור </a:t>
                      </a:r>
                      <a:endParaRPr lang="he-IL" sz="1100" kern="1200" dirty="0">
                        <a:solidFill>
                          <a:schemeClr val="dk1"/>
                        </a:solidFill>
                        <a:effectLst/>
                        <a:latin typeface="+mn-lt"/>
                        <a:ea typeface="+mn-ea"/>
                        <a:cs typeface="+mn-cs"/>
                      </a:endParaRPr>
                    </a:p>
                  </a:txBody>
                  <a:tcPr marL="68580" marR="68580" marT="0" marB="0"/>
                </a:tc>
                <a:tc>
                  <a:txBody>
                    <a:bodyPr/>
                    <a:lstStyle/>
                    <a:p>
                      <a:pPr algn="r" rtl="1">
                        <a:lnSpc>
                          <a:spcPct val="115000"/>
                        </a:lnSpc>
                        <a:spcAft>
                          <a:spcPts val="0"/>
                        </a:spcAft>
                      </a:pPr>
                      <a:r>
                        <a:rPr lang="he-IL" sz="1100" kern="1200" baseline="0" dirty="0" smtClean="0">
                          <a:solidFill>
                            <a:schemeClr val="dk1"/>
                          </a:solidFill>
                          <a:effectLst/>
                          <a:latin typeface="+mn-lt"/>
                          <a:ea typeface="+mn-ea"/>
                          <a:cs typeface="+mn-cs"/>
                        </a:rPr>
                        <a:t>ערר למחוזי</a:t>
                      </a:r>
                    </a:p>
                    <a:p>
                      <a:pPr algn="r" rtl="1">
                        <a:lnSpc>
                          <a:spcPct val="115000"/>
                        </a:lnSpc>
                        <a:spcAft>
                          <a:spcPts val="0"/>
                        </a:spcAft>
                      </a:pPr>
                      <a:r>
                        <a:rPr lang="he-IL" sz="1100" kern="1200" baseline="0" dirty="0" smtClean="0">
                          <a:solidFill>
                            <a:schemeClr val="dk1"/>
                          </a:solidFill>
                          <a:effectLst/>
                          <a:latin typeface="+mn-lt"/>
                          <a:ea typeface="+mn-ea"/>
                          <a:cs typeface="+mn-cs"/>
                        </a:rPr>
                        <a:t>בקשת רשות ערר לעליון</a:t>
                      </a:r>
                    </a:p>
                  </a:txBody>
                  <a:tcPr marL="68580" marR="68580" marT="0" marB="0"/>
                </a:tc>
                <a:tc>
                  <a:txBody>
                    <a:bodyPr/>
                    <a:lstStyle/>
                    <a:p>
                      <a:r>
                        <a:rPr lang="he-IL" sz="1100" kern="1200" dirty="0" smtClean="0">
                          <a:solidFill>
                            <a:schemeClr val="dk1"/>
                          </a:solidFill>
                          <a:effectLst/>
                          <a:latin typeface="+mn-lt"/>
                          <a:ea typeface="+mn-ea"/>
                          <a:cs typeface="+mn-cs"/>
                        </a:rPr>
                        <a:t>ערעור</a:t>
                      </a:r>
                      <a:r>
                        <a:rPr lang="he-IL" sz="1100" kern="1200" baseline="0" dirty="0" smtClean="0">
                          <a:solidFill>
                            <a:schemeClr val="dk1"/>
                          </a:solidFill>
                          <a:effectLst/>
                          <a:latin typeface="+mn-lt"/>
                          <a:ea typeface="+mn-ea"/>
                          <a:cs typeface="+mn-cs"/>
                        </a:rPr>
                        <a:t> דן יחיד</a:t>
                      </a:r>
                      <a:endParaRPr lang="he-IL" sz="1100" kern="1200" dirty="0">
                        <a:solidFill>
                          <a:schemeClr val="dk1"/>
                        </a:solidFill>
                        <a:effectLst/>
                        <a:latin typeface="+mn-lt"/>
                        <a:ea typeface="+mn-ea"/>
                        <a:cs typeface="+mn-cs"/>
                      </a:endParaRPr>
                    </a:p>
                  </a:txBody>
                  <a:tcPr marL="68580" marR="68580" marT="0" marB="0"/>
                </a:tc>
                <a:tc>
                  <a:txBody>
                    <a:bodyPr/>
                    <a:lstStyle/>
                    <a:p>
                      <a:r>
                        <a:rPr lang="he-IL" sz="1100" kern="1200" dirty="0" smtClean="0">
                          <a:solidFill>
                            <a:schemeClr val="dk1"/>
                          </a:solidFill>
                          <a:effectLst/>
                          <a:latin typeface="+mn-lt"/>
                          <a:ea typeface="+mn-ea"/>
                          <a:cs typeface="+mn-cs"/>
                        </a:rPr>
                        <a:t>לפני הגשת</a:t>
                      </a:r>
                      <a:r>
                        <a:rPr lang="he-IL" sz="1100" kern="1200" baseline="0" dirty="0" smtClean="0">
                          <a:solidFill>
                            <a:schemeClr val="dk1"/>
                          </a:solidFill>
                          <a:effectLst/>
                          <a:latin typeface="+mn-lt"/>
                          <a:ea typeface="+mn-ea"/>
                          <a:cs typeface="+mn-cs"/>
                        </a:rPr>
                        <a:t> כתב אישום – ערר למחוזי, בקשת רשות ערר לעליון</a:t>
                      </a:r>
                    </a:p>
                    <a:p>
                      <a:endParaRPr lang="he-IL" sz="1100" kern="1200" baseline="0" dirty="0" smtClean="0">
                        <a:solidFill>
                          <a:schemeClr val="dk1"/>
                        </a:solidFill>
                        <a:effectLst/>
                        <a:latin typeface="+mn-lt"/>
                        <a:ea typeface="+mn-ea"/>
                        <a:cs typeface="+mn-cs"/>
                      </a:endParaRPr>
                    </a:p>
                  </a:txBody>
                  <a:tcPr marL="68580" marR="68580" marT="0" marB="0"/>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effectLst/>
                          <a:latin typeface="+mn-lt"/>
                          <a:ea typeface="+mn-ea"/>
                          <a:cs typeface="+mn-cs"/>
                        </a:rPr>
                        <a:t>לאחר הגשת כתב אישום – ערעור דן יחיד</a:t>
                      </a:r>
                      <a:endParaRPr lang="he-IL" sz="1100" kern="1200" dirty="0" smtClean="0">
                        <a:solidFill>
                          <a:schemeClr val="dk1"/>
                        </a:solidFill>
                        <a:effectLst/>
                        <a:latin typeface="+mn-lt"/>
                        <a:ea typeface="+mn-ea"/>
                        <a:cs typeface="+mn-cs"/>
                      </a:endParaRPr>
                    </a:p>
                    <a:p>
                      <a:endParaRPr lang="he-IL" sz="1100" kern="1200" dirty="0">
                        <a:solidFill>
                          <a:schemeClr val="dk1"/>
                        </a:solidFill>
                        <a:effectLst/>
                        <a:latin typeface="+mn-lt"/>
                        <a:ea typeface="+mn-ea"/>
                        <a:cs typeface="+mn-cs"/>
                      </a:endParaRPr>
                    </a:p>
                  </a:txBody>
                  <a:tcPr marL="68580" marR="68580" marT="0" marB="0"/>
                </a:tc>
              </a:tr>
            </a:tbl>
          </a:graphicData>
        </a:graphic>
      </p:graphicFrame>
      <p:sp>
        <p:nvSpPr>
          <p:cNvPr id="5" name="Rectangle 1"/>
          <p:cNvSpPr>
            <a:spLocks noChangeArrowheads="1"/>
          </p:cNvSpPr>
          <p:nvPr/>
        </p:nvSpPr>
        <p:spPr bwMode="auto">
          <a:xfrm>
            <a:off x="1577975" y="18256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567541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משנה 4"/>
          <p:cNvSpPr>
            <a:spLocks noGrp="1"/>
          </p:cNvSpPr>
          <p:nvPr>
            <p:ph type="subTitle" idx="1"/>
          </p:nvPr>
        </p:nvSpPr>
        <p:spPr/>
        <p:txBody>
          <a:bodyPr/>
          <a:lstStyle/>
          <a:p>
            <a:endParaRPr lang="he-IL"/>
          </a:p>
        </p:txBody>
      </p:sp>
      <p:sp>
        <p:nvSpPr>
          <p:cNvPr id="4" name="כותרת 3"/>
          <p:cNvSpPr>
            <a:spLocks noGrp="1"/>
          </p:cNvSpPr>
          <p:nvPr>
            <p:ph type="ctrTitle"/>
          </p:nvPr>
        </p:nvSpPr>
        <p:spPr/>
        <p:txBody>
          <a:bodyPr/>
          <a:lstStyle/>
          <a:p>
            <a:r>
              <a:rPr lang="he-IL" b="1" dirty="0" smtClean="0"/>
              <a:t>טוענים לזכות ברכוש</a:t>
            </a:r>
            <a:endParaRPr lang="he-IL" b="1" dirty="0"/>
          </a:p>
        </p:txBody>
      </p:sp>
    </p:spTree>
    <p:extLst>
      <p:ext uri="{BB962C8B-B14F-4D97-AF65-F5344CB8AC3E}">
        <p14:creationId xmlns:p14="http://schemas.microsoft.com/office/powerpoint/2010/main" val="27591012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endParaRPr lang="he-IL" dirty="0"/>
          </a:p>
        </p:txBody>
      </p:sp>
      <p:sp>
        <p:nvSpPr>
          <p:cNvPr id="3" name="מציין מיקום תוכן 2"/>
          <p:cNvSpPr>
            <a:spLocks noGrp="1"/>
          </p:cNvSpPr>
          <p:nvPr>
            <p:ph sz="quarter" idx="13"/>
          </p:nvPr>
        </p:nvSpPr>
        <p:spPr/>
        <p:txBody>
          <a:bodyPr>
            <a:normAutofit fontScale="85000" lnSpcReduction="20000"/>
          </a:bodyPr>
          <a:lstStyle/>
          <a:p>
            <a:r>
              <a:rPr lang="he-IL" sz="1800" dirty="0" smtClean="0"/>
              <a:t>פקודת סדר הדין הפלילי</a:t>
            </a:r>
          </a:p>
          <a:p>
            <a:r>
              <a:rPr lang="he-IL" sz="1800" dirty="0"/>
              <a:t>34.  על פי בקשת שוטר שהוסמך לכך על ידי קצין משטרה בדרגת מפקח משנה או בדרגה גבוהה מזו דרך כלל או </a:t>
            </a:r>
            <a:r>
              <a:rPr lang="he-IL" sz="1800" dirty="0" err="1"/>
              <a:t>לענין</a:t>
            </a:r>
            <a:r>
              <a:rPr lang="he-IL" sz="1800" dirty="0"/>
              <a:t> </a:t>
            </a:r>
            <a:r>
              <a:rPr lang="he-IL" sz="1800" dirty="0" err="1"/>
              <a:t>מסויים</a:t>
            </a:r>
            <a:r>
              <a:rPr lang="he-IL" sz="1800" dirty="0"/>
              <a:t> (להלן – שוטר מוסמך), או על פי בקשת </a:t>
            </a:r>
            <a:r>
              <a:rPr lang="he-IL" sz="1800" b="1" dirty="0"/>
              <a:t>אדם התובע זכות בחפץ</a:t>
            </a:r>
            <a:r>
              <a:rPr lang="he-IL" sz="1800" dirty="0"/>
              <a:t>, רשאי בית משפט שלום לצוות כי החפץ יימסר לתובע הזכות או לאדם פלוני, או שינהגו בו אחרת כפי שיורה בית המשפט – </a:t>
            </a:r>
            <a:r>
              <a:rPr lang="he-IL" sz="1800" dirty="0" err="1"/>
              <a:t>הכל</a:t>
            </a:r>
            <a:r>
              <a:rPr lang="he-IL" sz="1800" dirty="0"/>
              <a:t> בתנאים שייקבעו בצו</a:t>
            </a:r>
            <a:r>
              <a:rPr lang="he-IL" sz="1800" dirty="0" smtClean="0"/>
              <a:t>.</a:t>
            </a:r>
          </a:p>
          <a:p>
            <a:endParaRPr lang="he-IL" sz="1800" dirty="0" smtClean="0"/>
          </a:p>
          <a:p>
            <a:r>
              <a:rPr lang="he-IL" sz="1800" dirty="0" smtClean="0"/>
              <a:t>פקודת הסמים המסוכנים</a:t>
            </a:r>
            <a:endParaRPr lang="he-IL" sz="1800" dirty="0"/>
          </a:p>
          <a:p>
            <a:r>
              <a:rPr lang="he-IL" sz="1800" dirty="0"/>
              <a:t>36ג(א)  בית המשפט לא יצווה על חילוט רכוש לפי סעיפים 36א או 36ב, אם הוכיח מי </a:t>
            </a:r>
            <a:r>
              <a:rPr lang="he-IL" sz="1800" b="1" dirty="0"/>
              <a:t>שטוען לזכות ברכוש </a:t>
            </a:r>
            <a:r>
              <a:rPr lang="he-IL" sz="1800" dirty="0"/>
              <a:t>כי הרכוש שימש בעבירה ללא ידיעתו או שלא בהסכמתו, או שרכש את זכותו ברכוש בתמורה ובתום לב ובלי שיכול היה לדעת כי הוא שימש או הושג בעבירה</a:t>
            </a:r>
            <a:r>
              <a:rPr lang="he-IL" sz="1800" dirty="0" smtClean="0"/>
              <a:t>.</a:t>
            </a:r>
          </a:p>
          <a:p>
            <a:endParaRPr lang="he-IL" sz="1800" dirty="0" smtClean="0"/>
          </a:p>
          <a:p>
            <a:r>
              <a:rPr lang="he-IL" sz="1800" dirty="0" smtClean="0"/>
              <a:t>חוק איסור הלבנת הון</a:t>
            </a:r>
            <a:endParaRPr lang="he-IL" sz="1800" dirty="0"/>
          </a:p>
          <a:p>
            <a:r>
              <a:rPr lang="he-IL" sz="1800" dirty="0" smtClean="0"/>
              <a:t>21(ד</a:t>
            </a:r>
            <a:r>
              <a:rPr lang="he-IL" sz="1800" dirty="0"/>
              <a:t>)  לא יצווה בית המשפט על חילוט רכוש כאמור בסעיף זה אלא </a:t>
            </a:r>
            <a:r>
              <a:rPr lang="he-IL" sz="1800" dirty="0" smtClean="0"/>
              <a:t>לאחר שנתן לנידון, לבעל הרכוש, למי שהרכוש נמצא בחזקתו או בשליטתו ו</a:t>
            </a:r>
            <a:r>
              <a:rPr lang="he-IL" sz="1800" b="1" dirty="0" smtClean="0"/>
              <a:t>למי </a:t>
            </a:r>
            <a:r>
              <a:rPr lang="he-IL" sz="1800" b="1" dirty="0"/>
              <a:t>שטוען לזכות </a:t>
            </a:r>
            <a:r>
              <a:rPr lang="he-IL" sz="1800" b="1" dirty="0" smtClean="0"/>
              <a:t>ברכוש</a:t>
            </a:r>
            <a:r>
              <a:rPr lang="he-IL" sz="1800" dirty="0"/>
              <a:t>, אם הם ידועים, הזדמנות להשמיע את טענותיהם.</a:t>
            </a:r>
          </a:p>
          <a:p>
            <a:endParaRPr lang="he-IL" sz="1800" dirty="0"/>
          </a:p>
        </p:txBody>
      </p:sp>
    </p:spTree>
    <p:extLst>
      <p:ext uri="{BB962C8B-B14F-4D97-AF65-F5344CB8AC3E}">
        <p14:creationId xmlns:p14="http://schemas.microsoft.com/office/powerpoint/2010/main" val="12914706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a:t>
            </a:r>
            <a:r>
              <a:rPr lang="he-IL" b="1" dirty="0" smtClean="0"/>
              <a:t>ברכוש</a:t>
            </a:r>
            <a:br>
              <a:rPr lang="he-IL" b="1" dirty="0" smtClean="0"/>
            </a:br>
            <a:r>
              <a:rPr lang="he-IL" sz="2800" b="1" dirty="0" smtClean="0"/>
              <a:t>מיהו טוען לזכות ברכוש?</a:t>
            </a:r>
            <a:endParaRPr lang="he-IL" dirty="0"/>
          </a:p>
        </p:txBody>
      </p:sp>
      <p:sp>
        <p:nvSpPr>
          <p:cNvPr id="3" name="מציין מיקום תוכן 2"/>
          <p:cNvSpPr>
            <a:spLocks noGrp="1"/>
          </p:cNvSpPr>
          <p:nvPr>
            <p:ph sz="quarter" idx="13"/>
          </p:nvPr>
        </p:nvSpPr>
        <p:spPr/>
        <p:txBody>
          <a:bodyPr/>
          <a:lstStyle/>
          <a:p>
            <a:r>
              <a:rPr lang="he-IL" dirty="0" err="1"/>
              <a:t>בש"פ</a:t>
            </a:r>
            <a:r>
              <a:rPr lang="he-IL" dirty="0"/>
              <a:t> </a:t>
            </a:r>
            <a:r>
              <a:rPr lang="he-IL" dirty="0" smtClean="0"/>
              <a:t>6817/07 </a:t>
            </a:r>
            <a:r>
              <a:rPr lang="he-IL" b="1" dirty="0" smtClean="0"/>
              <a:t>מדינת ישראל נ' סיטבון</a:t>
            </a:r>
            <a:r>
              <a:rPr lang="he-IL" dirty="0" smtClean="0"/>
              <a:t>:</a:t>
            </a:r>
          </a:p>
          <a:p>
            <a:r>
              <a:rPr lang="he-IL" dirty="0" smtClean="0"/>
              <a:t>"עסקינן </a:t>
            </a:r>
            <a:r>
              <a:rPr lang="he-IL" dirty="0"/>
              <a:t>במתח הנוצר בין האינטרס הציבורי שבחילוט לזכות הקניין של הפרט תם לב. לעניין זה נראית לי פרשנותה של המדינה לתיבה "טוען לזכות ברכוש" עדיפה על הפרשנות המוצעת על ידי יעד ושפר. על פי פרשנותה של המדינה, על מנת שייחשב אדם ל"טוען לזכות ברכוש", נדרש כי הוא יהא </a:t>
            </a:r>
            <a:r>
              <a:rPr lang="he-IL" b="1" dirty="0"/>
              <a:t>בעל זכות קניינית ברכוש, ולמצער בעל זכות בנכס מסוים באופן היוצר זיקה בינו כנושה לבין אותו </a:t>
            </a:r>
            <a:r>
              <a:rPr lang="he-IL" b="1" dirty="0" smtClean="0"/>
              <a:t>נכס</a:t>
            </a:r>
            <a:r>
              <a:rPr lang="he-IL" dirty="0" smtClean="0"/>
              <a:t>... </a:t>
            </a:r>
            <a:endParaRPr lang="en-US" dirty="0"/>
          </a:p>
          <a:p>
            <a:r>
              <a:rPr lang="he-IL" dirty="0" smtClean="0"/>
              <a:t>אבהיר</a:t>
            </a:r>
            <a:r>
              <a:rPr lang="he-IL" dirty="0"/>
              <a:t>, כי ערה אני למשמעויותיה של תוצאה זו לנושה אובליגטורי תם לב שאינו ער למעורבותו של החייב במעשים פליליים ולא בהכרח יכול לדעת </a:t>
            </a:r>
            <a:r>
              <a:rPr lang="he-IL" dirty="0" smtClean="0"/>
              <a:t>עליהם".</a:t>
            </a:r>
          </a:p>
          <a:p>
            <a:endParaRPr lang="he-IL" dirty="0" smtClean="0"/>
          </a:p>
          <a:p>
            <a:r>
              <a:rPr lang="he-IL" dirty="0" smtClean="0"/>
              <a:t>רק בעל זכות קניינית או בעל זכות בנכס מסוים</a:t>
            </a:r>
            <a:endParaRPr lang="he-IL" dirty="0"/>
          </a:p>
        </p:txBody>
      </p:sp>
    </p:spTree>
    <p:extLst>
      <p:ext uri="{BB962C8B-B14F-4D97-AF65-F5344CB8AC3E}">
        <p14:creationId xmlns:p14="http://schemas.microsoft.com/office/powerpoint/2010/main" val="2308883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משנה 4"/>
          <p:cNvSpPr>
            <a:spLocks noGrp="1"/>
          </p:cNvSpPr>
          <p:nvPr>
            <p:ph type="subTitle" idx="1"/>
          </p:nvPr>
        </p:nvSpPr>
        <p:spPr/>
        <p:txBody>
          <a:bodyPr/>
          <a:lstStyle/>
          <a:p>
            <a:endParaRPr lang="he-IL" dirty="0"/>
          </a:p>
        </p:txBody>
      </p:sp>
      <p:sp>
        <p:nvSpPr>
          <p:cNvPr id="4" name="כותרת 3"/>
          <p:cNvSpPr>
            <a:spLocks noGrp="1"/>
          </p:cNvSpPr>
          <p:nvPr>
            <p:ph type="ctrTitle"/>
          </p:nvPr>
        </p:nvSpPr>
        <p:spPr/>
        <p:txBody>
          <a:bodyPr/>
          <a:lstStyle/>
          <a:p>
            <a:r>
              <a:rPr lang="he-IL" sz="4800" b="1" dirty="0" smtClean="0"/>
              <a:t>חילוט</a:t>
            </a:r>
            <a:endParaRPr lang="he-IL" sz="4800" b="1" dirty="0"/>
          </a:p>
        </p:txBody>
      </p:sp>
    </p:spTree>
    <p:extLst>
      <p:ext uri="{BB962C8B-B14F-4D97-AF65-F5344CB8AC3E}">
        <p14:creationId xmlns:p14="http://schemas.microsoft.com/office/powerpoint/2010/main" val="28613789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זכויות קנייניות</a:t>
            </a:r>
            <a:endParaRPr lang="he-IL" sz="2800" dirty="0"/>
          </a:p>
        </p:txBody>
      </p:sp>
      <p:sp>
        <p:nvSpPr>
          <p:cNvPr id="3" name="מציין מיקום תוכן 2"/>
          <p:cNvSpPr>
            <a:spLocks noGrp="1"/>
          </p:cNvSpPr>
          <p:nvPr>
            <p:ph sz="quarter" idx="13"/>
          </p:nvPr>
        </p:nvSpPr>
        <p:spPr/>
        <p:txBody>
          <a:bodyPr/>
          <a:lstStyle/>
          <a:p>
            <a:r>
              <a:rPr lang="en-US" sz="2800" dirty="0" smtClean="0"/>
              <a:t>Jus in Rem</a:t>
            </a:r>
            <a:r>
              <a:rPr lang="he-IL" sz="2800" dirty="0" smtClean="0"/>
              <a:t> </a:t>
            </a:r>
            <a:r>
              <a:rPr lang="he-IL" sz="2400" dirty="0" smtClean="0"/>
              <a:t>להבדיל מ- </a:t>
            </a:r>
            <a:r>
              <a:rPr lang="en-US" sz="2800" dirty="0" smtClean="0"/>
              <a:t>Jus in </a:t>
            </a:r>
            <a:r>
              <a:rPr lang="en-US" sz="2800" dirty="0" err="1" smtClean="0"/>
              <a:t>Personam</a:t>
            </a:r>
            <a:endParaRPr lang="he-IL" sz="2800" dirty="0" smtClean="0"/>
          </a:p>
          <a:p>
            <a:r>
              <a:rPr lang="he-IL" dirty="0" smtClean="0"/>
              <a:t>בעלות</a:t>
            </a:r>
          </a:p>
          <a:p>
            <a:r>
              <a:rPr lang="he-IL" dirty="0" smtClean="0"/>
              <a:t>משכנתא</a:t>
            </a:r>
          </a:p>
          <a:p>
            <a:r>
              <a:rPr lang="he-IL" dirty="0" err="1" smtClean="0"/>
              <a:t>שיעבודים</a:t>
            </a:r>
            <a:endParaRPr lang="he-IL" dirty="0" smtClean="0"/>
          </a:p>
          <a:p>
            <a:r>
              <a:rPr lang="he-IL" dirty="0"/>
              <a:t>שכירות </a:t>
            </a:r>
            <a:endParaRPr lang="he-IL" dirty="0" smtClean="0"/>
          </a:p>
          <a:p>
            <a:r>
              <a:rPr lang="he-IL" dirty="0" smtClean="0"/>
              <a:t>זיקת הנאה</a:t>
            </a:r>
          </a:p>
          <a:p>
            <a:endParaRPr lang="he-IL" dirty="0" smtClean="0"/>
          </a:p>
          <a:p>
            <a:r>
              <a:rPr lang="he-IL" dirty="0" smtClean="0"/>
              <a:t>שיעבוד צף?</a:t>
            </a:r>
          </a:p>
          <a:p>
            <a:r>
              <a:rPr lang="he-IL" dirty="0" smtClean="0"/>
              <a:t>קיזוז? קיזוז סטטוטורי... קיזוז הסכמי...</a:t>
            </a:r>
          </a:p>
          <a:p>
            <a:endParaRPr lang="he-IL" dirty="0"/>
          </a:p>
        </p:txBody>
      </p:sp>
    </p:spTree>
    <p:extLst>
      <p:ext uri="{BB962C8B-B14F-4D97-AF65-F5344CB8AC3E}">
        <p14:creationId xmlns:p14="http://schemas.microsoft.com/office/powerpoint/2010/main" val="23575218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טוענים קלאסיים</a:t>
            </a:r>
            <a:endParaRPr lang="he-IL" dirty="0"/>
          </a:p>
        </p:txBody>
      </p:sp>
      <p:sp>
        <p:nvSpPr>
          <p:cNvPr id="3" name="מציין מיקום תוכן 2"/>
          <p:cNvSpPr>
            <a:spLocks noGrp="1"/>
          </p:cNvSpPr>
          <p:nvPr>
            <p:ph sz="quarter" idx="13"/>
          </p:nvPr>
        </p:nvSpPr>
        <p:spPr/>
        <p:txBody>
          <a:bodyPr>
            <a:normAutofit/>
          </a:bodyPr>
          <a:lstStyle/>
          <a:p>
            <a:endParaRPr lang="he-IL" sz="2400" dirty="0" smtClean="0"/>
          </a:p>
          <a:p>
            <a:r>
              <a:rPr lang="he-IL" sz="2400" dirty="0" smtClean="0"/>
              <a:t>בת הזוג...</a:t>
            </a:r>
          </a:p>
          <a:p>
            <a:r>
              <a:rPr lang="he-IL" sz="2400" dirty="0" smtClean="0"/>
              <a:t>הבנק...</a:t>
            </a:r>
          </a:p>
          <a:p>
            <a:r>
              <a:rPr lang="he-IL" sz="2400" dirty="0" smtClean="0"/>
              <a:t>חברת הליסינג...</a:t>
            </a:r>
          </a:p>
          <a:p>
            <a:r>
              <a:rPr lang="he-IL" sz="2400" dirty="0" smtClean="0"/>
              <a:t>הסבתא בת ה-90 שמעולם לא החזיקה רישיון נהיגה...</a:t>
            </a:r>
          </a:p>
          <a:p>
            <a:r>
              <a:rPr lang="he-IL" sz="2400" dirty="0" smtClean="0"/>
              <a:t>נושים...</a:t>
            </a:r>
          </a:p>
          <a:p>
            <a:r>
              <a:rPr lang="he-IL" sz="2400" dirty="0" smtClean="0"/>
              <a:t>עובדים...</a:t>
            </a:r>
          </a:p>
          <a:p>
            <a:endParaRPr lang="he-IL" sz="2400" dirty="0"/>
          </a:p>
        </p:txBody>
      </p:sp>
    </p:spTree>
    <p:extLst>
      <p:ext uri="{BB962C8B-B14F-4D97-AF65-F5344CB8AC3E}">
        <p14:creationId xmlns:p14="http://schemas.microsoft.com/office/powerpoint/2010/main" val="15744901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טוענים לזכות ברכוש</a:t>
            </a:r>
            <a:br>
              <a:rPr lang="he-IL" b="1" dirty="0" smtClean="0"/>
            </a:br>
            <a:r>
              <a:rPr lang="he-IL" sz="2800" b="1" dirty="0" smtClean="0"/>
              <a:t>פקודת סדר הדין הפלילי</a:t>
            </a:r>
            <a:endParaRPr lang="he-IL" sz="2800" b="1" dirty="0"/>
          </a:p>
        </p:txBody>
      </p:sp>
      <p:sp>
        <p:nvSpPr>
          <p:cNvPr id="3" name="מציין מיקום תוכן 2"/>
          <p:cNvSpPr>
            <a:spLocks noGrp="1"/>
          </p:cNvSpPr>
          <p:nvPr>
            <p:ph sz="quarter" idx="13"/>
          </p:nvPr>
        </p:nvSpPr>
        <p:spPr/>
        <p:txBody>
          <a:bodyPr>
            <a:noAutofit/>
          </a:bodyPr>
          <a:lstStyle/>
          <a:p>
            <a:endParaRPr lang="he-IL" sz="1800" dirty="0"/>
          </a:p>
          <a:p>
            <a:r>
              <a:rPr lang="he-IL" sz="1800" dirty="0"/>
              <a:t>34.  על פי בקשת שוטר שהוסמך לכך על ידי קצין משטרה בדרגת מפקח משנה או בדרגה גבוהה מזו דרך כלל או </a:t>
            </a:r>
            <a:r>
              <a:rPr lang="he-IL" sz="1800" dirty="0" err="1"/>
              <a:t>לענין</a:t>
            </a:r>
            <a:r>
              <a:rPr lang="he-IL" sz="1800" dirty="0"/>
              <a:t> </a:t>
            </a:r>
            <a:r>
              <a:rPr lang="he-IL" sz="1800" dirty="0" err="1" smtClean="0"/>
              <a:t>מסויים</a:t>
            </a:r>
            <a:r>
              <a:rPr lang="he-IL" sz="1800" dirty="0" smtClean="0"/>
              <a:t> </a:t>
            </a:r>
            <a:r>
              <a:rPr lang="he-IL" sz="1800" dirty="0"/>
              <a:t>(להלן – שוטר מוסמך), או על פי בקשת אדם התובע זכות בחפץ, רשאי בית משפט שלום לצוות כי החפץ יימסר לתובע הזכות או לאדם פלוני, או שינהגו בו אחרת כפי שיורה בית המשפט – </a:t>
            </a:r>
            <a:r>
              <a:rPr lang="he-IL" sz="1800" dirty="0" err="1"/>
              <a:t>הכל</a:t>
            </a:r>
            <a:r>
              <a:rPr lang="he-IL" sz="1800" dirty="0"/>
              <a:t> בתנאים שייקבעו בצו</a:t>
            </a:r>
            <a:r>
              <a:rPr lang="he-IL" sz="1800" dirty="0" smtClean="0"/>
              <a:t>.</a:t>
            </a:r>
          </a:p>
          <a:p>
            <a:endParaRPr lang="he-IL" sz="1800" dirty="0"/>
          </a:p>
          <a:p>
            <a:endParaRPr lang="he-IL" sz="1800" dirty="0" smtClean="0"/>
          </a:p>
          <a:p>
            <a:endParaRPr lang="he-IL" sz="1800" dirty="0"/>
          </a:p>
          <a:p>
            <a:pPr marL="449263" indent="-449263">
              <a:buNone/>
            </a:pPr>
            <a:r>
              <a:rPr lang="he-IL" sz="1800" b="1" dirty="0" smtClean="0"/>
              <a:t>--) טוען </a:t>
            </a:r>
            <a:r>
              <a:rPr lang="he-IL" sz="1800" b="1" dirty="0" smtClean="0"/>
              <a:t>לזכות ברכוש יכול לפנות בשלב התפיסה הזמנית (לפני כתב אישום) </a:t>
            </a:r>
            <a:endParaRPr lang="he-IL" sz="1800" b="1" dirty="0"/>
          </a:p>
        </p:txBody>
      </p:sp>
    </p:spTree>
    <p:extLst>
      <p:ext uri="{BB962C8B-B14F-4D97-AF65-F5344CB8AC3E}">
        <p14:creationId xmlns:p14="http://schemas.microsoft.com/office/powerpoint/2010/main" val="17139327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פקודת הסמים</a:t>
            </a:r>
            <a:endParaRPr lang="he-IL" sz="2800" dirty="0"/>
          </a:p>
        </p:txBody>
      </p:sp>
      <p:sp>
        <p:nvSpPr>
          <p:cNvPr id="3" name="מציין מיקום תוכן 2"/>
          <p:cNvSpPr>
            <a:spLocks noGrp="1"/>
          </p:cNvSpPr>
          <p:nvPr>
            <p:ph sz="quarter" idx="13"/>
          </p:nvPr>
        </p:nvSpPr>
        <p:spPr/>
        <p:txBody>
          <a:bodyPr/>
          <a:lstStyle/>
          <a:p>
            <a:endParaRPr lang="he-IL" dirty="0" smtClean="0"/>
          </a:p>
          <a:p>
            <a:r>
              <a:rPr lang="he-IL" sz="1800" dirty="0" smtClean="0"/>
              <a:t>36ג(א</a:t>
            </a:r>
            <a:r>
              <a:rPr lang="he-IL" sz="1800" dirty="0"/>
              <a:t>)  בית המשפט לא יצווה על חילוט רכוש לפי סעיפים 36א או 36ב, אם הוכיח מי שטוען לזכות ברכוש כי הרכוש שימש בעבירה ללא ידיעתו או שלא בהסכמתו, או שרכש את זכותו ברכוש בתמורה ובתום לב ובלי שיכול היה לדעת כי הוא </a:t>
            </a:r>
            <a:r>
              <a:rPr lang="he-IL" sz="1800" dirty="0" smtClean="0"/>
              <a:t>שימש </a:t>
            </a:r>
            <a:r>
              <a:rPr lang="he-IL" sz="1800" dirty="0"/>
              <a:t>או הושג בעבירה</a:t>
            </a:r>
            <a:r>
              <a:rPr lang="he-IL" sz="1800" dirty="0" smtClean="0"/>
              <a:t>.</a:t>
            </a:r>
          </a:p>
          <a:p>
            <a:endParaRPr lang="he-IL" sz="1800" dirty="0"/>
          </a:p>
          <a:p>
            <a:endParaRPr lang="he-IL" sz="1800" dirty="0" smtClean="0"/>
          </a:p>
          <a:p>
            <a:endParaRPr lang="he-IL" sz="1800" dirty="0" smtClean="0"/>
          </a:p>
          <a:p>
            <a:endParaRPr lang="he-IL" sz="1800" dirty="0"/>
          </a:p>
          <a:p>
            <a:pPr marL="0" indent="0">
              <a:buNone/>
            </a:pPr>
            <a:r>
              <a:rPr lang="he-IL" sz="1800" b="1" dirty="0" smtClean="0"/>
              <a:t>--) </a:t>
            </a:r>
            <a:r>
              <a:rPr lang="he-IL" sz="1800" b="1" dirty="0" smtClean="0"/>
              <a:t>טוען </a:t>
            </a:r>
            <a:r>
              <a:rPr lang="he-IL" sz="1800" b="1" dirty="0" smtClean="0"/>
              <a:t>לזכות יכול לפנות רק בשלב החילוט הסופי</a:t>
            </a:r>
            <a:endParaRPr lang="he-IL" sz="1800" b="1" dirty="0"/>
          </a:p>
          <a:p>
            <a:endParaRPr lang="he-IL" sz="1800" dirty="0"/>
          </a:p>
        </p:txBody>
      </p:sp>
    </p:spTree>
    <p:extLst>
      <p:ext uri="{BB962C8B-B14F-4D97-AF65-F5344CB8AC3E}">
        <p14:creationId xmlns:p14="http://schemas.microsoft.com/office/powerpoint/2010/main" val="37016089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a:t>הפרוצדורה המתקנת</a:t>
            </a:r>
            <a:endParaRPr lang="he-IL" dirty="0"/>
          </a:p>
        </p:txBody>
      </p:sp>
      <p:sp>
        <p:nvSpPr>
          <p:cNvPr id="3" name="מציין מיקום תוכן 2"/>
          <p:cNvSpPr>
            <a:spLocks noGrp="1"/>
          </p:cNvSpPr>
          <p:nvPr>
            <p:ph sz="quarter" idx="13"/>
          </p:nvPr>
        </p:nvSpPr>
        <p:spPr/>
        <p:txBody>
          <a:bodyPr>
            <a:noAutofit/>
          </a:bodyPr>
          <a:lstStyle/>
          <a:p>
            <a:r>
              <a:rPr lang="he-IL" sz="2000" dirty="0" err="1"/>
              <a:t>בש"פ</a:t>
            </a:r>
            <a:r>
              <a:rPr lang="he-IL" sz="2000" dirty="0"/>
              <a:t> 6159/01 </a:t>
            </a:r>
            <a:r>
              <a:rPr lang="he-IL" sz="2000" b="1" dirty="0" smtClean="0"/>
              <a:t>אבו </a:t>
            </a:r>
            <a:r>
              <a:rPr lang="he-IL" sz="2000" b="1" dirty="0"/>
              <a:t>עמר נ' מדינת </a:t>
            </a:r>
            <a:r>
              <a:rPr lang="he-IL" sz="2000" b="1" dirty="0" smtClean="0"/>
              <a:t>ישראל</a:t>
            </a:r>
            <a:r>
              <a:rPr lang="he-IL" sz="2000" dirty="0" smtClean="0"/>
              <a:t>:</a:t>
            </a:r>
          </a:p>
          <a:p>
            <a:r>
              <a:rPr lang="he-IL" sz="2000" dirty="0"/>
              <a:t>"</a:t>
            </a:r>
            <a:r>
              <a:rPr lang="he-IL" sz="2000" dirty="0" smtClean="0"/>
              <a:t>המדינה </a:t>
            </a:r>
            <a:r>
              <a:rPr lang="he-IL" sz="2000" dirty="0"/>
              <a:t>לא חלקה לא בפני בית-המשפט המחוזי וגם לא בפניי על זכותם של הטוענים לזכות ברכוש להשמיע טענותיהם כבר בשלב הדיון בצו הזמני. כך גם </a:t>
            </a:r>
            <a:r>
              <a:rPr lang="he-IL" sz="2000" dirty="0" smtClean="0"/>
              <a:t>הפרקטיקה... </a:t>
            </a:r>
            <a:r>
              <a:rPr lang="he-IL" sz="2000" u="sng" dirty="0" smtClean="0"/>
              <a:t>הפרקטיקה </a:t>
            </a:r>
            <a:r>
              <a:rPr lang="he-IL" sz="2000" u="sng" dirty="0"/>
              <a:t>"מתקנת" את שהחסיר המחוקק</a:t>
            </a:r>
            <a:r>
              <a:rPr lang="he-IL" sz="2000" dirty="0"/>
              <a:t> ובכך מגנה היא על זכות הקניין של הטוען לזכות ברכוש ומונעת פגיעה לא מידתית בזכות זו. ראוי, לדעתי, לעגן בהוראות חוק מפורשות את מעמדו של הטוען לזכות ברכוש כבר בשלב הדיוני של מתן צו זמני בפני אותו בית משפט המוסמך לתת </a:t>
            </a:r>
            <a:r>
              <a:rPr lang="he-IL" sz="2000" dirty="0" smtClean="0"/>
              <a:t>צו </a:t>
            </a:r>
            <a:r>
              <a:rPr lang="he-IL" sz="2000" dirty="0"/>
              <a:t>זמני – בית-המשפט </a:t>
            </a:r>
            <a:r>
              <a:rPr lang="he-IL" sz="2000" dirty="0" smtClean="0"/>
              <a:t>המחוזי"</a:t>
            </a:r>
          </a:p>
          <a:p>
            <a:endParaRPr lang="he-IL" sz="2000" dirty="0"/>
          </a:p>
          <a:p>
            <a:pPr marL="449263" indent="-449263">
              <a:buNone/>
            </a:pPr>
            <a:r>
              <a:rPr lang="he-IL" sz="2000" b="1" dirty="0" smtClean="0"/>
              <a:t>--) גם </a:t>
            </a:r>
            <a:r>
              <a:rPr lang="he-IL" sz="2000" b="1" dirty="0"/>
              <a:t>לפי פקודת </a:t>
            </a:r>
            <a:r>
              <a:rPr lang="he-IL" sz="2000" b="1" dirty="0" smtClean="0"/>
              <a:t>הסמים, טוען לזכות יכול לפנות בשלב התפיסה הזמנית</a:t>
            </a:r>
            <a:endParaRPr lang="he-IL" sz="2000" b="1" dirty="0"/>
          </a:p>
        </p:txBody>
      </p:sp>
    </p:spTree>
    <p:extLst>
      <p:ext uri="{BB962C8B-B14F-4D97-AF65-F5344CB8AC3E}">
        <p14:creationId xmlns:p14="http://schemas.microsoft.com/office/powerpoint/2010/main" val="38276419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חובת התצהיר</a:t>
            </a:r>
            <a:endParaRPr lang="he-IL" dirty="0"/>
          </a:p>
        </p:txBody>
      </p:sp>
      <p:sp>
        <p:nvSpPr>
          <p:cNvPr id="3" name="מציין מיקום תוכן 2"/>
          <p:cNvSpPr>
            <a:spLocks noGrp="1"/>
          </p:cNvSpPr>
          <p:nvPr>
            <p:ph sz="quarter" idx="13"/>
          </p:nvPr>
        </p:nvSpPr>
        <p:spPr/>
        <p:txBody>
          <a:bodyPr>
            <a:normAutofit fontScale="92500" lnSpcReduction="20000"/>
          </a:bodyPr>
          <a:lstStyle/>
          <a:p>
            <a:r>
              <a:rPr lang="he-IL" sz="2000" dirty="0" smtClean="0"/>
              <a:t>תקנות הסמים המסוכנים (סדרי דין לעניין חילוט רכוש):</a:t>
            </a:r>
          </a:p>
          <a:p>
            <a:r>
              <a:rPr lang="he-IL" sz="2000" dirty="0" smtClean="0"/>
              <a:t>3(ב</a:t>
            </a:r>
            <a:r>
              <a:rPr lang="he-IL" sz="2000" dirty="0"/>
              <a:t>)	נידון וטוען לזכות ברכוש יגישו לבית המשפט ולתובע, לא יאוחר מעשרה ימים לפני המועד שנקבע לדיון בבקשת החילוט </a:t>
            </a:r>
            <a:r>
              <a:rPr lang="he-IL" sz="2000" b="1" dirty="0"/>
              <a:t>תצהיר</a:t>
            </a:r>
            <a:r>
              <a:rPr lang="he-IL" sz="2000" dirty="0"/>
              <a:t> </a:t>
            </a:r>
            <a:r>
              <a:rPr lang="he-IL" sz="2000" b="1" dirty="0"/>
              <a:t>ובו יפרטו את טענותיהם לגבי הרכוש</a:t>
            </a:r>
            <a:r>
              <a:rPr lang="he-IL" sz="2000" dirty="0"/>
              <a:t>; לתצהיר יצורפו כל המסמכים התומכים בטענותיהם, לרבות נסחי רישום, מסמכים המעידים על דרך רכישתו של הרכוש ועל התשלום בעדו, וכן </a:t>
            </a:r>
            <a:r>
              <a:rPr lang="he-IL" sz="2000" dirty="0" err="1"/>
              <a:t>לענין</a:t>
            </a:r>
            <a:r>
              <a:rPr lang="he-IL" sz="2000" dirty="0"/>
              <a:t> הפרכת החזקה לפי סעיף 31(6)(ב) לפקודה - פרטי הזיהוי של בעל </a:t>
            </a:r>
            <a:r>
              <a:rPr lang="he-IL" sz="2000" dirty="0" smtClean="0"/>
              <a:t>הרכוש.</a:t>
            </a:r>
          </a:p>
          <a:p>
            <a:r>
              <a:rPr lang="he-IL" sz="1900" dirty="0" smtClean="0"/>
              <a:t>"ראוי </a:t>
            </a:r>
            <a:r>
              <a:rPr lang="he-IL" sz="1900" dirty="0"/>
              <a:t>שהתיק יוחזר לבית המשפט המחוזי. וזאת, לצורך בירור והכרעה בשתי הסוגיות </a:t>
            </a:r>
            <a:r>
              <a:rPr lang="he-IL" sz="1900" dirty="0" smtClean="0"/>
              <a:t>המרכזיות.... </a:t>
            </a:r>
            <a:r>
              <a:rPr lang="he-IL" sz="1900" dirty="0"/>
              <a:t>הסוגיה האחת, עניינה בזיקתו של המערער 2 לחברות שכספיהן חולטו זמנית; והסוגיה השנייה, הינה הצורך בשחרור </a:t>
            </a:r>
            <a:r>
              <a:rPr lang="he-IL" sz="1900" dirty="0" smtClean="0"/>
              <a:t>כספים </a:t>
            </a:r>
            <a:r>
              <a:rPr lang="he-IL" sz="1900" dirty="0"/>
              <a:t>אלו או חלקם, לשם תפקודן השוטף של החברות, ומניעת הידרדרותן למצב של חדלות פירעון, מטרה שגם המשיבה שותפה לה. סבורני, כי שאלות אלו צריך שיוכרעו לאחר שתינתן למערערים הזדמנות נוספת להצגת ראיות </a:t>
            </a:r>
            <a:r>
              <a:rPr lang="he-IL" sz="1900" b="1" dirty="0"/>
              <a:t>והגשת תצהירים בעניינם, וגיבויים בחוות דעת רלוונטיות, </a:t>
            </a:r>
            <a:r>
              <a:rPr lang="he-IL" sz="1900" dirty="0"/>
              <a:t>ככל שהדבר </a:t>
            </a:r>
            <a:r>
              <a:rPr lang="he-IL" sz="1900" dirty="0" smtClean="0"/>
              <a:t>יידרש" (ע"פ </a:t>
            </a:r>
            <a:r>
              <a:rPr lang="he-IL" sz="1900" dirty="0"/>
              <a:t>5527/16 </a:t>
            </a:r>
            <a:r>
              <a:rPr lang="he-IL" sz="1900" b="1" dirty="0"/>
              <a:t>יוסף גבאי</a:t>
            </a:r>
            <a:r>
              <a:rPr lang="he-IL" sz="1900" dirty="0"/>
              <a:t> </a:t>
            </a:r>
            <a:r>
              <a:rPr lang="he-IL" sz="1900" b="1" dirty="0"/>
              <a:t>נ'</a:t>
            </a:r>
            <a:r>
              <a:rPr lang="he-IL" sz="1900" dirty="0"/>
              <a:t> </a:t>
            </a:r>
            <a:r>
              <a:rPr lang="he-IL" sz="1900" b="1" dirty="0"/>
              <a:t>מדינת </a:t>
            </a:r>
            <a:r>
              <a:rPr lang="he-IL" sz="1900" b="1" dirty="0" smtClean="0"/>
              <a:t>ישראל)</a:t>
            </a:r>
            <a:r>
              <a:rPr lang="he-IL" sz="1900" dirty="0" smtClean="0"/>
              <a:t>. </a:t>
            </a:r>
            <a:endParaRPr lang="en-US" sz="1900" dirty="0"/>
          </a:p>
          <a:p>
            <a:endParaRPr lang="he-IL" sz="2000" dirty="0" smtClean="0"/>
          </a:p>
        </p:txBody>
      </p:sp>
    </p:spTree>
    <p:extLst>
      <p:ext uri="{BB962C8B-B14F-4D97-AF65-F5344CB8AC3E}">
        <p14:creationId xmlns:p14="http://schemas.microsoft.com/office/powerpoint/2010/main" val="39018455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חובת התצהיר בתפיסה </a:t>
            </a:r>
            <a:r>
              <a:rPr lang="he-IL" sz="2800" b="1" dirty="0" err="1" smtClean="0"/>
              <a:t>פסד"פית</a:t>
            </a:r>
            <a:endParaRPr lang="he-IL" sz="2800" dirty="0"/>
          </a:p>
        </p:txBody>
      </p:sp>
      <p:sp>
        <p:nvSpPr>
          <p:cNvPr id="3" name="מציין מיקום תוכן 2"/>
          <p:cNvSpPr>
            <a:spLocks noGrp="1"/>
          </p:cNvSpPr>
          <p:nvPr>
            <p:ph sz="quarter" idx="13"/>
          </p:nvPr>
        </p:nvSpPr>
        <p:spPr/>
        <p:txBody>
          <a:bodyPr>
            <a:normAutofit fontScale="92500" lnSpcReduction="10000"/>
          </a:bodyPr>
          <a:lstStyle/>
          <a:p>
            <a:r>
              <a:rPr lang="he-IL" sz="2000" dirty="0" err="1"/>
              <a:t>בש"פ</a:t>
            </a:r>
            <a:r>
              <a:rPr lang="he-IL" sz="2000" dirty="0"/>
              <a:t> </a:t>
            </a:r>
            <a:r>
              <a:rPr lang="he-IL" sz="2000" dirty="0" smtClean="0"/>
              <a:t>81144/18 </a:t>
            </a:r>
            <a:r>
              <a:rPr lang="he-IL" sz="2000" b="1" dirty="0" smtClean="0"/>
              <a:t>גנה נ' מדינת ישראל</a:t>
            </a:r>
            <a:r>
              <a:rPr lang="he-IL" sz="2000" dirty="0" smtClean="0"/>
              <a:t>:</a:t>
            </a:r>
          </a:p>
          <a:p>
            <a:r>
              <a:rPr lang="he-IL" sz="2000" dirty="0" smtClean="0"/>
              <a:t>"מצאנו </a:t>
            </a:r>
            <a:r>
              <a:rPr lang="he-IL" sz="2000" dirty="0"/>
              <a:t>כי במישור הדיוני לא ניתנה הזדמנות מספקת למבקשות </a:t>
            </a:r>
            <a:r>
              <a:rPr lang="he-IL" sz="2000" dirty="0" smtClean="0"/>
              <a:t>לטעון את </a:t>
            </a:r>
            <a:r>
              <a:rPr lang="he-IL" sz="2000" dirty="0"/>
              <a:t>טענתן באשר לבעלותן בתכשיטים או חלקם </a:t>
            </a:r>
            <a:r>
              <a:rPr lang="he-IL" sz="2000" dirty="0" err="1"/>
              <a:t>ולהוכיחה</a:t>
            </a:r>
            <a:r>
              <a:rPr lang="he-IL" sz="2000" dirty="0"/>
              <a:t>. נוכח חשיבותה של </a:t>
            </a:r>
            <a:r>
              <a:rPr lang="he-IL" sz="2000" dirty="0" smtClean="0"/>
              <a:t>זכות הקניין </a:t>
            </a:r>
            <a:r>
              <a:rPr lang="he-IL" sz="2000" dirty="0"/>
              <a:t>יש מקום להקפיד </a:t>
            </a:r>
            <a:r>
              <a:rPr lang="he-IL" sz="2000" dirty="0" err="1"/>
              <a:t>בכגון</a:t>
            </a:r>
            <a:r>
              <a:rPr lang="he-IL" sz="2000" dirty="0"/>
              <a:t> דא, ועל בית המשפט לנקוט הליך שבו הדבר יתאפשר</a:t>
            </a:r>
            <a:r>
              <a:rPr lang="he-IL" sz="2000" dirty="0" smtClean="0"/>
              <a:t>, תוך </a:t>
            </a:r>
            <a:r>
              <a:rPr lang="he-IL" sz="2000" dirty="0"/>
              <a:t>שהנטל על המבקשות, הטוענות לזכות ברכוש. </a:t>
            </a:r>
            <a:r>
              <a:rPr lang="he-IL" sz="2000" dirty="0" smtClean="0"/>
              <a:t>... בהסכמת הצדדים... התיק </a:t>
            </a:r>
            <a:r>
              <a:rPr lang="he-IL" sz="2000" dirty="0"/>
              <a:t>יוחזר לבית משפט השלום, ובו יגישו המבקשות-המערערות </a:t>
            </a:r>
            <a:r>
              <a:rPr lang="he-IL" sz="2000" dirty="0" smtClean="0"/>
              <a:t>תצהירים וייחקרו </a:t>
            </a:r>
            <a:r>
              <a:rPr lang="he-IL" sz="2000" dirty="0"/>
              <a:t>עליהם, ולאחר מכן יכריע בית </a:t>
            </a:r>
            <a:r>
              <a:rPr lang="he-IL" sz="2000" dirty="0" smtClean="0"/>
              <a:t>המשפט".</a:t>
            </a:r>
            <a:endParaRPr lang="he-IL" sz="2000" b="1" dirty="0" smtClean="0"/>
          </a:p>
          <a:p>
            <a:endParaRPr lang="he-IL" sz="2000" dirty="0"/>
          </a:p>
          <a:p>
            <a:r>
              <a:rPr lang="he-IL" sz="2000" dirty="0" err="1" smtClean="0"/>
              <a:t>רע"פ</a:t>
            </a:r>
            <a:r>
              <a:rPr lang="he-IL" sz="2000" dirty="0" smtClean="0"/>
              <a:t> 3547/16</a:t>
            </a:r>
            <a:r>
              <a:rPr lang="he-IL" sz="2000" b="1" dirty="0" smtClean="0"/>
              <a:t> </a:t>
            </a:r>
            <a:r>
              <a:rPr lang="he-IL" sz="2000" b="1" dirty="0" err="1" smtClean="0"/>
              <a:t>מיכאלוב</a:t>
            </a:r>
            <a:r>
              <a:rPr lang="he-IL" sz="2000" b="1" dirty="0" smtClean="0"/>
              <a:t> נ' מדינת ישראל</a:t>
            </a:r>
            <a:r>
              <a:rPr lang="he-IL" sz="2000" dirty="0" smtClean="0"/>
              <a:t>:</a:t>
            </a:r>
          </a:p>
          <a:p>
            <a:r>
              <a:rPr lang="he-IL" sz="2000" dirty="0" smtClean="0"/>
              <a:t>"מובהר </a:t>
            </a:r>
            <a:r>
              <a:rPr lang="he-IL" sz="2000" dirty="0"/>
              <a:t>בזה כי כל טענות המבקשות כטוענות לזכות שמורות להן, </a:t>
            </a:r>
            <a:r>
              <a:rPr lang="he-IL" sz="2000" dirty="0" smtClean="0"/>
              <a:t>והן רשאיות </a:t>
            </a:r>
            <a:r>
              <a:rPr lang="he-IL" sz="2000" dirty="0"/>
              <a:t>לפנות במסלול האזרחי כטוענות לזכות בבקשה מתאימה, בצירוף תצהיר, </a:t>
            </a:r>
            <a:r>
              <a:rPr lang="he-IL" sz="2000" dirty="0" smtClean="0"/>
              <a:t>לבית משפט השלום".</a:t>
            </a:r>
            <a:endParaRPr lang="he-IL" sz="2000" dirty="0"/>
          </a:p>
        </p:txBody>
      </p:sp>
    </p:spTree>
    <p:extLst>
      <p:ext uri="{BB962C8B-B14F-4D97-AF65-F5344CB8AC3E}">
        <p14:creationId xmlns:p14="http://schemas.microsoft.com/office/powerpoint/2010/main" val="29533693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sz="2800" b="1" dirty="0" smtClean="0"/>
              <a:t>ערעור הטוען לזכות</a:t>
            </a:r>
            <a:endParaRPr lang="he-IL" dirty="0"/>
          </a:p>
        </p:txBody>
      </p:sp>
      <p:sp>
        <p:nvSpPr>
          <p:cNvPr id="3" name="מציין מיקום תוכן 2"/>
          <p:cNvSpPr>
            <a:spLocks noGrp="1"/>
          </p:cNvSpPr>
          <p:nvPr>
            <p:ph sz="quarter" idx="13"/>
          </p:nvPr>
        </p:nvSpPr>
        <p:spPr/>
        <p:txBody>
          <a:bodyPr>
            <a:normAutofit/>
          </a:bodyPr>
          <a:lstStyle/>
          <a:p>
            <a:r>
              <a:rPr lang="he-IL" dirty="0" smtClean="0"/>
              <a:t>פקודת סדר הדין הפלילי</a:t>
            </a:r>
          </a:p>
          <a:p>
            <a:r>
              <a:rPr lang="he-IL" dirty="0"/>
              <a:t>38א.  (א)  שוטר מוסמך, אדם שהחפץ נלקח ממנו או תובע זכות בחפץ רשאים לערור על החלטת בית המשפט לפי פרק זה, לפני בית המשפט המחוזי אשר ידון בערר בשופט אחד.</a:t>
            </a:r>
          </a:p>
          <a:p>
            <a:r>
              <a:rPr lang="he-IL" b="1" dirty="0" smtClean="0"/>
              <a:t>ערעור פלילי</a:t>
            </a:r>
          </a:p>
          <a:p>
            <a:endParaRPr lang="he-IL" dirty="0"/>
          </a:p>
          <a:p>
            <a:r>
              <a:rPr lang="he-IL" dirty="0" smtClean="0"/>
              <a:t>פקודת הסמים</a:t>
            </a:r>
          </a:p>
          <a:p>
            <a:r>
              <a:rPr lang="he-IL" dirty="0"/>
              <a:t>36ה.  ערעור של מי שטוען לזכות ברכוש שחולט לפי סעיף 36א וערעור על החלטת בית המשפט לפי סעיף 36ד </a:t>
            </a:r>
            <a:r>
              <a:rPr lang="he-IL" b="1" dirty="0"/>
              <a:t>יהיו בדרך שמערערים על החלטה </a:t>
            </a:r>
            <a:r>
              <a:rPr lang="he-IL" b="1" dirty="0" err="1"/>
              <a:t>בענין</a:t>
            </a:r>
            <a:r>
              <a:rPr lang="he-IL" b="1" dirty="0"/>
              <a:t> אזרחי, </a:t>
            </a:r>
            <a:r>
              <a:rPr lang="he-IL" dirty="0"/>
              <a:t>ואולם אם ניתנה ההחלטה בגזר דין והוגש ערעור על פסק הדין, רשאי </a:t>
            </a:r>
            <a:r>
              <a:rPr lang="he-IL" dirty="0" smtClean="0"/>
              <a:t>בית </a:t>
            </a:r>
            <a:r>
              <a:rPr lang="he-IL" dirty="0"/>
              <a:t>המשפט שלערעור לשמוע גם את ערעורו של מי שטוען לזכות ברכוש</a:t>
            </a:r>
            <a:r>
              <a:rPr lang="he-IL" dirty="0" smtClean="0"/>
              <a:t>.</a:t>
            </a:r>
          </a:p>
          <a:p>
            <a:r>
              <a:rPr lang="he-IL" b="1" dirty="0" smtClean="0"/>
              <a:t>ערעור אזרחי</a:t>
            </a:r>
            <a:r>
              <a:rPr lang="he-IL" dirty="0" smtClean="0"/>
              <a:t> </a:t>
            </a:r>
            <a:endParaRPr lang="he-IL" dirty="0"/>
          </a:p>
        </p:txBody>
      </p:sp>
    </p:spTree>
    <p:extLst>
      <p:ext uri="{BB962C8B-B14F-4D97-AF65-F5344CB8AC3E}">
        <p14:creationId xmlns:p14="http://schemas.microsoft.com/office/powerpoint/2010/main" val="12534813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b="1" dirty="0" smtClean="0"/>
              <a:t>סיווג </a:t>
            </a:r>
            <a:r>
              <a:rPr lang="he-IL" sz="2800" b="1" dirty="0" smtClean="0"/>
              <a:t>ערעור </a:t>
            </a:r>
            <a:r>
              <a:rPr lang="he-IL" sz="2800" b="1" dirty="0"/>
              <a:t>הטוען לזכות</a:t>
            </a:r>
            <a:endParaRPr lang="he-IL" dirty="0"/>
          </a:p>
        </p:txBody>
      </p:sp>
      <p:sp>
        <p:nvSpPr>
          <p:cNvPr id="3" name="מציין מיקום תוכן 2"/>
          <p:cNvSpPr>
            <a:spLocks noGrp="1"/>
          </p:cNvSpPr>
          <p:nvPr>
            <p:ph sz="quarter" idx="13"/>
          </p:nvPr>
        </p:nvSpPr>
        <p:spPr/>
        <p:txBody>
          <a:bodyPr>
            <a:normAutofit/>
          </a:bodyPr>
          <a:lstStyle/>
          <a:p>
            <a:endParaRPr lang="he-IL" sz="1800" dirty="0" smtClean="0"/>
          </a:p>
          <a:p>
            <a:r>
              <a:rPr lang="he-IL" sz="1800" dirty="0" err="1" smtClean="0"/>
              <a:t>בש"פ</a:t>
            </a:r>
            <a:r>
              <a:rPr lang="he-IL" sz="1800" dirty="0" smtClean="0"/>
              <a:t> </a:t>
            </a:r>
            <a:r>
              <a:rPr lang="he-IL" sz="1800" dirty="0"/>
              <a:t>4852/14 </a:t>
            </a:r>
            <a:r>
              <a:rPr lang="he-IL" sz="1800" b="1" dirty="0"/>
              <a:t>רחל מורגנשטרן</a:t>
            </a:r>
            <a:r>
              <a:rPr lang="he-IL" sz="1800" dirty="0"/>
              <a:t> </a:t>
            </a:r>
            <a:r>
              <a:rPr lang="he-IL" sz="1800" b="1" dirty="0"/>
              <a:t>נ'</a:t>
            </a:r>
            <a:r>
              <a:rPr lang="he-IL" sz="1800" dirty="0"/>
              <a:t> </a:t>
            </a:r>
            <a:r>
              <a:rPr lang="he-IL" sz="1800" b="1" dirty="0"/>
              <a:t>מדינת </a:t>
            </a:r>
            <a:r>
              <a:rPr lang="he-IL" sz="1800" b="1" dirty="0" smtClean="0"/>
              <a:t>ישראל</a:t>
            </a:r>
            <a:r>
              <a:rPr lang="he-IL" sz="1800" dirty="0" smtClean="0"/>
              <a:t>:</a:t>
            </a:r>
            <a:r>
              <a:rPr lang="he-IL" sz="1800" b="1" dirty="0" smtClean="0"/>
              <a:t> </a:t>
            </a:r>
          </a:p>
          <a:p>
            <a:pPr marL="357188" indent="0">
              <a:buNone/>
            </a:pPr>
            <a:r>
              <a:rPr lang="he-IL" sz="1800" b="1" dirty="0"/>
              <a:t>"</a:t>
            </a:r>
            <a:r>
              <a:rPr lang="he-IL" sz="1800" dirty="0" smtClean="0"/>
              <a:t>בענייננו </a:t>
            </a:r>
            <a:r>
              <a:rPr lang="he-IL" sz="1800" dirty="0"/>
              <a:t>העוררת היא הטוענת לזכות, ומשכך, אני סבור כי היה עליה להגיש ערעור בדרך שמערערים על החלטה בעניין אזרחי. די בכך כדי </a:t>
            </a:r>
            <a:r>
              <a:rPr lang="he-IL" sz="1800" dirty="0" smtClean="0"/>
              <a:t>לדחות </a:t>
            </a:r>
            <a:r>
              <a:rPr lang="he-IL" sz="1800" dirty="0"/>
              <a:t>את </a:t>
            </a:r>
            <a:r>
              <a:rPr lang="he-IL" sz="1800" dirty="0" smtClean="0"/>
              <a:t>הערר" – </a:t>
            </a:r>
            <a:r>
              <a:rPr lang="he-IL" sz="1800" dirty="0" err="1" smtClean="0"/>
              <a:t>פסד"פ</a:t>
            </a:r>
            <a:r>
              <a:rPr lang="he-IL" sz="1800" dirty="0" smtClean="0"/>
              <a:t>, תפיסה זמנית, אחרי כתב אישום</a:t>
            </a:r>
          </a:p>
          <a:p>
            <a:endParaRPr lang="he-IL" sz="1800" dirty="0" smtClean="0"/>
          </a:p>
          <a:p>
            <a:r>
              <a:rPr lang="he-IL" sz="1800" dirty="0" smtClean="0"/>
              <a:t>ע"א </a:t>
            </a:r>
            <a:r>
              <a:rPr lang="he-IL" sz="1800" dirty="0" smtClean="0"/>
              <a:t>6892/16 </a:t>
            </a:r>
            <a:r>
              <a:rPr lang="he-IL" sz="1800" b="1" dirty="0" smtClean="0"/>
              <a:t>דליה כהן</a:t>
            </a:r>
            <a:r>
              <a:rPr lang="he-IL" sz="1800" dirty="0" smtClean="0"/>
              <a:t> – </a:t>
            </a:r>
            <a:r>
              <a:rPr lang="he-IL" sz="1800" dirty="0" err="1" smtClean="0"/>
              <a:t>פסד"פ</a:t>
            </a:r>
            <a:r>
              <a:rPr lang="he-IL" sz="1800" dirty="0" smtClean="0"/>
              <a:t> חילוט סופי</a:t>
            </a:r>
          </a:p>
          <a:p>
            <a:endParaRPr lang="he-IL" sz="1800" dirty="0" smtClean="0"/>
          </a:p>
          <a:p>
            <a:r>
              <a:rPr lang="he-IL" sz="1800" dirty="0" smtClean="0"/>
              <a:t>ע"פ </a:t>
            </a:r>
            <a:r>
              <a:rPr lang="he-IL" sz="1800" dirty="0" smtClean="0"/>
              <a:t>5233/17 </a:t>
            </a:r>
            <a:r>
              <a:rPr lang="he-IL" sz="1800" b="1" dirty="0" smtClean="0"/>
              <a:t>פלונית</a:t>
            </a:r>
            <a:r>
              <a:rPr lang="he-IL" sz="1800" dirty="0" smtClean="0"/>
              <a:t> – פקודת הסמים, תפיסה זמנית, אחרי כתב אישום</a:t>
            </a:r>
          </a:p>
          <a:p>
            <a:endParaRPr lang="he-IL" sz="1800" dirty="0" smtClean="0"/>
          </a:p>
        </p:txBody>
      </p:sp>
    </p:spTree>
    <p:extLst>
      <p:ext uri="{BB962C8B-B14F-4D97-AF65-F5344CB8AC3E}">
        <p14:creationId xmlns:p14="http://schemas.microsoft.com/office/powerpoint/2010/main" val="28711117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טוענים לזכות ברכוש</a:t>
            </a:r>
            <a:br>
              <a:rPr lang="he-IL" b="1" dirty="0"/>
            </a:br>
            <a:r>
              <a:rPr lang="he-IL" b="1" dirty="0"/>
              <a:t>סיווג </a:t>
            </a:r>
            <a:r>
              <a:rPr lang="he-IL" sz="2800" b="1" dirty="0"/>
              <a:t>ערעור הטוען לזכות</a:t>
            </a:r>
            <a:endParaRPr lang="he-IL" dirty="0"/>
          </a:p>
        </p:txBody>
      </p:sp>
      <p:sp>
        <p:nvSpPr>
          <p:cNvPr id="3" name="מציין מיקום תוכן 2"/>
          <p:cNvSpPr>
            <a:spLocks noGrp="1"/>
          </p:cNvSpPr>
          <p:nvPr>
            <p:ph sz="quarter" idx="13"/>
          </p:nvPr>
        </p:nvSpPr>
        <p:spPr/>
        <p:txBody>
          <a:bodyPr>
            <a:normAutofit lnSpcReduction="10000"/>
          </a:bodyPr>
          <a:lstStyle/>
          <a:p>
            <a:endParaRPr lang="he-IL" sz="2000" dirty="0" smtClean="0"/>
          </a:p>
          <a:p>
            <a:pPr marL="0" indent="0">
              <a:buNone/>
            </a:pPr>
            <a:r>
              <a:rPr lang="he-IL" sz="2000" dirty="0" smtClean="0"/>
              <a:t>ע"פ </a:t>
            </a:r>
            <a:r>
              <a:rPr lang="he-IL" sz="2000" dirty="0"/>
              <a:t>8391/18 </a:t>
            </a:r>
            <a:r>
              <a:rPr lang="he-IL" sz="2000" b="1" dirty="0"/>
              <a:t>פלוני</a:t>
            </a:r>
            <a:r>
              <a:rPr lang="he-IL" sz="2000" dirty="0"/>
              <a:t> נ' </a:t>
            </a:r>
            <a:r>
              <a:rPr lang="he-IL" sz="2000" b="1" dirty="0"/>
              <a:t>מדינת ישראל</a:t>
            </a:r>
            <a:r>
              <a:rPr lang="he-IL" sz="2000" dirty="0" smtClean="0"/>
              <a:t>:</a:t>
            </a:r>
            <a:endParaRPr lang="en-US" sz="2000" b="1" dirty="0"/>
          </a:p>
          <a:p>
            <a:r>
              <a:rPr lang="he-IL" sz="2000" dirty="0" smtClean="0"/>
              <a:t>"בתמצית</a:t>
            </a:r>
            <a:r>
              <a:rPr lang="he-IL" sz="2000" dirty="0"/>
              <a:t>: בשניים אלו (לפחות) לוקה הערעור:</a:t>
            </a:r>
            <a:endParaRPr lang="he-IL" sz="2000" dirty="0"/>
          </a:p>
          <a:p>
            <a:pPr hangingPunct="0"/>
            <a:r>
              <a:rPr lang="he-IL" sz="2000" dirty="0" smtClean="0"/>
              <a:t>(</a:t>
            </a:r>
            <a:r>
              <a:rPr lang="he-IL" sz="2000" dirty="0"/>
              <a:t>א) משטען המערער כי אין לו חלק ונחלה בכלי הרכב הנדונים, כי אינם שייכים לו, וכי יש לשחררם לידי הטוענים לזכויות בהם, אין לו כלל זכות עמידה. טענה זו צריכה להישמע מפיהם של הטוענים לזכויות בכלי הרכב הללו; </a:t>
            </a:r>
            <a:endParaRPr lang="en-US" sz="2000" dirty="0"/>
          </a:p>
          <a:p>
            <a:pPr hangingPunct="0"/>
            <a:r>
              <a:rPr lang="he-IL" sz="2000" dirty="0" smtClean="0"/>
              <a:t>(</a:t>
            </a:r>
            <a:r>
              <a:rPr lang="he-IL" sz="2000" dirty="0"/>
              <a:t>ב) על החלטה לגבי חילוט סופי של תפוסים שנתפסו מנאשם בפלילים ניתן להגיש ערעור פלילי; הטוענים לזכות יכולים להגיש </a:t>
            </a:r>
            <a:r>
              <a:rPr lang="he-IL" sz="2000" dirty="0" smtClean="0"/>
              <a:t>ערעור אזרחי". </a:t>
            </a:r>
          </a:p>
          <a:p>
            <a:pPr marL="0" indent="0" hangingPunct="0">
              <a:buNone/>
            </a:pPr>
            <a:r>
              <a:rPr lang="he-IL" sz="2000" dirty="0" smtClean="0"/>
              <a:t>הוצאות בסך 5,000 ₪.</a:t>
            </a:r>
            <a:endParaRPr lang="en-US" sz="2000" dirty="0"/>
          </a:p>
        </p:txBody>
      </p:sp>
    </p:spTree>
    <p:extLst>
      <p:ext uri="{BB962C8B-B14F-4D97-AF65-F5344CB8AC3E}">
        <p14:creationId xmlns:p14="http://schemas.microsoft.com/office/powerpoint/2010/main" val="2732204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הסדרי החילוט השונים</a:t>
            </a:r>
            <a:endParaRPr lang="he-IL" b="1" dirty="0"/>
          </a:p>
        </p:txBody>
      </p:sp>
      <p:sp>
        <p:nvSpPr>
          <p:cNvPr id="3" name="מציין מיקום תוכן 2"/>
          <p:cNvSpPr>
            <a:spLocks noGrp="1"/>
          </p:cNvSpPr>
          <p:nvPr>
            <p:ph sz="quarter" idx="13"/>
          </p:nvPr>
        </p:nvSpPr>
        <p:spPr>
          <a:xfrm>
            <a:off x="609600" y="1600200"/>
            <a:ext cx="7924800" cy="4637112"/>
          </a:xfrm>
        </p:spPr>
        <p:txBody>
          <a:bodyPr>
            <a:normAutofit/>
          </a:bodyPr>
          <a:lstStyle/>
          <a:p>
            <a:endParaRPr lang="he-IL" dirty="0" smtClean="0"/>
          </a:p>
          <a:p>
            <a:r>
              <a:rPr lang="he-IL" sz="2000" dirty="0" smtClean="0"/>
              <a:t>פקודת סדר הדין הפלילי</a:t>
            </a:r>
            <a:r>
              <a:rPr lang="he-IL" sz="2000" dirty="0"/>
              <a:t> (מעצר וחיפוש) [נוסח חדש</a:t>
            </a:r>
            <a:r>
              <a:rPr lang="he-IL" sz="2000" dirty="0" smtClean="0"/>
              <a:t>], תשכ"ט-1969</a:t>
            </a:r>
          </a:p>
          <a:p>
            <a:endParaRPr lang="he-IL" sz="1200" dirty="0" smtClean="0"/>
          </a:p>
          <a:p>
            <a:r>
              <a:rPr lang="he-IL" sz="2000" dirty="0" smtClean="0"/>
              <a:t>פקודת הסמים </a:t>
            </a:r>
            <a:r>
              <a:rPr lang="he-IL" sz="2000" dirty="0"/>
              <a:t>המסוכנים [נוסח חדש], </a:t>
            </a:r>
            <a:r>
              <a:rPr lang="he-IL" sz="2000" dirty="0" smtClean="0"/>
              <a:t>תשל"ג-1973 (תיקון 1989)</a:t>
            </a:r>
          </a:p>
          <a:p>
            <a:endParaRPr lang="he-IL" sz="1200" dirty="0" smtClean="0"/>
          </a:p>
          <a:p>
            <a:r>
              <a:rPr lang="he-IL" sz="2000" dirty="0" smtClean="0"/>
              <a:t>חוק איסור הלבנת הון, התש"ס-2000</a:t>
            </a:r>
          </a:p>
          <a:p>
            <a:endParaRPr lang="he-IL" sz="1500" dirty="0" smtClean="0"/>
          </a:p>
          <a:p>
            <a:r>
              <a:rPr lang="he-IL" sz="1500" dirty="0" smtClean="0"/>
              <a:t>חוק המאבק בטרור, תשע"ו-1916</a:t>
            </a:r>
          </a:p>
          <a:p>
            <a:r>
              <a:rPr lang="he-IL" sz="1500" dirty="0" smtClean="0"/>
              <a:t>חוק העונשין, תשל"ז-1977: ס' 297 (עבירות שוחד חילוט ושילום), ס</a:t>
            </a:r>
            <a:r>
              <a:rPr lang="he-IL" sz="1500" dirty="0"/>
              <a:t>' 129 (עבירות על ביטחון המדינה), ס' 235-234 (משחקים אסורים והימורים), </a:t>
            </a:r>
            <a:r>
              <a:rPr lang="he-IL" sz="1500" dirty="0" smtClean="0"/>
              <a:t>וס' 377ד-377ה </a:t>
            </a:r>
            <a:r>
              <a:rPr lang="he-IL" sz="1500" dirty="0"/>
              <a:t>(סחר בבני-אדם</a:t>
            </a:r>
            <a:r>
              <a:rPr lang="he-IL" sz="1500" dirty="0" smtClean="0"/>
              <a:t>). </a:t>
            </a:r>
            <a:endParaRPr lang="he-IL" sz="1500" dirty="0"/>
          </a:p>
          <a:p>
            <a:r>
              <a:rPr lang="he-IL" sz="1500" dirty="0" smtClean="0"/>
              <a:t>חוק </a:t>
            </a:r>
            <a:r>
              <a:rPr lang="he-IL" sz="1500" dirty="0"/>
              <a:t>המאבק בארגוני פשיעה, התשס"ג-2003</a:t>
            </a:r>
          </a:p>
          <a:p>
            <a:endParaRPr lang="he-IL" sz="2000" dirty="0"/>
          </a:p>
        </p:txBody>
      </p:sp>
    </p:spTree>
    <p:extLst>
      <p:ext uri="{BB962C8B-B14F-4D97-AF65-F5344CB8AC3E}">
        <p14:creationId xmlns:p14="http://schemas.microsoft.com/office/powerpoint/2010/main" val="271191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סיכום</a:t>
            </a:r>
            <a:endParaRPr lang="he-IL" b="1" dirty="0"/>
          </a:p>
        </p:txBody>
      </p:sp>
      <p:graphicFrame>
        <p:nvGraphicFramePr>
          <p:cNvPr id="4" name="מציין מיקום תוכן 3"/>
          <p:cNvGraphicFramePr>
            <a:graphicFrameLocks noGrp="1"/>
          </p:cNvGraphicFramePr>
          <p:nvPr>
            <p:ph sz="quarter" idx="13"/>
            <p:extLst>
              <p:ext uri="{D42A27DB-BD31-4B8C-83A1-F6EECF244321}">
                <p14:modId xmlns:p14="http://schemas.microsoft.com/office/powerpoint/2010/main" val="266255798"/>
              </p:ext>
            </p:extLst>
          </p:nvPr>
        </p:nvGraphicFramePr>
        <p:xfrm>
          <a:off x="683568" y="1924050"/>
          <a:ext cx="7776865" cy="876300"/>
        </p:xfrm>
        <a:graphic>
          <a:graphicData uri="http://schemas.openxmlformats.org/drawingml/2006/table">
            <a:tbl>
              <a:tblPr rtl="1" firstRow="1" firstCol="1" bandRow="1">
                <a:tableStyleId>{5C22544A-7EE6-4342-B048-85BDC9FD1C3A}</a:tableStyleId>
              </a:tblPr>
              <a:tblGrid>
                <a:gridCol w="1373103"/>
                <a:gridCol w="1607218"/>
                <a:gridCol w="1608029"/>
                <a:gridCol w="1608029"/>
                <a:gridCol w="1580486"/>
              </a:tblGrid>
              <a:tr h="171450">
                <a:tc>
                  <a:txBody>
                    <a:bodyPr/>
                    <a:lstStyle/>
                    <a:p>
                      <a:pPr algn="r" rtl="1">
                        <a:lnSpc>
                          <a:spcPct val="115000"/>
                        </a:lnSpc>
                        <a:spcAft>
                          <a:spcPts val="0"/>
                        </a:spcAft>
                      </a:pPr>
                      <a:r>
                        <a:rPr lang="he-IL" sz="1000" dirty="0">
                          <a:effectLst/>
                        </a:rPr>
                        <a:t> </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 </a:t>
                      </a:r>
                      <a:endParaRPr lang="en-US" sz="1000">
                        <a:solidFill>
                          <a:srgbClr val="000000"/>
                        </a:solidFill>
                        <a:effectLst/>
                        <a:latin typeface="Calibri"/>
                        <a:ea typeface="Calibri"/>
                        <a:cs typeface="Arial"/>
                      </a:endParaRPr>
                    </a:p>
                  </a:txBody>
                  <a:tcPr marL="60990" marR="60990" marT="0" marB="0"/>
                </a:tc>
                <a:tc>
                  <a:txBody>
                    <a:bodyPr/>
                    <a:lstStyle/>
                    <a:p>
                      <a:pPr algn="ctr" rtl="1">
                        <a:lnSpc>
                          <a:spcPct val="115000"/>
                        </a:lnSpc>
                        <a:spcAft>
                          <a:spcPts val="0"/>
                        </a:spcAft>
                      </a:pPr>
                      <a:r>
                        <a:rPr lang="he-IL" sz="1000">
                          <a:effectLst/>
                        </a:rPr>
                        <a:t>פסד"פ</a:t>
                      </a:r>
                      <a:endParaRPr lang="en-US" sz="1000">
                        <a:solidFill>
                          <a:srgbClr val="000000"/>
                        </a:solidFill>
                        <a:effectLst/>
                        <a:latin typeface="Calibri"/>
                        <a:ea typeface="Calibri"/>
                        <a:cs typeface="Arial"/>
                      </a:endParaRPr>
                    </a:p>
                  </a:txBody>
                  <a:tcPr marL="60990" marR="60990" marT="0" marB="0"/>
                </a:tc>
                <a:tc>
                  <a:txBody>
                    <a:bodyPr/>
                    <a:lstStyle/>
                    <a:p>
                      <a:pPr algn="ctr" rtl="1">
                        <a:lnSpc>
                          <a:spcPct val="115000"/>
                        </a:lnSpc>
                        <a:spcAft>
                          <a:spcPts val="0"/>
                        </a:spcAft>
                      </a:pPr>
                      <a:r>
                        <a:rPr lang="he-IL" sz="1000">
                          <a:effectLst/>
                        </a:rPr>
                        <a:t>פקודת הסמים</a:t>
                      </a:r>
                      <a:endParaRPr lang="en-US" sz="1000">
                        <a:solidFill>
                          <a:srgbClr val="000000"/>
                        </a:solidFill>
                        <a:effectLst/>
                        <a:latin typeface="Calibri"/>
                        <a:ea typeface="Calibri"/>
                        <a:cs typeface="Arial"/>
                      </a:endParaRPr>
                    </a:p>
                  </a:txBody>
                  <a:tcPr marL="60990" marR="60990" marT="0" marB="0"/>
                </a:tc>
                <a:tc>
                  <a:txBody>
                    <a:bodyPr/>
                    <a:lstStyle/>
                    <a:p>
                      <a:pPr algn="ctr" rtl="1">
                        <a:lnSpc>
                          <a:spcPct val="115000"/>
                        </a:lnSpc>
                        <a:spcAft>
                          <a:spcPts val="0"/>
                        </a:spcAft>
                      </a:pPr>
                      <a:r>
                        <a:rPr lang="he-IL" sz="1000">
                          <a:effectLst/>
                        </a:rPr>
                        <a:t>הלבנת הון</a:t>
                      </a:r>
                      <a:endParaRPr lang="en-US" sz="1000">
                        <a:solidFill>
                          <a:srgbClr val="000000"/>
                        </a:solidFill>
                        <a:effectLst/>
                        <a:latin typeface="Calibri"/>
                        <a:ea typeface="Calibri"/>
                        <a:cs typeface="Arial"/>
                      </a:endParaRPr>
                    </a:p>
                  </a:txBody>
                  <a:tcPr marL="60990" marR="60990" marT="0" marB="0"/>
                </a:tc>
              </a:tr>
              <a:tr h="342900">
                <a:tc rowSpan="3">
                  <a:txBody>
                    <a:bodyPr/>
                    <a:lstStyle/>
                    <a:p>
                      <a:pPr algn="r" rtl="1">
                        <a:lnSpc>
                          <a:spcPct val="115000"/>
                        </a:lnSpc>
                        <a:spcAft>
                          <a:spcPts val="0"/>
                        </a:spcAft>
                      </a:pPr>
                      <a:r>
                        <a:rPr lang="he-IL" sz="1000" dirty="0">
                          <a:effectLst/>
                        </a:rPr>
                        <a:t>טוענים לזכות ברכוש</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dirty="0">
                          <a:effectLst/>
                        </a:rPr>
                        <a:t>חובת תצהיר</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dirty="0">
                          <a:effectLst/>
                        </a:rPr>
                        <a:t>יש </a:t>
                      </a:r>
                      <a:endParaRPr lang="en-US" sz="1000" dirty="0">
                        <a:effectLst/>
                      </a:endParaRPr>
                    </a:p>
                    <a:p>
                      <a:pPr algn="r" rtl="1">
                        <a:lnSpc>
                          <a:spcPct val="115000"/>
                        </a:lnSpc>
                        <a:spcAft>
                          <a:spcPts val="0"/>
                        </a:spcAft>
                      </a:pPr>
                      <a:r>
                        <a:rPr lang="he-IL" sz="1000" dirty="0">
                          <a:effectLst/>
                        </a:rPr>
                        <a:t>מכוח הפסיקה</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dirty="0">
                          <a:effectLst/>
                        </a:rPr>
                        <a:t>יש </a:t>
                      </a:r>
                      <a:endParaRPr lang="en-US" sz="1000" dirty="0">
                        <a:effectLst/>
                      </a:endParaRPr>
                    </a:p>
                    <a:p>
                      <a:pPr algn="r" rtl="1">
                        <a:lnSpc>
                          <a:spcPct val="115000"/>
                        </a:lnSpc>
                        <a:spcAft>
                          <a:spcPts val="0"/>
                        </a:spcAft>
                      </a:pPr>
                      <a:r>
                        <a:rPr lang="he-IL" sz="1000" dirty="0">
                          <a:effectLst/>
                        </a:rPr>
                        <a:t>מכוח תקנות הסמים</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יש </a:t>
                      </a:r>
                      <a:endParaRPr lang="en-US" sz="1000">
                        <a:effectLst/>
                      </a:endParaRPr>
                    </a:p>
                    <a:p>
                      <a:pPr algn="r" rtl="1">
                        <a:lnSpc>
                          <a:spcPct val="115000"/>
                        </a:lnSpc>
                        <a:spcAft>
                          <a:spcPts val="0"/>
                        </a:spcAft>
                      </a:pPr>
                      <a:r>
                        <a:rPr lang="he-IL" sz="1000">
                          <a:effectLst/>
                        </a:rPr>
                        <a:t>מכוח תקנות הסמים</a:t>
                      </a:r>
                      <a:endParaRPr lang="en-US" sz="1000">
                        <a:solidFill>
                          <a:srgbClr val="000000"/>
                        </a:solidFill>
                        <a:effectLst/>
                        <a:latin typeface="Calibri"/>
                        <a:ea typeface="Calibri"/>
                        <a:cs typeface="Arial"/>
                      </a:endParaRPr>
                    </a:p>
                  </a:txBody>
                  <a:tcPr marL="60990" marR="60990" marT="0" marB="0"/>
                </a:tc>
              </a:tr>
              <a:tr h="171450">
                <a:tc vMerge="1">
                  <a:txBody>
                    <a:bodyPr/>
                    <a:lstStyle/>
                    <a:p>
                      <a:pPr rtl="1"/>
                      <a:endParaRPr lang="he-IL"/>
                    </a:p>
                  </a:txBody>
                  <a:tcPr/>
                </a:tc>
                <a:tc>
                  <a:txBody>
                    <a:bodyPr/>
                    <a:lstStyle/>
                    <a:p>
                      <a:pPr algn="r" rtl="1">
                        <a:lnSpc>
                          <a:spcPct val="115000"/>
                        </a:lnSpc>
                        <a:spcAft>
                          <a:spcPts val="0"/>
                        </a:spcAft>
                      </a:pPr>
                      <a:r>
                        <a:rPr lang="he-IL" sz="1000">
                          <a:effectLst/>
                        </a:rPr>
                        <a:t>סדרי דין</a:t>
                      </a:r>
                      <a:endParaRPr lang="en-US" sz="100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dirty="0">
                          <a:effectLst/>
                        </a:rPr>
                        <a:t>אין – תקנות הסמים</a:t>
                      </a:r>
                      <a:endParaRPr lang="en-US" sz="1000" dirty="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תקנות הסמים</a:t>
                      </a:r>
                      <a:endParaRPr lang="en-US" sz="100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תקנות הסמים</a:t>
                      </a:r>
                      <a:endParaRPr lang="en-US" sz="1000">
                        <a:solidFill>
                          <a:srgbClr val="000000"/>
                        </a:solidFill>
                        <a:effectLst/>
                        <a:latin typeface="Calibri"/>
                        <a:ea typeface="Calibri"/>
                        <a:cs typeface="Arial"/>
                      </a:endParaRPr>
                    </a:p>
                  </a:txBody>
                  <a:tcPr marL="60990" marR="60990" marT="0" marB="0"/>
                </a:tc>
              </a:tr>
              <a:tr h="171450">
                <a:tc vMerge="1">
                  <a:txBody>
                    <a:bodyPr/>
                    <a:lstStyle/>
                    <a:p>
                      <a:pPr rtl="1"/>
                      <a:endParaRPr lang="he-IL"/>
                    </a:p>
                  </a:txBody>
                  <a:tcPr/>
                </a:tc>
                <a:tc>
                  <a:txBody>
                    <a:bodyPr/>
                    <a:lstStyle/>
                    <a:p>
                      <a:pPr algn="r" rtl="1">
                        <a:lnSpc>
                          <a:spcPct val="115000"/>
                        </a:lnSpc>
                        <a:spcAft>
                          <a:spcPts val="0"/>
                        </a:spcAft>
                      </a:pPr>
                      <a:r>
                        <a:rPr lang="he-IL" sz="1000">
                          <a:effectLst/>
                        </a:rPr>
                        <a:t>סיווג הערעור</a:t>
                      </a:r>
                      <a:endParaRPr lang="en-US" sz="100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ערעור אזרחי</a:t>
                      </a:r>
                      <a:endParaRPr lang="en-US" sz="100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a:effectLst/>
                        </a:rPr>
                        <a:t>ערעור אזרחי</a:t>
                      </a:r>
                      <a:endParaRPr lang="en-US" sz="1000">
                        <a:solidFill>
                          <a:srgbClr val="000000"/>
                        </a:solidFill>
                        <a:effectLst/>
                        <a:latin typeface="Calibri"/>
                        <a:ea typeface="Calibri"/>
                        <a:cs typeface="Arial"/>
                      </a:endParaRPr>
                    </a:p>
                  </a:txBody>
                  <a:tcPr marL="60990" marR="60990" marT="0" marB="0"/>
                </a:tc>
                <a:tc>
                  <a:txBody>
                    <a:bodyPr/>
                    <a:lstStyle/>
                    <a:p>
                      <a:pPr algn="r" rtl="1">
                        <a:lnSpc>
                          <a:spcPct val="115000"/>
                        </a:lnSpc>
                        <a:spcAft>
                          <a:spcPts val="0"/>
                        </a:spcAft>
                      </a:pPr>
                      <a:r>
                        <a:rPr lang="he-IL" sz="1000" dirty="0">
                          <a:effectLst/>
                        </a:rPr>
                        <a:t>ערעור אזרחי</a:t>
                      </a:r>
                      <a:endParaRPr lang="en-US" sz="1000" dirty="0">
                        <a:solidFill>
                          <a:srgbClr val="000000"/>
                        </a:solidFill>
                        <a:effectLst/>
                        <a:latin typeface="Calibri"/>
                        <a:ea typeface="Calibri"/>
                        <a:cs typeface="Arial"/>
                      </a:endParaRPr>
                    </a:p>
                  </a:txBody>
                  <a:tcPr marL="60990" marR="60990" marT="0" marB="0"/>
                </a:tc>
              </a:tr>
            </a:tbl>
          </a:graphicData>
        </a:graphic>
      </p:graphicFrame>
      <p:sp>
        <p:nvSpPr>
          <p:cNvPr id="5" name="Rectangle 1"/>
          <p:cNvSpPr>
            <a:spLocks noChangeArrowheads="1"/>
          </p:cNvSpPr>
          <p:nvPr/>
        </p:nvSpPr>
        <p:spPr bwMode="auto">
          <a:xfrm>
            <a:off x="1860550" y="14668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5095715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אז מה היה לנו?</a:t>
            </a:r>
            <a:endParaRPr lang="he-IL" b="1" dirty="0"/>
          </a:p>
        </p:txBody>
      </p:sp>
      <p:sp>
        <p:nvSpPr>
          <p:cNvPr id="3" name="מציין מיקום תוכן 2"/>
          <p:cNvSpPr>
            <a:spLocks noGrp="1"/>
          </p:cNvSpPr>
          <p:nvPr>
            <p:ph sz="quarter" idx="13"/>
          </p:nvPr>
        </p:nvSpPr>
        <p:spPr>
          <a:xfrm>
            <a:off x="611560" y="1628800"/>
            <a:ext cx="7924800" cy="4114800"/>
          </a:xfrm>
        </p:spPr>
        <p:txBody>
          <a:bodyPr/>
          <a:lstStyle/>
          <a:p>
            <a:pPr marL="0" indent="0">
              <a:buNone/>
            </a:pPr>
            <a:r>
              <a:rPr lang="he-IL" dirty="0" smtClean="0"/>
              <a:t>3 נושאים:	חילוט</a:t>
            </a:r>
          </a:p>
          <a:p>
            <a:pPr marL="0" indent="0">
              <a:buNone/>
            </a:pPr>
            <a:r>
              <a:rPr lang="he-IL" dirty="0"/>
              <a:t>	</a:t>
            </a:r>
            <a:r>
              <a:rPr lang="he-IL" dirty="0" smtClean="0"/>
              <a:t>	סעדים זמניים</a:t>
            </a:r>
          </a:p>
          <a:p>
            <a:pPr marL="0" indent="0">
              <a:buNone/>
            </a:pPr>
            <a:r>
              <a:rPr lang="he-IL" dirty="0"/>
              <a:t>	</a:t>
            </a:r>
            <a:r>
              <a:rPr lang="he-IL" dirty="0" smtClean="0"/>
              <a:t>	טוענים לזכות ברכוש</a:t>
            </a:r>
          </a:p>
          <a:p>
            <a:pPr marL="0" indent="0">
              <a:buNone/>
            </a:pPr>
            <a:endParaRPr lang="he-IL" dirty="0"/>
          </a:p>
          <a:p>
            <a:pPr marL="0" indent="0">
              <a:buNone/>
            </a:pPr>
            <a:r>
              <a:rPr lang="he-IL" dirty="0" smtClean="0"/>
              <a:t>3 חוקים:		פקודת סדר הדין הפלילי</a:t>
            </a:r>
          </a:p>
          <a:p>
            <a:pPr marL="0" indent="0">
              <a:buNone/>
            </a:pPr>
            <a:r>
              <a:rPr lang="he-IL" dirty="0"/>
              <a:t>	</a:t>
            </a:r>
            <a:r>
              <a:rPr lang="he-IL" dirty="0" smtClean="0"/>
              <a:t>	פקודת הסמים המסוכנים</a:t>
            </a:r>
          </a:p>
          <a:p>
            <a:pPr marL="0" indent="0">
              <a:buNone/>
            </a:pPr>
            <a:r>
              <a:rPr lang="he-IL" dirty="0"/>
              <a:t>	</a:t>
            </a:r>
            <a:r>
              <a:rPr lang="he-IL" dirty="0" smtClean="0"/>
              <a:t>	חוק איסור הלבנת הון</a:t>
            </a:r>
          </a:p>
          <a:p>
            <a:pPr marL="0" indent="0">
              <a:buNone/>
            </a:pPr>
            <a:endParaRPr lang="he-IL" dirty="0"/>
          </a:p>
        </p:txBody>
      </p:sp>
    </p:spTree>
    <p:extLst>
      <p:ext uri="{BB962C8B-B14F-4D97-AF65-F5344CB8AC3E}">
        <p14:creationId xmlns:p14="http://schemas.microsoft.com/office/powerpoint/2010/main" val="3509056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endParaRPr lang="he-IL" dirty="0"/>
          </a:p>
        </p:txBody>
      </p:sp>
      <p:sp>
        <p:nvSpPr>
          <p:cNvPr id="3" name="מציין מיקום תוכן 2"/>
          <p:cNvSpPr>
            <a:spLocks noGrp="1"/>
          </p:cNvSpPr>
          <p:nvPr>
            <p:ph sz="quarter" idx="13"/>
          </p:nvPr>
        </p:nvSpPr>
        <p:spPr/>
        <p:txBody>
          <a:bodyPr/>
          <a:lstStyle/>
          <a:p>
            <a:pPr algn="ctr"/>
            <a:endParaRPr lang="he-IL" dirty="0" smtClean="0"/>
          </a:p>
          <a:p>
            <a:pPr algn="ctr"/>
            <a:endParaRPr lang="he-IL" dirty="0"/>
          </a:p>
          <a:p>
            <a:pPr algn="ctr"/>
            <a:endParaRPr lang="he-IL" dirty="0" smtClean="0"/>
          </a:p>
          <a:p>
            <a:pPr algn="ctr"/>
            <a:endParaRPr lang="he-IL" dirty="0"/>
          </a:p>
          <a:p>
            <a:pPr marL="0" indent="0" algn="ctr">
              <a:buNone/>
            </a:pPr>
            <a:endParaRPr lang="he-IL" sz="4000" b="1" dirty="0" smtClean="0"/>
          </a:p>
          <a:p>
            <a:pPr marL="0" indent="0" algn="ctr">
              <a:buNone/>
            </a:pPr>
            <a:r>
              <a:rPr lang="he-IL" sz="4000" b="1" dirty="0"/>
              <a:t>	</a:t>
            </a:r>
            <a:r>
              <a:rPr lang="he-IL" sz="4000" b="1" dirty="0" smtClean="0"/>
              <a:t>				תודה...</a:t>
            </a:r>
          </a:p>
          <a:p>
            <a:pPr algn="ctr"/>
            <a:endParaRPr lang="he-IL" sz="4800" dirty="0"/>
          </a:p>
        </p:txBody>
      </p:sp>
    </p:spTree>
    <p:extLst>
      <p:ext uri="{BB962C8B-B14F-4D97-AF65-F5344CB8AC3E}">
        <p14:creationId xmlns:p14="http://schemas.microsoft.com/office/powerpoint/2010/main" val="4152772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הסדרי החילוט השונים</a:t>
            </a:r>
            <a:br>
              <a:rPr lang="he-IL" b="1" dirty="0" smtClean="0"/>
            </a:br>
            <a:r>
              <a:rPr lang="he-IL" sz="2800" b="1" dirty="0" smtClean="0"/>
              <a:t>"לוליינות משפטית ניכרת"</a:t>
            </a:r>
            <a:endParaRPr lang="he-IL" b="1" dirty="0"/>
          </a:p>
        </p:txBody>
      </p:sp>
      <p:sp>
        <p:nvSpPr>
          <p:cNvPr id="3" name="מציין מיקום תוכן 2"/>
          <p:cNvSpPr>
            <a:spLocks noGrp="1"/>
          </p:cNvSpPr>
          <p:nvPr>
            <p:ph sz="quarter" idx="13"/>
          </p:nvPr>
        </p:nvSpPr>
        <p:spPr/>
        <p:txBody>
          <a:bodyPr>
            <a:normAutofit/>
          </a:bodyPr>
          <a:lstStyle/>
          <a:p>
            <a:pPr marL="0" indent="0">
              <a:lnSpc>
                <a:spcPct val="80000"/>
              </a:lnSpc>
              <a:buNone/>
              <a:defRPr/>
            </a:pPr>
            <a:r>
              <a:rPr lang="he-IL" sz="1800" b="1" dirty="0" smtClean="0">
                <a:latin typeface="Arial" pitchFamily="34" charset="0"/>
              </a:rPr>
              <a:t>ע"פ </a:t>
            </a:r>
            <a:r>
              <a:rPr lang="he-IL" sz="1800" b="1" dirty="0">
                <a:latin typeface="Arial" pitchFamily="34" charset="0"/>
              </a:rPr>
              <a:t>1428/08 חורש נ' </a:t>
            </a:r>
            <a:r>
              <a:rPr lang="he-IL" sz="1800" b="1" dirty="0" smtClean="0">
                <a:latin typeface="Arial" pitchFamily="34" charset="0"/>
              </a:rPr>
              <a:t>מדינת ישראל (אדמונד לוי):</a:t>
            </a:r>
            <a:endParaRPr lang="en-US" sz="1800" b="1" dirty="0">
              <a:latin typeface="Arial" pitchFamily="34" charset="0"/>
            </a:endParaRPr>
          </a:p>
          <a:p>
            <a:pPr marL="0" indent="0">
              <a:lnSpc>
                <a:spcPct val="80000"/>
              </a:lnSpc>
              <a:buNone/>
              <a:defRPr/>
            </a:pPr>
            <a:endParaRPr lang="he-IL" sz="1800" dirty="0">
              <a:latin typeface="Arial" pitchFamily="34" charset="0"/>
            </a:endParaRPr>
          </a:p>
          <a:p>
            <a:pPr marL="0" indent="0" algn="just">
              <a:lnSpc>
                <a:spcPct val="80000"/>
              </a:lnSpc>
              <a:buNone/>
              <a:defRPr/>
            </a:pPr>
            <a:r>
              <a:rPr lang="he-IL" sz="1800" dirty="0">
                <a:latin typeface="Arial" pitchFamily="34" charset="0"/>
              </a:rPr>
              <a:t>"אם ישנה סוגיה עליה ניתן לומר כי מתקיימים בה, זה לצד זה, הכלל "</a:t>
            </a:r>
            <a:r>
              <a:rPr lang="en-US" sz="1800" dirty="0">
                <a:latin typeface="Arial" pitchFamily="34" charset="0"/>
              </a:rPr>
              <a:t>Hard cases make bad law</a:t>
            </a:r>
            <a:r>
              <a:rPr lang="he-IL" sz="1800" dirty="0">
                <a:latin typeface="Arial" pitchFamily="34" charset="0"/>
              </a:rPr>
              <a:t>" והיפוכו, היינו, "</a:t>
            </a:r>
            <a:r>
              <a:rPr lang="en-US" sz="1800" dirty="0">
                <a:latin typeface="Arial" pitchFamily="34" charset="0"/>
              </a:rPr>
              <a:t>Bad law makes hard cases</a:t>
            </a:r>
            <a:r>
              <a:rPr lang="he-IL" sz="1800" dirty="0">
                <a:latin typeface="Arial" pitchFamily="34" charset="0"/>
              </a:rPr>
              <a:t>", הרי היא זו הנוגעת למעמדם של המתנגדים לחילוט רכוש, שהושג או ששימש בעבירה. </a:t>
            </a:r>
          </a:p>
          <a:p>
            <a:pPr marL="0" indent="0" algn="just">
              <a:lnSpc>
                <a:spcPct val="80000"/>
              </a:lnSpc>
              <a:buNone/>
              <a:defRPr/>
            </a:pPr>
            <a:r>
              <a:rPr lang="he-IL" sz="1800" dirty="0" smtClean="0">
                <a:latin typeface="Arial" pitchFamily="34" charset="0"/>
              </a:rPr>
              <a:t>מעשה </a:t>
            </a:r>
            <a:r>
              <a:rPr lang="he-IL" sz="1800" dirty="0">
                <a:latin typeface="Arial" pitchFamily="34" charset="0"/>
              </a:rPr>
              <a:t>הטלאים בו נרקמו הסדרי החילוט במשפטנו והלשון המוקשית של חלקם, הובילו לכך שבחוקים שונים מעוגנות כיום הוראות חילוט נבדלות זו מזו אשר לא תמיד ניתן ליישבן האחת עם רעותה</a:t>
            </a:r>
            <a:r>
              <a:rPr lang="he-IL" sz="1800" b="1" dirty="0" smtClean="0">
                <a:latin typeface="Arial" pitchFamily="34" charset="0"/>
              </a:rPr>
              <a:t>...</a:t>
            </a:r>
            <a:endParaRPr lang="he-IL" sz="1800" dirty="0">
              <a:latin typeface="Arial" pitchFamily="34" charset="0"/>
            </a:endParaRPr>
          </a:p>
          <a:p>
            <a:pPr marL="0" indent="0" algn="just">
              <a:lnSpc>
                <a:spcPct val="80000"/>
              </a:lnSpc>
              <a:buNone/>
              <a:defRPr/>
            </a:pPr>
            <a:r>
              <a:rPr lang="he-IL" sz="1800" dirty="0" smtClean="0">
                <a:latin typeface="Arial" pitchFamily="34" charset="0"/>
              </a:rPr>
              <a:t>...מן </a:t>
            </a:r>
            <a:r>
              <a:rPr lang="he-IL" sz="1800" dirty="0">
                <a:latin typeface="Arial" pitchFamily="34" charset="0"/>
              </a:rPr>
              <a:t>הפסיקה המתגבשת בענייני חילוט הולכת ומתחוורת המסקנה כי כבר עתה קיים קושי ממשי בביסוסה של גישה קוהרנטית, המקיפה את מקרי החילוט השונים ומציידת עושי-משפט בכלים ברורים לטיפול בהם. כוחה של הפסיקה בעניין זה הוא מוגבל. עיקר המלאכה מונח לפתחם של משרד המשפטים ושל המחוקק, וככל שאלה יקדימו ויתנו דעתם לדבר, כן ייטב." </a:t>
            </a:r>
            <a:endParaRPr lang="he-IL" sz="1800" dirty="0" smtClean="0">
              <a:latin typeface="Arial" pitchFamily="34" charset="0"/>
            </a:endParaRPr>
          </a:p>
          <a:p>
            <a:pPr marL="0" indent="0" algn="just">
              <a:lnSpc>
                <a:spcPct val="80000"/>
              </a:lnSpc>
              <a:buNone/>
              <a:defRPr/>
            </a:pPr>
            <a:endParaRPr lang="he-IL" sz="1800" dirty="0">
              <a:latin typeface="Arial" pitchFamily="34" charset="0"/>
            </a:endParaRPr>
          </a:p>
          <a:p>
            <a:pPr marL="0" indent="0" algn="just">
              <a:lnSpc>
                <a:spcPct val="80000"/>
              </a:lnSpc>
              <a:buNone/>
              <a:defRPr/>
            </a:pPr>
            <a:endParaRPr lang="he-IL" sz="1800" dirty="0">
              <a:latin typeface="Arial" pitchFamily="34" charset="0"/>
            </a:endParaRPr>
          </a:p>
          <a:p>
            <a:endParaRPr lang="he-IL" dirty="0"/>
          </a:p>
        </p:txBody>
      </p:sp>
    </p:spTree>
    <p:extLst>
      <p:ext uri="{BB962C8B-B14F-4D97-AF65-F5344CB8AC3E}">
        <p14:creationId xmlns:p14="http://schemas.microsoft.com/office/powerpoint/2010/main" val="489770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סדר הדין הפלילי</a:t>
            </a:r>
            <a:br>
              <a:rPr lang="he-IL" b="1" dirty="0" smtClean="0"/>
            </a:br>
            <a:r>
              <a:rPr lang="he-IL" sz="2800" b="1" dirty="0" smtClean="0"/>
              <a:t>"</a:t>
            </a:r>
            <a:r>
              <a:rPr lang="he-IL" sz="2800" b="1" dirty="0" err="1" smtClean="0"/>
              <a:t>הפסד"פ</a:t>
            </a:r>
            <a:r>
              <a:rPr lang="he-IL" sz="2800" b="1" dirty="0" smtClean="0"/>
              <a:t> הישן והטוב"</a:t>
            </a:r>
            <a:endParaRPr lang="he-IL" sz="2800" b="1" dirty="0"/>
          </a:p>
        </p:txBody>
      </p:sp>
      <p:sp>
        <p:nvSpPr>
          <p:cNvPr id="3" name="מציין מיקום תוכן 2"/>
          <p:cNvSpPr>
            <a:spLocks noGrp="1"/>
          </p:cNvSpPr>
          <p:nvPr>
            <p:ph sz="quarter" idx="13"/>
          </p:nvPr>
        </p:nvSpPr>
        <p:spPr/>
        <p:txBody>
          <a:bodyPr>
            <a:normAutofit lnSpcReduction="10000"/>
          </a:bodyPr>
          <a:lstStyle/>
          <a:p>
            <a:endParaRPr lang="he-IL" dirty="0" smtClean="0"/>
          </a:p>
          <a:p>
            <a:r>
              <a:rPr lang="he-IL" sz="2000" dirty="0" smtClean="0"/>
              <a:t>סעיף 32(א):</a:t>
            </a:r>
          </a:p>
          <a:p>
            <a:pPr marL="357188" indent="0">
              <a:buNone/>
            </a:pPr>
            <a:r>
              <a:rPr lang="he-IL" sz="2000" dirty="0" smtClean="0"/>
              <a:t>רשאי </a:t>
            </a:r>
            <a:r>
              <a:rPr lang="he-IL" sz="2000" dirty="0"/>
              <a:t>שוטר לתפוס חפץ, אם יש לו יסוד סביר להניח כי באותו חפץ </a:t>
            </a:r>
            <a:r>
              <a:rPr lang="he-IL" sz="2000" b="1" dirty="0"/>
              <a:t>נעברה, או עומדים לעבור, עבירה</a:t>
            </a:r>
            <a:r>
              <a:rPr lang="he-IL" sz="2000" dirty="0"/>
              <a:t>, או שהוא עשוי לשמש ראיה בהליך משפטי בשל עבירה, </a:t>
            </a:r>
            <a:r>
              <a:rPr lang="he-IL" sz="2000" b="1" dirty="0"/>
              <a:t>או שניתן כשכר בעד ביצוע עבירה או כאמצעי לביצועה</a:t>
            </a:r>
            <a:r>
              <a:rPr lang="he-IL" sz="2000" dirty="0" smtClean="0"/>
              <a:t>.</a:t>
            </a:r>
          </a:p>
          <a:p>
            <a:endParaRPr lang="he-IL" sz="2000" dirty="0"/>
          </a:p>
          <a:p>
            <a:r>
              <a:rPr lang="he-IL" sz="2000" dirty="0" smtClean="0"/>
              <a:t>סעיף 39(א):</a:t>
            </a:r>
          </a:p>
          <a:p>
            <a:pPr marL="357188" indent="0">
              <a:buNone/>
            </a:pPr>
            <a:r>
              <a:rPr lang="he-IL" sz="2000" dirty="0" smtClean="0"/>
              <a:t>על </a:t>
            </a:r>
            <a:r>
              <a:rPr lang="he-IL" sz="2000" dirty="0"/>
              <a:t>אף האמור בכל דין, רשאי בית המשפט, בנוסף על כל עונש שיטיל, לצוות על חילוט החפץ שנתפס לפי סעיף </a:t>
            </a:r>
            <a:r>
              <a:rPr lang="he-IL" sz="2000" dirty="0" smtClean="0"/>
              <a:t>32... </a:t>
            </a:r>
            <a:r>
              <a:rPr lang="he-IL" sz="2000" dirty="0"/>
              <a:t>אם האדם שהורשע במעשה העבירה שנעשה בחפץ או לגביו הוא בעל החפץ; דין צו זה כדין עונש שהוטל על הנאשם.</a:t>
            </a:r>
          </a:p>
          <a:p>
            <a:endParaRPr lang="he-IL" dirty="0"/>
          </a:p>
        </p:txBody>
      </p:sp>
    </p:spTree>
    <p:extLst>
      <p:ext uri="{BB962C8B-B14F-4D97-AF65-F5344CB8AC3E}">
        <p14:creationId xmlns:p14="http://schemas.microsoft.com/office/powerpoint/2010/main" val="1316621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סדר הדין הפלילי</a:t>
            </a:r>
            <a:br>
              <a:rPr lang="he-IL" b="1" dirty="0" smtClean="0"/>
            </a:br>
            <a:r>
              <a:rPr lang="he-IL" sz="2800" b="1" dirty="0"/>
              <a:t>דוגמאות</a:t>
            </a:r>
            <a:endParaRPr lang="he-IL" b="1" dirty="0"/>
          </a:p>
        </p:txBody>
      </p:sp>
      <p:sp>
        <p:nvSpPr>
          <p:cNvPr id="3" name="מציין מיקום תוכן 2"/>
          <p:cNvSpPr>
            <a:spLocks noGrp="1"/>
          </p:cNvSpPr>
          <p:nvPr>
            <p:ph sz="quarter" idx="13"/>
          </p:nvPr>
        </p:nvSpPr>
        <p:spPr/>
        <p:txBody>
          <a:bodyPr>
            <a:normAutofit/>
          </a:bodyPr>
          <a:lstStyle/>
          <a:p>
            <a:pPr marL="0" indent="0">
              <a:buNone/>
            </a:pPr>
            <a:endParaRPr lang="he-IL" sz="3200" dirty="0" smtClean="0"/>
          </a:p>
          <a:p>
            <a:r>
              <a:rPr lang="he-IL" sz="2400" dirty="0" smtClean="0"/>
              <a:t>רכב </a:t>
            </a:r>
            <a:r>
              <a:rPr lang="he-IL" sz="2400" dirty="0"/>
              <a:t>שהוביל נשק (ע"פ 1000/15 אשרף אבו </a:t>
            </a:r>
            <a:r>
              <a:rPr lang="he-IL" sz="2400" dirty="0" err="1"/>
              <a:t>אלחווה</a:t>
            </a:r>
            <a:r>
              <a:rPr lang="he-IL" sz="2400" dirty="0"/>
              <a:t> נ' מדינת </a:t>
            </a:r>
            <a:r>
              <a:rPr lang="he-IL" sz="2400" dirty="0" smtClean="0"/>
              <a:t>ישראל)</a:t>
            </a:r>
          </a:p>
          <a:p>
            <a:r>
              <a:rPr lang="he-IL" sz="2400" dirty="0" smtClean="0"/>
              <a:t>מונית בה בוצע אונס</a:t>
            </a:r>
          </a:p>
          <a:p>
            <a:r>
              <a:rPr lang="he-IL" sz="2400" dirty="0" smtClean="0"/>
              <a:t>משאית שהבריחה סחורה לישראל (ת"פ (שלום-ירושלים) 5641-05-17)</a:t>
            </a:r>
          </a:p>
          <a:p>
            <a:r>
              <a:rPr lang="he-IL" sz="2400" dirty="0" smtClean="0"/>
              <a:t>רכב שנועד לכליאת שווא (ע"פ 6395/13 </a:t>
            </a:r>
            <a:r>
              <a:rPr lang="he-IL" sz="2400" dirty="0" err="1" smtClean="0"/>
              <a:t>בדארנה</a:t>
            </a:r>
            <a:r>
              <a:rPr lang="he-IL" sz="2400" dirty="0" smtClean="0"/>
              <a:t> נ' מדינת ישראל)</a:t>
            </a:r>
          </a:p>
          <a:p>
            <a:endParaRPr lang="he-IL" sz="3200" dirty="0"/>
          </a:p>
        </p:txBody>
      </p:sp>
    </p:spTree>
    <p:extLst>
      <p:ext uri="{BB962C8B-B14F-4D97-AF65-F5344CB8AC3E}">
        <p14:creationId xmlns:p14="http://schemas.microsoft.com/office/powerpoint/2010/main" val="523982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solidFill>
                  <a:srgbClr val="FFFFFF"/>
                </a:solidFill>
              </a:rPr>
              <a:t>פקודת סדר הדין הפלילי</a:t>
            </a:r>
            <a:br>
              <a:rPr lang="he-IL" b="1" dirty="0">
                <a:solidFill>
                  <a:srgbClr val="FFFFFF"/>
                </a:solidFill>
              </a:rPr>
            </a:br>
            <a:r>
              <a:rPr lang="he-IL" sz="2800" b="1" dirty="0" smtClean="0">
                <a:solidFill>
                  <a:srgbClr val="FFFFFF"/>
                </a:solidFill>
              </a:rPr>
              <a:t>ערעור</a:t>
            </a:r>
            <a:endParaRPr lang="he-IL" dirty="0"/>
          </a:p>
        </p:txBody>
      </p:sp>
      <p:sp>
        <p:nvSpPr>
          <p:cNvPr id="3" name="מציין מיקום תוכן 2"/>
          <p:cNvSpPr>
            <a:spLocks noGrp="1"/>
          </p:cNvSpPr>
          <p:nvPr>
            <p:ph sz="quarter" idx="13"/>
          </p:nvPr>
        </p:nvSpPr>
        <p:spPr/>
        <p:txBody>
          <a:bodyPr>
            <a:normAutofit lnSpcReduction="10000"/>
          </a:bodyPr>
          <a:lstStyle/>
          <a:p>
            <a:pPr marL="0" indent="0">
              <a:buNone/>
            </a:pPr>
            <a:r>
              <a:rPr lang="he-IL" sz="1800" dirty="0" smtClean="0"/>
              <a:t>סעיף 39</a:t>
            </a:r>
          </a:p>
          <a:p>
            <a:pPr marL="0" indent="0">
              <a:buNone/>
            </a:pPr>
            <a:endParaRPr lang="he-IL" sz="1800" dirty="0" smtClean="0"/>
          </a:p>
          <a:p>
            <a:pPr marL="0" indent="0">
              <a:buNone/>
            </a:pPr>
            <a:r>
              <a:rPr lang="he-IL" sz="1800" dirty="0"/>
              <a:t>(א)  על אף האמור בכל דין, רשאי בית המשפט, בנוסף על כל עונש שיטיל, לצוות על חילוט החפץ שנתפס לפי סעיף 32, או שהגיע לידי המשטרה כאמור בסעיף 33, אם האדם שהורשע במעשה העבירה שנעשה בחפץ או לגביו הוא בעל החפץ; דין צו זה כדין עונש שהוטל על הנאשם.</a:t>
            </a:r>
          </a:p>
          <a:p>
            <a:pPr marL="0" indent="0">
              <a:buNone/>
            </a:pPr>
            <a:r>
              <a:rPr lang="he-IL" sz="1800" dirty="0" smtClean="0"/>
              <a:t>.</a:t>
            </a:r>
          </a:p>
          <a:p>
            <a:pPr marL="0" indent="0">
              <a:buNone/>
            </a:pPr>
            <a:r>
              <a:rPr lang="he-IL" sz="1800" dirty="0"/>
              <a:t>.</a:t>
            </a:r>
          </a:p>
          <a:p>
            <a:pPr marL="0" indent="0">
              <a:buNone/>
            </a:pPr>
            <a:r>
              <a:rPr lang="he-IL" sz="1800" dirty="0" smtClean="0"/>
              <a:t>(</a:t>
            </a:r>
            <a:r>
              <a:rPr lang="he-IL" sz="1800" dirty="0"/>
              <a:t>ג)   צו חילוט לפי סעיף זה יכול שיינתן בין בגזר הדין ובין על פי עתירה מטעם תובע</a:t>
            </a:r>
            <a:r>
              <a:rPr lang="he-IL" sz="1800" dirty="0" smtClean="0"/>
              <a:t>.</a:t>
            </a:r>
          </a:p>
          <a:p>
            <a:pPr marL="0" indent="0">
              <a:buNone/>
            </a:pPr>
            <a:endParaRPr lang="he-IL" sz="1800" dirty="0"/>
          </a:p>
          <a:p>
            <a:pPr marL="0" indent="0">
              <a:buNone/>
            </a:pPr>
            <a:r>
              <a:rPr lang="he-IL" sz="1800" dirty="0" smtClean="0"/>
              <a:t>--) ערעור במסגרת הערעור על גזר הדין.</a:t>
            </a:r>
            <a:endParaRPr lang="he-IL" sz="1800" dirty="0"/>
          </a:p>
        </p:txBody>
      </p:sp>
    </p:spTree>
    <p:extLst>
      <p:ext uri="{BB962C8B-B14F-4D97-AF65-F5344CB8AC3E}">
        <p14:creationId xmlns:p14="http://schemas.microsoft.com/office/powerpoint/2010/main" val="270847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פקודת הסמים </a:t>
            </a:r>
            <a:r>
              <a:rPr lang="he-IL" b="1" dirty="0" smtClean="0"/>
              <a:t>המסוכנים</a:t>
            </a:r>
            <a:br>
              <a:rPr lang="he-IL" b="1" dirty="0" smtClean="0"/>
            </a:br>
            <a:r>
              <a:rPr lang="he-IL" b="1" dirty="0" smtClean="0"/>
              <a:t>חזקת סוחר סמים</a:t>
            </a:r>
            <a:endParaRPr lang="he-IL" b="1" dirty="0"/>
          </a:p>
        </p:txBody>
      </p:sp>
      <p:sp>
        <p:nvSpPr>
          <p:cNvPr id="3" name="מציין מיקום תוכן 2"/>
          <p:cNvSpPr>
            <a:spLocks noGrp="1"/>
          </p:cNvSpPr>
          <p:nvPr>
            <p:ph sz="quarter" idx="13"/>
          </p:nvPr>
        </p:nvSpPr>
        <p:spPr/>
        <p:txBody>
          <a:bodyPr>
            <a:normAutofit/>
          </a:bodyPr>
          <a:lstStyle/>
          <a:p>
            <a:r>
              <a:rPr lang="he-IL" dirty="0" smtClean="0"/>
              <a:t>31 </a:t>
            </a:r>
            <a:r>
              <a:rPr lang="he-IL" dirty="0" smtClean="0"/>
              <a:t>(6</a:t>
            </a:r>
            <a:r>
              <a:rPr lang="he-IL" dirty="0"/>
              <a:t>)   </a:t>
            </a:r>
            <a:r>
              <a:rPr lang="he-IL" dirty="0" smtClean="0"/>
              <a:t>חזקה שכל רכוש של סוחר סמים ורכוש </a:t>
            </a:r>
            <a:r>
              <a:rPr lang="he-IL" dirty="0"/>
              <a:t>של בן זוגו ושל ילדיו אשר טרם מלאו להם עשרים ואחת שנים, וכן רכוש של אדם אחר שהנידון מימן את רכישתו או העבירו לאותו אדם ללא תמורה </a:t>
            </a:r>
            <a:r>
              <a:rPr lang="he-IL" dirty="0" smtClean="0"/>
              <a:t>מקורו בעסקת סמים אלא אם כן הוכיח ש-</a:t>
            </a:r>
          </a:p>
          <a:p>
            <a:pPr lvl="1"/>
            <a:r>
              <a:rPr lang="he-IL" dirty="0" smtClean="0"/>
              <a:t>(א) האמצעים להשגת הרכוש היו חוקיים.</a:t>
            </a:r>
          </a:p>
          <a:p>
            <a:pPr lvl="1"/>
            <a:r>
              <a:rPr lang="he-IL" dirty="0" smtClean="0"/>
              <a:t>(ב) הרכוש הגיע לידיו יותר משמונה שנים לפני הגשת כתב האישום.</a:t>
            </a:r>
          </a:p>
          <a:p>
            <a:pPr lvl="1"/>
            <a:r>
              <a:rPr lang="he-IL" dirty="0" smtClean="0"/>
              <a:t>(ג) הרכוש אינו שלו.</a:t>
            </a:r>
            <a:endParaRPr lang="he-IL" dirty="0"/>
          </a:p>
          <a:p>
            <a:r>
              <a:rPr lang="he-IL" dirty="0"/>
              <a:t>36א. (ב)  בית המשפט ש</a:t>
            </a:r>
            <a:r>
              <a:rPr lang="he-IL" b="1" dirty="0"/>
              <a:t>הרשיע אדם בעבירה של עסקת סמים </a:t>
            </a:r>
            <a:r>
              <a:rPr lang="he-IL" dirty="0"/>
              <a:t>והוכח לו כי הנידון </a:t>
            </a:r>
            <a:r>
              <a:rPr lang="he-IL" b="1" dirty="0"/>
              <a:t>הפיק רווח מעבירה של עסקת סמים או שהיה אמור להפיק רווח מעבירה</a:t>
            </a:r>
            <a:r>
              <a:rPr lang="he-IL" dirty="0"/>
              <a:t> כאמור, יקבע בהכרעת הדין, על פי בקשת תובע, שהנידון הוא </a:t>
            </a:r>
            <a:r>
              <a:rPr lang="he-IL" b="1" dirty="0"/>
              <a:t>סוחר סמים</a:t>
            </a:r>
            <a:r>
              <a:rPr lang="he-IL" dirty="0"/>
              <a:t> ומשעשה כן – יצווה בגזר הדין, כי בנוסף לכל עונש </a:t>
            </a:r>
            <a:r>
              <a:rPr lang="he-IL" b="1" dirty="0"/>
              <a:t>יחולט לאוצר המדינה כל רכוש של הנידון שהושג בעבירה של עסקת סמים</a:t>
            </a:r>
            <a:r>
              <a:rPr lang="he-IL" dirty="0"/>
              <a:t>, אלא אם כן סבר שלא לעשות כן מנימוקים מיוחדים שיפרט.</a:t>
            </a:r>
          </a:p>
        </p:txBody>
      </p:sp>
    </p:spTree>
    <p:extLst>
      <p:ext uri="{BB962C8B-B14F-4D97-AF65-F5344CB8AC3E}">
        <p14:creationId xmlns:p14="http://schemas.microsoft.com/office/powerpoint/2010/main" val="3076857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אופק">
  <a:themeElements>
    <a:clrScheme name="אופק">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אופק">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אופק">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4393</TotalTime>
  <Words>1708</Words>
  <Application>Microsoft Office PowerPoint</Application>
  <PresentationFormat>‫הצגה על המסך (4:3)</PresentationFormat>
  <Paragraphs>353</Paragraphs>
  <Slides>42</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42</vt:i4>
      </vt:variant>
    </vt:vector>
  </HeadingPairs>
  <TitlesOfParts>
    <vt:vector size="43" baseType="lpstr">
      <vt:lpstr>אופק</vt:lpstr>
      <vt:lpstr>חילוט  סעדים זמניים  טוענים לזכות ברכוש</vt:lpstr>
      <vt:lpstr>מקרא מפה</vt:lpstr>
      <vt:lpstr>חילוט</vt:lpstr>
      <vt:lpstr>הסדרי החילוט השונים</vt:lpstr>
      <vt:lpstr>הסדרי החילוט השונים "לוליינות משפטית ניכרת"</vt:lpstr>
      <vt:lpstr>פקודת סדר הדין הפלילי "הפסד"פ הישן והטוב"</vt:lpstr>
      <vt:lpstr>פקודת סדר הדין הפלילי דוגמאות</vt:lpstr>
      <vt:lpstr>פקודת סדר הדין הפלילי ערעור</vt:lpstr>
      <vt:lpstr>פקודת הסמים המסוכנים חזקת סוחר סמים</vt:lpstr>
      <vt:lpstr>פקודת הסמים המסוכנים ערעור</vt:lpstr>
      <vt:lpstr>פקודת הסמים המסוכנים עיכוב ביצוע</vt:lpstr>
      <vt:lpstr> חוק איסור הלבנת הון חילוט "בשווי"</vt:lpstr>
      <vt:lpstr>חוק איסור הלבנת הון סדרי הדין בדיון בבקשת החילוט</vt:lpstr>
      <vt:lpstr>חילוט סיכום</vt:lpstr>
      <vt:lpstr>סעדים זמניים</vt:lpstr>
      <vt:lpstr>פקודת סדר הדין הפלילי סמכויות התפיסה</vt:lpstr>
      <vt:lpstr>פקודת סדר הדין הפלילי הארכת תפוסים</vt:lpstr>
      <vt:lpstr>פקודת סדר הדין הפלילי ערר</vt:lpstr>
      <vt:lpstr>פקודת סדר הדין הפלילי סיכום</vt:lpstr>
      <vt:lpstr>פקודת הסמים המסוכנים</vt:lpstr>
      <vt:lpstr>פקודת הסמים המסוכנים ערעור על סעד זמני</vt:lpstr>
      <vt:lpstr>סיכום  פקודת סדר הדין הפלילי ופקודת הסמים</vt:lpstr>
      <vt:lpstr>חוק איסור הלבנת הון דואליות</vt:lpstr>
      <vt:lpstr>חוק איסור הלבנת הון המסלולים המקבילים</vt:lpstr>
      <vt:lpstr>חוק איסור הלבנת הון המסלולים המקבילים</vt:lpstr>
      <vt:lpstr>סיכום</vt:lpstr>
      <vt:lpstr>טוענים לזכות ברכוש</vt:lpstr>
      <vt:lpstr>טוענים לזכות ברכוש</vt:lpstr>
      <vt:lpstr>טוענים לזכות ברכוש מיהו טוען לזכות ברכוש?</vt:lpstr>
      <vt:lpstr>טוענים לזכות ברכוש זכויות קנייניות</vt:lpstr>
      <vt:lpstr>טוענים לזכות ברכוש טוענים קלאסיים</vt:lpstr>
      <vt:lpstr>טוענים לזכות ברכוש פקודת סדר הדין הפלילי</vt:lpstr>
      <vt:lpstr>טוענים לזכות ברכוש פקודת הסמים</vt:lpstr>
      <vt:lpstr>טוענים לזכות ברכוש הפרוצדורה המתקנת</vt:lpstr>
      <vt:lpstr>טוענים לזכות ברכוש חובת התצהיר</vt:lpstr>
      <vt:lpstr>טוענים לזכות ברכוש חובת התצהיר בתפיסה פסד"פית</vt:lpstr>
      <vt:lpstr>טוענים לזכות ברכוש ערעור הטוען לזכות</vt:lpstr>
      <vt:lpstr>טוענים לזכות ברכוש סיווג ערעור הטוען לזכות</vt:lpstr>
      <vt:lpstr>טוענים לזכות ברכוש סיווג ערעור הטוען לזכות</vt:lpstr>
      <vt:lpstr>סיכום</vt:lpstr>
      <vt:lpstr>אז מה היה לנו?</vt:lpstr>
      <vt:lpstr>מצגת של PowerPoint</vt:lpstr>
    </vt:vector>
  </TitlesOfParts>
  <Company>MOJ</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חוק איסור הלבנת הון, תש"ס-2000</dc:title>
  <dc:creator>Noa Barchad</dc:creator>
  <cp:lastModifiedBy>Sarit Misgav</cp:lastModifiedBy>
  <cp:revision>283</cp:revision>
  <cp:lastPrinted>2019-06-16T07:17:56Z</cp:lastPrinted>
  <dcterms:created xsi:type="dcterms:W3CDTF">2018-06-03T05:55:05Z</dcterms:created>
  <dcterms:modified xsi:type="dcterms:W3CDTF">2019-09-24T07:54:27Z</dcterms:modified>
</cp:coreProperties>
</file>